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</p:sldMasterIdLst>
  <p:notesMasterIdLst>
    <p:notesMasterId r:id="rId11"/>
  </p:notesMasterIdLst>
  <p:handoutMasterIdLst>
    <p:handoutMasterId r:id="rId12"/>
  </p:handoutMasterIdLst>
  <p:sldIdLst>
    <p:sldId id="329" r:id="rId2"/>
    <p:sldId id="348" r:id="rId3"/>
    <p:sldId id="340" r:id="rId4"/>
    <p:sldId id="342" r:id="rId5"/>
    <p:sldId id="350" r:id="rId6"/>
    <p:sldId id="330" r:id="rId7"/>
    <p:sldId id="343" r:id="rId8"/>
    <p:sldId id="344" r:id="rId9"/>
    <p:sldId id="349" r:id="rId10"/>
  </p:sldIdLst>
  <p:sldSz cx="9144000" cy="6858000" type="screen4x3"/>
  <p:notesSz cx="6805613" cy="99441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rgbClr val="000000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ppelaar, R.J. (Reinier)" initials="KR(" lastIdx="1" clrIdx="0">
    <p:extLst>
      <p:ext uri="{19B8F6BF-5375-455C-9EA6-DF929625EA0E}">
        <p15:presenceInfo xmlns:p15="http://schemas.microsoft.com/office/powerpoint/2012/main" userId="S-1-5-21-1878853907-2067484489-709122288-38721" providerId="AD"/>
      </p:ext>
    </p:extLst>
  </p:cmAuthor>
  <p:cmAuthor id="2" name="Aarnink, D.G.J. (Deborah)" initials="AD(" lastIdx="4" clrIdx="1">
    <p:extLst>
      <p:ext uri="{19B8F6BF-5375-455C-9EA6-DF929625EA0E}">
        <p15:presenceInfo xmlns:p15="http://schemas.microsoft.com/office/powerpoint/2012/main" userId="S-1-5-21-1878853907-2067484489-709122288-628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94C5"/>
    <a:srgbClr val="E17000"/>
    <a:srgbClr val="529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4660"/>
  </p:normalViewPr>
  <p:slideViewPr>
    <p:cSldViewPr showGuides="1">
      <p:cViewPr varScale="1">
        <p:scale>
          <a:sx n="83" d="100"/>
          <a:sy n="83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nl-NL"/>
              <a:t>1/4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F6018B0-AC76-3141-B7E0-435CEE813CA0}" type="slidenum">
              <a:rPr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84414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1/4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50E400-D540-D84A-ABA8-26D8650DC22A}" type="datetimeFigureOut">
              <a:rPr lang="nl-NL"/>
              <a:pPr>
                <a:defRPr/>
              </a:pPr>
              <a:t>11-11-2019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0"/>
            <a:r>
              <a:rPr lang="nl-NL" noProof="0"/>
              <a:t>Tweede niveau</a:t>
            </a:r>
          </a:p>
          <a:p>
            <a:pPr lvl="0"/>
            <a:r>
              <a:rPr lang="nl-NL" noProof="0"/>
              <a:t>Derde niveau</a:t>
            </a:r>
          </a:p>
          <a:p>
            <a:pPr lvl="0"/>
            <a:r>
              <a:rPr lang="nl-NL" noProof="0"/>
              <a:t>Vierde niveau</a:t>
            </a:r>
          </a:p>
          <a:p>
            <a:pPr lv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537066-6EFE-0648-B003-72668E2E443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760481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Arial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baseline="0" dirty="0"/>
              <a:t>martin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6690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Sanne</a:t>
            </a:r>
          </a:p>
          <a:p>
            <a:endParaRPr lang="nl-NL" dirty="0"/>
          </a:p>
          <a:p>
            <a:pPr lvl="0">
              <a:defRPr/>
            </a:pPr>
            <a:r>
              <a:rPr lang="nl-NL" sz="1700" b="1" dirty="0"/>
              <a:t>Verzekerd pakket</a:t>
            </a:r>
            <a:endParaRPr lang="nl-NL" sz="1700" dirty="0"/>
          </a:p>
          <a:p>
            <a:pPr lvl="0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Logeren</a:t>
            </a:r>
            <a:r>
              <a:rPr lang="nl-NL" sz="1700" dirty="0"/>
              <a:t> expliciet opgenomen ter ontlasting mantelzorg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Behandeling blijft gesplitst</a:t>
            </a:r>
            <a:r>
              <a:rPr lang="nl-NL" sz="1700" dirty="0"/>
              <a:t> in: 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 err="1"/>
              <a:t>Wlz-behandeling</a:t>
            </a:r>
            <a:r>
              <a:rPr lang="nl-NL" sz="1700" dirty="0"/>
              <a:t> (voorm. art 8 </a:t>
            </a:r>
            <a:r>
              <a:rPr lang="nl-NL" sz="1700" dirty="0" err="1"/>
              <a:t>Bza</a:t>
            </a:r>
            <a:r>
              <a:rPr lang="nl-NL" sz="1700" dirty="0"/>
              <a:t>) en;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algemene medische zorg voor cliënten in een instelling (</a:t>
            </a:r>
            <a:r>
              <a:rPr lang="nl-NL" sz="1700" dirty="0" err="1"/>
              <a:t>voorm</a:t>
            </a:r>
            <a:r>
              <a:rPr lang="nl-NL" sz="1700" dirty="0"/>
              <a:t> art 15 </a:t>
            </a:r>
            <a:r>
              <a:rPr lang="nl-NL" sz="1700" dirty="0" err="1"/>
              <a:t>Bza</a:t>
            </a:r>
            <a:r>
              <a:rPr lang="nl-NL" sz="1700" dirty="0"/>
              <a:t>)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Gezien integrale karakter van de zorg in de </a:t>
            </a:r>
            <a:r>
              <a:rPr lang="nl-NL" sz="1700" dirty="0" err="1"/>
              <a:t>Wlz</a:t>
            </a:r>
            <a:r>
              <a:rPr lang="nl-NL" sz="1700" dirty="0"/>
              <a:t>  is de wens het onderscheid tussen </a:t>
            </a:r>
            <a:r>
              <a:rPr lang="nl-NL" sz="1700" dirty="0" err="1"/>
              <a:t>Wlz-behandeling</a:t>
            </a:r>
            <a:r>
              <a:rPr lang="nl-NL" sz="1700" dirty="0"/>
              <a:t> en algemene medische zorg op termijn te laten vervallen.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err="1"/>
              <a:t>Zinl</a:t>
            </a:r>
            <a:r>
              <a:rPr lang="nl-NL" sz="1700" dirty="0"/>
              <a:t> wordt om advies gevraagd</a:t>
            </a:r>
          </a:p>
          <a:p>
            <a:pPr marL="614307" lvl="4" indent="-342869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Extramurale behandeling in subsidieregeling.</a:t>
            </a:r>
            <a:r>
              <a:rPr lang="nl-NL" sz="1700" dirty="0"/>
              <a:t> Alleen voor </a:t>
            </a:r>
            <a:r>
              <a:rPr lang="nl-NL" sz="1700" dirty="0" err="1"/>
              <a:t>niet-Wlz-indiceerbaren</a:t>
            </a:r>
            <a:r>
              <a:rPr lang="nl-NL" sz="1700" dirty="0"/>
              <a:t>. Voor verzekerden met een somatische- of psychogeriatrische aandoening, een lichamelijke beperking en meerderjarige verzekerden met een verstandelijke beperking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dirty="0"/>
              <a:t>Mobiliteitshulpmiddelen en woningaanpassingen voor </a:t>
            </a:r>
            <a:r>
              <a:rPr lang="nl-NL" sz="1700" dirty="0" err="1"/>
              <a:t>Wlz</a:t>
            </a:r>
            <a:r>
              <a:rPr lang="nl-NL" sz="1700" dirty="0"/>
              <a:t> cliënten die </a:t>
            </a:r>
            <a:r>
              <a:rPr lang="nl-NL" sz="1700" dirty="0" err="1"/>
              <a:t>thuiswonen</a:t>
            </a:r>
            <a:r>
              <a:rPr lang="nl-NL" sz="1700" dirty="0"/>
              <a:t> was </a:t>
            </a:r>
            <a:r>
              <a:rPr lang="nl-NL" sz="1700" dirty="0" err="1"/>
              <a:t>Wmo</a:t>
            </a:r>
            <a:r>
              <a:rPr lang="nl-NL" sz="1700" dirty="0"/>
              <a:t>. Nu toegevoegd aan </a:t>
            </a:r>
            <a:r>
              <a:rPr lang="nl-NL" sz="1700" dirty="0" err="1"/>
              <a:t>Wlz</a:t>
            </a:r>
            <a:r>
              <a:rPr lang="nl-NL" sz="1700" dirty="0"/>
              <a:t>; overheveling per 1-1-2016.</a:t>
            </a:r>
          </a:p>
          <a:p>
            <a:r>
              <a:rPr lang="nl-NL" dirty="0"/>
              <a:t>[[[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812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nl-NL" dirty="0"/>
          </a:p>
          <a:p>
            <a:pPr lvl="0">
              <a:defRPr/>
            </a:pPr>
            <a:r>
              <a:rPr lang="nl-NL" sz="1700" b="1" dirty="0"/>
              <a:t>Verzekerd pakket</a:t>
            </a:r>
            <a:endParaRPr lang="nl-NL" sz="1700" dirty="0"/>
          </a:p>
          <a:p>
            <a:pPr lvl="0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Logeren</a:t>
            </a:r>
            <a:r>
              <a:rPr lang="nl-NL" sz="1700" dirty="0"/>
              <a:t> expliciet opgenomen ter ontlasting mantelzorg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Behandeling blijft gesplitst</a:t>
            </a:r>
            <a:r>
              <a:rPr lang="nl-NL" sz="1700" dirty="0"/>
              <a:t> in: 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 err="1"/>
              <a:t>Wlz-behandeling</a:t>
            </a:r>
            <a:r>
              <a:rPr lang="nl-NL" sz="1700" dirty="0"/>
              <a:t> (voorm. art 8 </a:t>
            </a:r>
            <a:r>
              <a:rPr lang="nl-NL" sz="1700" dirty="0" err="1"/>
              <a:t>Bza</a:t>
            </a:r>
            <a:r>
              <a:rPr lang="nl-NL" sz="1700" dirty="0"/>
              <a:t>) en;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algemene medische zorg voor cliënten in een instelling (</a:t>
            </a:r>
            <a:r>
              <a:rPr lang="nl-NL" sz="1700" dirty="0" err="1"/>
              <a:t>voorm</a:t>
            </a:r>
            <a:r>
              <a:rPr lang="nl-NL" sz="1700" dirty="0"/>
              <a:t> art 15 </a:t>
            </a:r>
            <a:r>
              <a:rPr lang="nl-NL" sz="1700" dirty="0" err="1"/>
              <a:t>Bza</a:t>
            </a:r>
            <a:r>
              <a:rPr lang="nl-NL" sz="1700" dirty="0"/>
              <a:t>)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Gezien integrale karakter van de zorg in de </a:t>
            </a:r>
            <a:r>
              <a:rPr lang="nl-NL" sz="1700" dirty="0" err="1"/>
              <a:t>Wlz</a:t>
            </a:r>
            <a:r>
              <a:rPr lang="nl-NL" sz="1700" dirty="0"/>
              <a:t>  is de wens het onderscheid tussen </a:t>
            </a:r>
            <a:r>
              <a:rPr lang="nl-NL" sz="1700" dirty="0" err="1"/>
              <a:t>Wlz-behandeling</a:t>
            </a:r>
            <a:r>
              <a:rPr lang="nl-NL" sz="1700" dirty="0"/>
              <a:t> en algemene medische zorg op termijn te laten vervallen.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err="1"/>
              <a:t>Zinl</a:t>
            </a:r>
            <a:r>
              <a:rPr lang="nl-NL" sz="1700" dirty="0"/>
              <a:t> heeft advies uitgebracht</a:t>
            </a:r>
          </a:p>
          <a:p>
            <a:pPr marL="614307" lvl="4" indent="-342869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Extramurale behandeling in subsidieregeling.</a:t>
            </a:r>
            <a:r>
              <a:rPr lang="nl-NL" sz="1700" dirty="0"/>
              <a:t> Alleen voor mensen zonder </a:t>
            </a:r>
            <a:r>
              <a:rPr lang="nl-NL" sz="1700" dirty="0" err="1"/>
              <a:t>Wlz</a:t>
            </a:r>
            <a:r>
              <a:rPr lang="nl-NL" sz="1700" dirty="0"/>
              <a:t>-indicatie. Voor verzekerden met een somatische- of psychogeriatrische aandoening, een lichamelijke beperking en meerderjarige verzekerden met een verstandelijke beperking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dirty="0"/>
              <a:t>Mobiliteitshulpmiddelen en woningaanpassingen voor </a:t>
            </a:r>
            <a:r>
              <a:rPr lang="nl-NL" sz="1700" dirty="0" err="1"/>
              <a:t>Wlz</a:t>
            </a:r>
            <a:r>
              <a:rPr lang="nl-NL" sz="1700" dirty="0"/>
              <a:t> cliënten die </a:t>
            </a:r>
            <a:r>
              <a:rPr lang="nl-NL" sz="1700" dirty="0" err="1"/>
              <a:t>thuiswonen</a:t>
            </a:r>
            <a:r>
              <a:rPr lang="nl-NL" sz="1700" dirty="0"/>
              <a:t> was </a:t>
            </a:r>
            <a:r>
              <a:rPr lang="nl-NL" sz="1700" dirty="0" err="1"/>
              <a:t>Wmo</a:t>
            </a:r>
            <a:r>
              <a:rPr lang="nl-NL" sz="1700" dirty="0"/>
              <a:t>. Onderdeel </a:t>
            </a:r>
            <a:r>
              <a:rPr lang="nl-NL" sz="1700" dirty="0" err="1"/>
              <a:t>Wlz</a:t>
            </a:r>
            <a:r>
              <a:rPr lang="nl-NL" sz="1700" dirty="0"/>
              <a:t> maar uitgevoerd en gefinancierd uit </a:t>
            </a:r>
            <a:r>
              <a:rPr lang="nl-NL" sz="1700" dirty="0" err="1"/>
              <a:t>Wmo</a:t>
            </a:r>
            <a:endParaRPr lang="nl-NL" sz="1700" dirty="0"/>
          </a:p>
          <a:p>
            <a:r>
              <a:rPr lang="nl-NL" dirty="0"/>
              <a:t>[[[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327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nl-NL" dirty="0"/>
          </a:p>
          <a:p>
            <a:pPr lvl="0">
              <a:defRPr/>
            </a:pPr>
            <a:r>
              <a:rPr lang="nl-NL" sz="1700" b="1" dirty="0"/>
              <a:t>Verzekerd pakket</a:t>
            </a:r>
            <a:endParaRPr lang="nl-NL" sz="1700" dirty="0"/>
          </a:p>
          <a:p>
            <a:pPr lvl="0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Logeren</a:t>
            </a:r>
            <a:r>
              <a:rPr lang="nl-NL" sz="1700" dirty="0"/>
              <a:t> expliciet opgenomen ter ontlasting mantelzorg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Behandeling blijft gesplitst</a:t>
            </a:r>
            <a:r>
              <a:rPr lang="nl-NL" sz="1700" dirty="0"/>
              <a:t> in: 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 err="1"/>
              <a:t>Wlz-behandeling</a:t>
            </a:r>
            <a:r>
              <a:rPr lang="nl-NL" sz="1700" dirty="0"/>
              <a:t> (voorm. art 8 </a:t>
            </a:r>
            <a:r>
              <a:rPr lang="nl-NL" sz="1700" dirty="0" err="1"/>
              <a:t>Bza</a:t>
            </a:r>
            <a:r>
              <a:rPr lang="nl-NL" sz="1700" dirty="0"/>
              <a:t>) en;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algemene medische zorg voor cliënten in een instelling (</a:t>
            </a:r>
            <a:r>
              <a:rPr lang="nl-NL" sz="1700" dirty="0" err="1"/>
              <a:t>voorm</a:t>
            </a:r>
            <a:r>
              <a:rPr lang="nl-NL" sz="1700" dirty="0"/>
              <a:t> art 15 </a:t>
            </a:r>
            <a:r>
              <a:rPr lang="nl-NL" sz="1700" dirty="0" err="1"/>
              <a:t>Bza</a:t>
            </a:r>
            <a:r>
              <a:rPr lang="nl-NL" sz="1700" dirty="0"/>
              <a:t>)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Gezien integrale karakter van de zorg in de </a:t>
            </a:r>
            <a:r>
              <a:rPr lang="nl-NL" sz="1700" dirty="0" err="1"/>
              <a:t>Wlz</a:t>
            </a:r>
            <a:r>
              <a:rPr lang="nl-NL" sz="1700" dirty="0"/>
              <a:t>  is de wens het onderscheid tussen </a:t>
            </a:r>
            <a:r>
              <a:rPr lang="nl-NL" sz="1700" dirty="0" err="1"/>
              <a:t>Wlz-behandeling</a:t>
            </a:r>
            <a:r>
              <a:rPr lang="nl-NL" sz="1700" dirty="0"/>
              <a:t> en algemene medische zorg op termijn te laten vervallen.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err="1"/>
              <a:t>Zinl</a:t>
            </a:r>
            <a:r>
              <a:rPr lang="nl-NL" sz="1700" dirty="0"/>
              <a:t> heeft advies uitgebracht</a:t>
            </a:r>
          </a:p>
          <a:p>
            <a:pPr marL="614307" lvl="4" indent="-342869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Extramurale behandeling in subsidieregeling.</a:t>
            </a:r>
            <a:r>
              <a:rPr lang="nl-NL" sz="1700" dirty="0"/>
              <a:t> Alleen voor mensen zonder </a:t>
            </a:r>
            <a:r>
              <a:rPr lang="nl-NL" sz="1700" dirty="0" err="1"/>
              <a:t>Wlz</a:t>
            </a:r>
            <a:r>
              <a:rPr lang="nl-NL" sz="1700" dirty="0"/>
              <a:t>-indicatie. Voor verzekerden met een somatische- of psychogeriatrische aandoening, een lichamelijke beperking en meerderjarige verzekerden met een verstandelijke beperking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dirty="0"/>
              <a:t>Mobiliteitshulpmiddelen en woningaanpassingen voor </a:t>
            </a:r>
            <a:r>
              <a:rPr lang="nl-NL" sz="1700" dirty="0" err="1"/>
              <a:t>Wlz</a:t>
            </a:r>
            <a:r>
              <a:rPr lang="nl-NL" sz="1700" dirty="0"/>
              <a:t> cliënten die </a:t>
            </a:r>
            <a:r>
              <a:rPr lang="nl-NL" sz="1700" dirty="0" err="1"/>
              <a:t>thuiswonen</a:t>
            </a:r>
            <a:r>
              <a:rPr lang="nl-NL" sz="1700" dirty="0"/>
              <a:t> was </a:t>
            </a:r>
            <a:r>
              <a:rPr lang="nl-NL" sz="1700" dirty="0" err="1"/>
              <a:t>Wmo</a:t>
            </a:r>
            <a:r>
              <a:rPr lang="nl-NL" sz="1700" dirty="0"/>
              <a:t>. Onderdeel </a:t>
            </a:r>
            <a:r>
              <a:rPr lang="nl-NL" sz="1700" dirty="0" err="1"/>
              <a:t>Wlz</a:t>
            </a:r>
            <a:r>
              <a:rPr lang="nl-NL" sz="1700" dirty="0"/>
              <a:t> maar uitgevoerd en gefinancierd uit </a:t>
            </a:r>
            <a:r>
              <a:rPr lang="nl-NL" sz="1700" dirty="0" err="1"/>
              <a:t>Wmo</a:t>
            </a:r>
            <a:endParaRPr lang="nl-NL" sz="1700" dirty="0"/>
          </a:p>
          <a:p>
            <a:r>
              <a:rPr lang="nl-NL" dirty="0"/>
              <a:t>[[[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6724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Sanne</a:t>
            </a:r>
          </a:p>
          <a:p>
            <a:endParaRPr lang="nl-NL" dirty="0"/>
          </a:p>
          <a:p>
            <a:pPr lvl="0">
              <a:defRPr/>
            </a:pPr>
            <a:r>
              <a:rPr lang="nl-NL" sz="1700" b="1" dirty="0"/>
              <a:t>Verzekerd pakket</a:t>
            </a:r>
            <a:endParaRPr lang="nl-NL" sz="1700" dirty="0"/>
          </a:p>
          <a:p>
            <a:pPr lvl="0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Logeren</a:t>
            </a:r>
            <a:r>
              <a:rPr lang="nl-NL" sz="1700" dirty="0"/>
              <a:t> expliciet opgenomen ter ontlasting mantelzorg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Behandeling blijft gesplitst</a:t>
            </a:r>
            <a:r>
              <a:rPr lang="nl-NL" sz="1700" dirty="0"/>
              <a:t> in: 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 err="1"/>
              <a:t>Wlz-behandeling</a:t>
            </a:r>
            <a:r>
              <a:rPr lang="nl-NL" sz="1700" dirty="0"/>
              <a:t> (voorm. art 8 </a:t>
            </a:r>
            <a:r>
              <a:rPr lang="nl-NL" sz="1700" dirty="0" err="1"/>
              <a:t>Bza</a:t>
            </a:r>
            <a:r>
              <a:rPr lang="nl-NL" sz="1700" dirty="0"/>
              <a:t>) en;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algemene medische zorg voor cliënten in een instelling (</a:t>
            </a:r>
            <a:r>
              <a:rPr lang="nl-NL" sz="1700" dirty="0" err="1"/>
              <a:t>voorm</a:t>
            </a:r>
            <a:r>
              <a:rPr lang="nl-NL" sz="1700" dirty="0"/>
              <a:t> art 15 </a:t>
            </a:r>
            <a:r>
              <a:rPr lang="nl-NL" sz="1700" dirty="0" err="1"/>
              <a:t>Bza</a:t>
            </a:r>
            <a:r>
              <a:rPr lang="nl-NL" sz="1700" dirty="0"/>
              <a:t>)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Gezien integrale karakter van de zorg in de </a:t>
            </a:r>
            <a:r>
              <a:rPr lang="nl-NL" sz="1700" dirty="0" err="1"/>
              <a:t>Wlz</a:t>
            </a:r>
            <a:r>
              <a:rPr lang="nl-NL" sz="1700" dirty="0"/>
              <a:t>  is de wens het onderscheid tussen </a:t>
            </a:r>
            <a:r>
              <a:rPr lang="nl-NL" sz="1700" dirty="0" err="1"/>
              <a:t>Wlz-behandeling</a:t>
            </a:r>
            <a:r>
              <a:rPr lang="nl-NL" sz="1700" dirty="0"/>
              <a:t> en algemene medische zorg op termijn te laten vervallen.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err="1"/>
              <a:t>Zinl</a:t>
            </a:r>
            <a:r>
              <a:rPr lang="nl-NL" sz="1700" dirty="0"/>
              <a:t> wordt om advies gevraagd</a:t>
            </a:r>
          </a:p>
          <a:p>
            <a:pPr marL="614307" lvl="4" indent="-342869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Extramurale behandeling in subsidieregeling.</a:t>
            </a:r>
            <a:r>
              <a:rPr lang="nl-NL" sz="1700" dirty="0"/>
              <a:t> Alleen voor </a:t>
            </a:r>
            <a:r>
              <a:rPr lang="nl-NL" sz="1700" dirty="0" err="1"/>
              <a:t>niet-Wlz-indiceerbaren</a:t>
            </a:r>
            <a:r>
              <a:rPr lang="nl-NL" sz="1700" dirty="0"/>
              <a:t>. Voor verzekerden met een somatische- of psychogeriatrische aandoening, een lichamelijke beperking en meerderjarige verzekerden met een verstandelijke beperking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dirty="0"/>
              <a:t>Mobiliteitshulpmiddelen en woningaanpassingen voor </a:t>
            </a:r>
            <a:r>
              <a:rPr lang="nl-NL" sz="1700" dirty="0" err="1"/>
              <a:t>Wlz</a:t>
            </a:r>
            <a:r>
              <a:rPr lang="nl-NL" sz="1700" dirty="0"/>
              <a:t> cliënten die </a:t>
            </a:r>
            <a:r>
              <a:rPr lang="nl-NL" sz="1700" dirty="0" err="1"/>
              <a:t>thuiswonen</a:t>
            </a:r>
            <a:r>
              <a:rPr lang="nl-NL" sz="1700" dirty="0"/>
              <a:t> was </a:t>
            </a:r>
            <a:r>
              <a:rPr lang="nl-NL" sz="1700" dirty="0" err="1"/>
              <a:t>Wmo</a:t>
            </a:r>
            <a:r>
              <a:rPr lang="nl-NL" sz="1700" dirty="0"/>
              <a:t>. Nu toegevoegd aan </a:t>
            </a:r>
            <a:r>
              <a:rPr lang="nl-NL" sz="1700" dirty="0" err="1"/>
              <a:t>Wlz</a:t>
            </a:r>
            <a:r>
              <a:rPr lang="nl-NL" sz="1700" dirty="0"/>
              <a:t>; overheveling per 1-1-2016.</a:t>
            </a:r>
          </a:p>
          <a:p>
            <a:r>
              <a:rPr lang="nl-NL" dirty="0"/>
              <a:t>[[[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812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nl-NL" dirty="0"/>
          </a:p>
          <a:p>
            <a:pPr lvl="0">
              <a:defRPr/>
            </a:pPr>
            <a:r>
              <a:rPr lang="nl-NL" sz="1700" b="1" dirty="0"/>
              <a:t>Verzekerd pakket</a:t>
            </a:r>
            <a:endParaRPr lang="nl-NL" sz="1700" dirty="0"/>
          </a:p>
          <a:p>
            <a:pPr lvl="0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Logeren</a:t>
            </a:r>
            <a:r>
              <a:rPr lang="nl-NL" sz="1700" dirty="0"/>
              <a:t> expliciet opgenomen ter ontlasting mantelzorg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Behandeling blijft gesplitst</a:t>
            </a:r>
            <a:r>
              <a:rPr lang="nl-NL" sz="1700" dirty="0"/>
              <a:t> in: 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 err="1"/>
              <a:t>Wlz-behandeling</a:t>
            </a:r>
            <a:r>
              <a:rPr lang="nl-NL" sz="1700" dirty="0"/>
              <a:t> (voorm. art 8 </a:t>
            </a:r>
            <a:r>
              <a:rPr lang="nl-NL" sz="1700" dirty="0" err="1"/>
              <a:t>Bza</a:t>
            </a:r>
            <a:r>
              <a:rPr lang="nl-NL" sz="1700" dirty="0"/>
              <a:t>) en;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algemene medische zorg voor cliënten in een instelling (</a:t>
            </a:r>
            <a:r>
              <a:rPr lang="nl-NL" sz="1700" dirty="0" err="1"/>
              <a:t>voorm</a:t>
            </a:r>
            <a:r>
              <a:rPr lang="nl-NL" sz="1700" dirty="0"/>
              <a:t> art 15 </a:t>
            </a:r>
            <a:r>
              <a:rPr lang="nl-NL" sz="1700" dirty="0" err="1"/>
              <a:t>Bza</a:t>
            </a:r>
            <a:r>
              <a:rPr lang="nl-NL" sz="1700" dirty="0"/>
              <a:t>)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Gezien integrale karakter van de zorg in de </a:t>
            </a:r>
            <a:r>
              <a:rPr lang="nl-NL" sz="1700" dirty="0" err="1"/>
              <a:t>Wlz</a:t>
            </a:r>
            <a:r>
              <a:rPr lang="nl-NL" sz="1700" dirty="0"/>
              <a:t>  is de wens het onderscheid tussen </a:t>
            </a:r>
            <a:r>
              <a:rPr lang="nl-NL" sz="1700" dirty="0" err="1"/>
              <a:t>Wlz-behandeling</a:t>
            </a:r>
            <a:r>
              <a:rPr lang="nl-NL" sz="1700" dirty="0"/>
              <a:t> en algemene medische zorg op termijn te laten vervallen.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err="1"/>
              <a:t>Zinl</a:t>
            </a:r>
            <a:r>
              <a:rPr lang="nl-NL" sz="1700" dirty="0"/>
              <a:t> heeft advies uitgebracht</a:t>
            </a:r>
          </a:p>
          <a:p>
            <a:pPr marL="614307" lvl="4" indent="-342869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Extramurale behandeling in subsidieregeling.</a:t>
            </a:r>
            <a:r>
              <a:rPr lang="nl-NL" sz="1700" dirty="0"/>
              <a:t> Alleen voor mensen zonder </a:t>
            </a:r>
            <a:r>
              <a:rPr lang="nl-NL" sz="1700" dirty="0" err="1"/>
              <a:t>Wlz</a:t>
            </a:r>
            <a:r>
              <a:rPr lang="nl-NL" sz="1700" dirty="0"/>
              <a:t>-indicatie. Voor verzekerden met een somatische- of psychogeriatrische aandoening, een lichamelijke beperking en meerderjarige verzekerden met een verstandelijke beperking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dirty="0"/>
              <a:t>Mobiliteitshulpmiddelen en woningaanpassingen voor </a:t>
            </a:r>
            <a:r>
              <a:rPr lang="nl-NL" sz="1700" dirty="0" err="1"/>
              <a:t>Wlz</a:t>
            </a:r>
            <a:r>
              <a:rPr lang="nl-NL" sz="1700" dirty="0"/>
              <a:t> cliënten die </a:t>
            </a:r>
            <a:r>
              <a:rPr lang="nl-NL" sz="1700" dirty="0" err="1"/>
              <a:t>thuiswonen</a:t>
            </a:r>
            <a:r>
              <a:rPr lang="nl-NL" sz="1700" dirty="0"/>
              <a:t> was </a:t>
            </a:r>
            <a:r>
              <a:rPr lang="nl-NL" sz="1700" dirty="0" err="1"/>
              <a:t>Wmo</a:t>
            </a:r>
            <a:r>
              <a:rPr lang="nl-NL" sz="1700" dirty="0"/>
              <a:t>. Onderdeel </a:t>
            </a:r>
            <a:r>
              <a:rPr lang="nl-NL" sz="1700" dirty="0" err="1"/>
              <a:t>Wlz</a:t>
            </a:r>
            <a:r>
              <a:rPr lang="nl-NL" sz="1700" dirty="0"/>
              <a:t> maar uitgevoerd en gefinancierd uit </a:t>
            </a:r>
            <a:r>
              <a:rPr lang="nl-NL" sz="1700" dirty="0" err="1"/>
              <a:t>Wmo</a:t>
            </a:r>
            <a:endParaRPr lang="nl-NL" sz="1700" dirty="0"/>
          </a:p>
          <a:p>
            <a:r>
              <a:rPr lang="nl-NL" dirty="0"/>
              <a:t>[[[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671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nl-NL" dirty="0"/>
          </a:p>
          <a:p>
            <a:pPr lvl="0">
              <a:defRPr/>
            </a:pPr>
            <a:r>
              <a:rPr lang="nl-NL" sz="1700" b="1" dirty="0"/>
              <a:t>Verzekerd pakket</a:t>
            </a:r>
            <a:endParaRPr lang="nl-NL" sz="1700" dirty="0"/>
          </a:p>
          <a:p>
            <a:pPr lvl="0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Logeren</a:t>
            </a:r>
            <a:r>
              <a:rPr lang="nl-NL" sz="1700" dirty="0"/>
              <a:t> expliciet opgenomen ter ontlasting mantelzorg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Behandeling blijft gesplitst</a:t>
            </a:r>
            <a:r>
              <a:rPr lang="nl-NL" sz="1700" dirty="0"/>
              <a:t> in: 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 err="1"/>
              <a:t>Wlz-behandeling</a:t>
            </a:r>
            <a:r>
              <a:rPr lang="nl-NL" sz="1700" dirty="0"/>
              <a:t> (voorm. art 8 </a:t>
            </a:r>
            <a:r>
              <a:rPr lang="nl-NL" sz="1700" dirty="0" err="1"/>
              <a:t>Bza</a:t>
            </a:r>
            <a:r>
              <a:rPr lang="nl-NL" sz="1700" dirty="0"/>
              <a:t>) en;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algemene medische zorg voor cliënten in een instelling (</a:t>
            </a:r>
            <a:r>
              <a:rPr lang="nl-NL" sz="1700" dirty="0" err="1"/>
              <a:t>voorm</a:t>
            </a:r>
            <a:r>
              <a:rPr lang="nl-NL" sz="1700" dirty="0"/>
              <a:t> art 15 </a:t>
            </a:r>
            <a:r>
              <a:rPr lang="nl-NL" sz="1700" dirty="0" err="1"/>
              <a:t>Bza</a:t>
            </a:r>
            <a:r>
              <a:rPr lang="nl-NL" sz="1700" dirty="0"/>
              <a:t>)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Gezien integrale karakter van de zorg in de </a:t>
            </a:r>
            <a:r>
              <a:rPr lang="nl-NL" sz="1700" dirty="0" err="1"/>
              <a:t>Wlz</a:t>
            </a:r>
            <a:r>
              <a:rPr lang="nl-NL" sz="1700" dirty="0"/>
              <a:t>  is de wens het onderscheid tussen </a:t>
            </a:r>
            <a:r>
              <a:rPr lang="nl-NL" sz="1700" dirty="0" err="1"/>
              <a:t>Wlz-behandeling</a:t>
            </a:r>
            <a:r>
              <a:rPr lang="nl-NL" sz="1700" dirty="0"/>
              <a:t> en algemene medische zorg op termijn te laten vervallen.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err="1"/>
              <a:t>Zinl</a:t>
            </a:r>
            <a:r>
              <a:rPr lang="nl-NL" sz="1700" dirty="0"/>
              <a:t> heeft advies uitgebracht</a:t>
            </a:r>
          </a:p>
          <a:p>
            <a:pPr marL="614307" lvl="4" indent="-342869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Extramurale behandeling in subsidieregeling.</a:t>
            </a:r>
            <a:r>
              <a:rPr lang="nl-NL" sz="1700" dirty="0"/>
              <a:t> Alleen voor mensen zonder </a:t>
            </a:r>
            <a:r>
              <a:rPr lang="nl-NL" sz="1700" dirty="0" err="1"/>
              <a:t>Wlz</a:t>
            </a:r>
            <a:r>
              <a:rPr lang="nl-NL" sz="1700" dirty="0"/>
              <a:t>-indicatie. Voor verzekerden met een somatische- of psychogeriatrische aandoening, een lichamelijke beperking en meerderjarige verzekerden met een verstandelijke beperking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dirty="0"/>
              <a:t>Mobiliteitshulpmiddelen en woningaanpassingen voor </a:t>
            </a:r>
            <a:r>
              <a:rPr lang="nl-NL" sz="1700" dirty="0" err="1"/>
              <a:t>Wlz</a:t>
            </a:r>
            <a:r>
              <a:rPr lang="nl-NL" sz="1700" dirty="0"/>
              <a:t> cliënten die </a:t>
            </a:r>
            <a:r>
              <a:rPr lang="nl-NL" sz="1700" dirty="0" err="1"/>
              <a:t>thuiswonen</a:t>
            </a:r>
            <a:r>
              <a:rPr lang="nl-NL" sz="1700" dirty="0"/>
              <a:t> was </a:t>
            </a:r>
            <a:r>
              <a:rPr lang="nl-NL" sz="1700" dirty="0" err="1"/>
              <a:t>Wmo</a:t>
            </a:r>
            <a:r>
              <a:rPr lang="nl-NL" sz="1700" dirty="0"/>
              <a:t>. Onderdeel </a:t>
            </a:r>
            <a:r>
              <a:rPr lang="nl-NL" sz="1700" dirty="0" err="1"/>
              <a:t>Wlz</a:t>
            </a:r>
            <a:r>
              <a:rPr lang="nl-NL" sz="1700" dirty="0"/>
              <a:t> maar uitgevoerd en gefinancierd uit </a:t>
            </a:r>
            <a:r>
              <a:rPr lang="nl-NL" sz="1700" dirty="0" err="1"/>
              <a:t>Wmo</a:t>
            </a:r>
            <a:endParaRPr lang="nl-NL" sz="1700" dirty="0"/>
          </a:p>
          <a:p>
            <a:r>
              <a:rPr lang="nl-NL" dirty="0"/>
              <a:t>[[[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7482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Sanne</a:t>
            </a:r>
          </a:p>
          <a:p>
            <a:endParaRPr lang="nl-NL" dirty="0"/>
          </a:p>
          <a:p>
            <a:pPr lvl="0">
              <a:defRPr/>
            </a:pPr>
            <a:r>
              <a:rPr lang="nl-NL" sz="1700" b="1" dirty="0"/>
              <a:t>Verzekerd pakket</a:t>
            </a:r>
            <a:endParaRPr lang="nl-NL" sz="1700" dirty="0"/>
          </a:p>
          <a:p>
            <a:pPr lvl="0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Logeren</a:t>
            </a:r>
            <a:r>
              <a:rPr lang="nl-NL" sz="1700" dirty="0"/>
              <a:t> expliciet opgenomen ter ontlasting mantelzorg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Behandeling blijft gesplitst</a:t>
            </a:r>
            <a:r>
              <a:rPr lang="nl-NL" sz="1700" dirty="0"/>
              <a:t> in: 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 err="1"/>
              <a:t>Wlz-behandeling</a:t>
            </a:r>
            <a:r>
              <a:rPr lang="nl-NL" sz="1700" dirty="0"/>
              <a:t> (voorm. art 8 </a:t>
            </a:r>
            <a:r>
              <a:rPr lang="nl-NL" sz="1700" dirty="0" err="1"/>
              <a:t>Bza</a:t>
            </a:r>
            <a:r>
              <a:rPr lang="nl-NL" sz="1700" dirty="0"/>
              <a:t>) en;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algemene medische zorg voor cliënten in een instelling (</a:t>
            </a:r>
            <a:r>
              <a:rPr lang="nl-NL" sz="1700" dirty="0" err="1"/>
              <a:t>voorm</a:t>
            </a:r>
            <a:r>
              <a:rPr lang="nl-NL" sz="1700" dirty="0"/>
              <a:t> art 15 </a:t>
            </a:r>
            <a:r>
              <a:rPr lang="nl-NL" sz="1700" dirty="0" err="1"/>
              <a:t>Bza</a:t>
            </a:r>
            <a:r>
              <a:rPr lang="nl-NL" sz="1700" dirty="0"/>
              <a:t>)</a:t>
            </a:r>
          </a:p>
          <a:p>
            <a:pPr marL="614307" lvl="4" indent="-342869">
              <a:buFont typeface="Arial" pitchFamily="34" charset="0"/>
              <a:buChar char="•"/>
              <a:defRPr/>
            </a:pPr>
            <a:r>
              <a:rPr lang="nl-NL" sz="1700" dirty="0"/>
              <a:t>Gezien integrale karakter van de zorg in de </a:t>
            </a:r>
            <a:r>
              <a:rPr lang="nl-NL" sz="1700" dirty="0" err="1"/>
              <a:t>Wlz</a:t>
            </a:r>
            <a:r>
              <a:rPr lang="nl-NL" sz="1700" dirty="0"/>
              <a:t>  is de wens het onderscheid tussen </a:t>
            </a:r>
            <a:r>
              <a:rPr lang="nl-NL" sz="1700" dirty="0" err="1"/>
              <a:t>Wlz-behandeling</a:t>
            </a:r>
            <a:r>
              <a:rPr lang="nl-NL" sz="1700" dirty="0"/>
              <a:t> en algemene medische zorg op termijn te laten vervallen.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err="1"/>
              <a:t>Zinl</a:t>
            </a:r>
            <a:r>
              <a:rPr lang="nl-NL" sz="1700" dirty="0"/>
              <a:t> wordt om advies gevraagd</a:t>
            </a:r>
          </a:p>
          <a:p>
            <a:pPr marL="614307" lvl="4" indent="-342869"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b="1" dirty="0"/>
              <a:t>Extramurale behandeling in subsidieregeling.</a:t>
            </a:r>
            <a:r>
              <a:rPr lang="nl-NL" sz="1700" dirty="0"/>
              <a:t> Alleen voor </a:t>
            </a:r>
            <a:r>
              <a:rPr lang="nl-NL" sz="1700" dirty="0" err="1"/>
              <a:t>niet-Wlz-indiceerbaren</a:t>
            </a:r>
            <a:r>
              <a:rPr lang="nl-NL" sz="1700" dirty="0"/>
              <a:t>. Voor verzekerden met een somatische- of psychogeriatrische aandoening, een lichamelijke beperking en meerderjarige verzekerden met een verstandelijke beperking</a:t>
            </a:r>
          </a:p>
          <a:p>
            <a:pPr marL="342869" lvl="3" indent="-342869">
              <a:buFont typeface="Arial" pitchFamily="34" charset="0"/>
              <a:buChar char="•"/>
              <a:defRPr/>
            </a:pPr>
            <a:endParaRPr lang="nl-NL" sz="1700" dirty="0"/>
          </a:p>
          <a:p>
            <a:pPr marL="342869" lvl="3" indent="-342869">
              <a:buFont typeface="Arial" pitchFamily="34" charset="0"/>
              <a:buChar char="•"/>
              <a:defRPr/>
            </a:pPr>
            <a:r>
              <a:rPr lang="nl-NL" sz="1700" dirty="0"/>
              <a:t>Mobiliteitshulpmiddelen en woningaanpassingen voor </a:t>
            </a:r>
            <a:r>
              <a:rPr lang="nl-NL" sz="1700" dirty="0" err="1"/>
              <a:t>Wlz</a:t>
            </a:r>
            <a:r>
              <a:rPr lang="nl-NL" sz="1700" dirty="0"/>
              <a:t> cliënten die </a:t>
            </a:r>
            <a:r>
              <a:rPr lang="nl-NL" sz="1700" dirty="0" err="1"/>
              <a:t>thuiswonen</a:t>
            </a:r>
            <a:r>
              <a:rPr lang="nl-NL" sz="1700" dirty="0"/>
              <a:t> was </a:t>
            </a:r>
            <a:r>
              <a:rPr lang="nl-NL" sz="1700" dirty="0" err="1"/>
              <a:t>Wmo</a:t>
            </a:r>
            <a:r>
              <a:rPr lang="nl-NL" sz="1700" dirty="0"/>
              <a:t>. Nu toegevoegd aan </a:t>
            </a:r>
            <a:r>
              <a:rPr lang="nl-NL" sz="1700" dirty="0" err="1"/>
              <a:t>Wlz</a:t>
            </a:r>
            <a:r>
              <a:rPr lang="nl-NL" sz="1700" dirty="0"/>
              <a:t>; overheveling per 1-1-2016.</a:t>
            </a:r>
          </a:p>
          <a:p>
            <a:r>
              <a:rPr lang="nl-NL" dirty="0"/>
              <a:t>[[[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6ECB5-54B9-423C-96E5-1F9E776DDF43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81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5" t="3618" r="23370" b="5823"/>
          <a:stretch>
            <a:fillRect/>
          </a:stretch>
        </p:blipFill>
        <p:spPr bwMode="auto">
          <a:xfrm>
            <a:off x="0" y="0"/>
            <a:ext cx="4895850" cy="686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l-NL" sz="1800">
              <a:solidFill>
                <a:schemeClr val="tx1"/>
              </a:solidFill>
            </a:endParaRPr>
          </a:p>
        </p:txBody>
      </p:sp>
      <p:pic>
        <p:nvPicPr>
          <p:cNvPr id="6" name="Afbeelding 7" descr="RO_VWS_Logo_Powerpoint_diap_n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01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9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49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832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IN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"/>
          <p:cNvSpPr>
            <a:spLocks noChangeArrowheads="1"/>
          </p:cNvSpPr>
          <p:nvPr userDrawn="1"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l-NL" sz="1800">
              <a:solidFill>
                <a:schemeClr val="tx1"/>
              </a:solidFill>
            </a:endParaRPr>
          </a:p>
        </p:txBody>
      </p:sp>
      <p:pic>
        <p:nvPicPr>
          <p:cNvPr id="17" name="Afbeelding 6" descr="RO_VWS_Logo_Powerpoint_pos_nl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01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Afbeelding 7" descr="4002 gezondheid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2" y="1628776"/>
            <a:ext cx="1260475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Afbeelding 8" descr="4092 welzijn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2" y="3429001"/>
            <a:ext cx="1260475" cy="1200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Afbeelding 19" descr="4089 sport.pn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157790"/>
            <a:ext cx="111918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3" y="2500307"/>
            <a:ext cx="3500441" cy="1216725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tx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2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7" y="3755397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27958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DE422C-79B4-E84C-85CD-B19AC57C062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pic>
        <p:nvPicPr>
          <p:cNvPr id="5" name="Picture 1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3" t="6607" r="8873" b="13812"/>
          <a:stretch>
            <a:fillRect/>
          </a:stretch>
        </p:blipFill>
        <p:spPr bwMode="auto">
          <a:xfrm>
            <a:off x="0" y="0"/>
            <a:ext cx="4770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hpKleurvlak"/>
          <p:cNvSpPr>
            <a:spLocks noChangeArrowheads="1"/>
          </p:cNvSpPr>
          <p:nvPr userDrawn="1"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l-NL" sz="1800">
              <a:solidFill>
                <a:schemeClr val="tx1"/>
              </a:solidFill>
            </a:endParaRPr>
          </a:p>
        </p:txBody>
      </p:sp>
      <p:pic>
        <p:nvPicPr>
          <p:cNvPr id="7" name="Afbeelding 7" descr="RO_VWS_Logo_Powerpoint_diap_nl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01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3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7" y="3755397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07390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iic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l-NL" sz="1800">
              <a:solidFill>
                <a:schemeClr val="tx1"/>
              </a:solidFill>
            </a:endParaRPr>
          </a:p>
        </p:txBody>
      </p:sp>
      <p:pic>
        <p:nvPicPr>
          <p:cNvPr id="5" name="Afbeelding 6" descr="RO_VWS_Logo_Powerpoint_pos_n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01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7" descr="4002 gezondheid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2" y="1628776"/>
            <a:ext cx="1260475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8" descr="4092 welzijn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2" y="3429001"/>
            <a:ext cx="1260475" cy="1200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 descr="4089 sport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157790"/>
            <a:ext cx="111918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3" y="2500307"/>
            <a:ext cx="3500441" cy="1216725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tx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7" y="3755397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46002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1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9144000" cy="1071563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l-NL" sz="1800">
              <a:solidFill>
                <a:srgbClr val="FFFFFF"/>
              </a:solidFill>
            </a:endParaRPr>
          </a:p>
        </p:txBody>
      </p:sp>
      <p:pic>
        <p:nvPicPr>
          <p:cNvPr id="6" name="Afbeelding 7" descr="RO_BEELDMERK_Powerpoin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7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shpKleurvlakBoven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8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49D5D-94F6-A14E-9B1F-41E0B8197FA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405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dscf2505"/>
          <p:cNvPicPr>
            <a:picLocks noChangeAspect="1" noChangeArrowheads="1"/>
          </p:cNvPicPr>
          <p:nvPr/>
        </p:nvPicPr>
        <p:blipFill>
          <a:blip r:embed="rId2" cstate="print"/>
          <a:srcRect l="13889" r="30556"/>
          <a:stretch>
            <a:fillRect/>
          </a:stretch>
        </p:blipFill>
        <p:spPr bwMode="auto">
          <a:xfrm>
            <a:off x="0" y="0"/>
            <a:ext cx="4597400" cy="6858000"/>
          </a:xfrm>
          <a:prstGeom prst="rect">
            <a:avLst/>
          </a:prstGeom>
          <a:noFill/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800">
              <a:solidFill>
                <a:schemeClr val="tx1"/>
              </a:solidFill>
            </a:endParaRPr>
          </a:p>
        </p:txBody>
      </p:sp>
      <p:pic>
        <p:nvPicPr>
          <p:cNvPr id="6" name="Picture 13" descr="RO_pos"/>
          <p:cNvPicPr>
            <a:picLocks noChangeAspect="1" noChangeArrowheads="1"/>
          </p:cNvPicPr>
          <p:nvPr/>
        </p:nvPicPr>
        <p:blipFill>
          <a:blip r:embed="rId3" cstate="print"/>
          <a:srcRect r="45972"/>
          <a:stretch>
            <a:fillRect/>
          </a:stretch>
        </p:blipFill>
        <p:spPr bwMode="auto">
          <a:xfrm>
            <a:off x="0" y="0"/>
            <a:ext cx="4940300" cy="2001838"/>
          </a:xfrm>
          <a:prstGeom prst="rect">
            <a:avLst/>
          </a:prstGeom>
          <a:noFill/>
        </p:spPr>
      </p:pic>
      <p:pic>
        <p:nvPicPr>
          <p:cNvPr id="7" name="Picture 14" descr="RO_VWS_pos"/>
          <p:cNvPicPr>
            <a:picLocks noChangeAspect="1" noChangeArrowheads="1"/>
          </p:cNvPicPr>
          <p:nvPr/>
        </p:nvPicPr>
        <p:blipFill>
          <a:blip r:embed="rId4" cstate="print"/>
          <a:srcRect l="54028"/>
          <a:stretch>
            <a:fillRect/>
          </a:stretch>
        </p:blipFill>
        <p:spPr bwMode="auto">
          <a:xfrm>
            <a:off x="4940300" y="0"/>
            <a:ext cx="4203700" cy="2001838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49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en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0" baseline="0">
                <a:solidFill>
                  <a:srgbClr val="47221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shpKleurvlakBoven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Voettekst</a:t>
            </a:r>
          </a:p>
        </p:txBody>
      </p:sp>
      <p:sp>
        <p:nvSpPr>
          <p:cNvPr id="8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CF23DE-A15B-4B4B-9567-6CF62227148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453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5" y="1233489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2051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5" y="1798639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0"/>
            <a:r>
              <a:rPr lang="nl-NL"/>
              <a:t># eerste niveau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2" y="6369051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31DE422C-79B4-E84C-85CD-B19AC57C062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20" r:id="rId3"/>
    <p:sldLayoutId id="2147484218" r:id="rId4"/>
    <p:sldLayoutId id="2147484219" r:id="rId5"/>
    <p:sldLayoutId id="2147484239" r:id="rId6"/>
    <p:sldLayoutId id="2147484240" r:id="rId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kern="1200">
          <a:solidFill>
            <a:srgbClr val="472216"/>
          </a:solidFill>
          <a:latin typeface="Arial" charset="0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47221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47221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47221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47221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1pPr>
      <a:lvl2pPr marL="152400" indent="-150813" algn="l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9"/>
        </a:buBlip>
        <a:defRPr kern="1200">
          <a:solidFill>
            <a:srgbClr val="000000"/>
          </a:solidFill>
          <a:latin typeface="Arial" charset="0"/>
          <a:ea typeface="ＭＳ Ｐゴシック" charset="0"/>
          <a:cs typeface="+mn-cs"/>
        </a:defRPr>
      </a:lvl2pPr>
      <a:lvl3pPr marL="406400" indent="-252413" algn="l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0"/>
        </a:buBlip>
        <a:defRPr kern="1200">
          <a:solidFill>
            <a:srgbClr val="000000"/>
          </a:solidFill>
          <a:latin typeface="Arial" charset="0"/>
          <a:ea typeface="ＭＳ Ｐゴシック" charset="0"/>
          <a:cs typeface="+mn-cs"/>
        </a:defRPr>
      </a:lvl3pPr>
      <a:lvl4pPr marL="633413" indent="-225425" algn="l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1"/>
        </a:buBlip>
        <a:defRPr kern="1200">
          <a:solidFill>
            <a:srgbClr val="000000"/>
          </a:solidFill>
          <a:latin typeface="Arial" charset="0"/>
          <a:ea typeface="ＭＳ Ｐゴシック" charset="0"/>
          <a:cs typeface="+mn-cs"/>
        </a:defRPr>
      </a:lvl4pPr>
      <a:lvl5pPr marL="811213" indent="-1762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644008" y="1988840"/>
            <a:ext cx="4499992" cy="3456383"/>
          </a:xfrm>
        </p:spPr>
        <p:txBody>
          <a:bodyPr>
            <a:normAutofit fontScale="90000"/>
          </a:bodyPr>
          <a:lstStyle/>
          <a:p>
            <a:r>
              <a:rPr lang="nl-NL" sz="2400" b="1" dirty="0">
                <a:solidFill>
                  <a:srgbClr val="000000"/>
                </a:solidFill>
              </a:rPr>
              <a:t>Toegang tot de </a:t>
            </a:r>
            <a:r>
              <a:rPr lang="nl-NL" sz="2400" b="1" dirty="0" err="1">
                <a:solidFill>
                  <a:srgbClr val="000000"/>
                </a:solidFill>
              </a:rPr>
              <a:t>Wlz</a:t>
            </a:r>
            <a:r>
              <a:rPr lang="nl-NL" sz="2400" b="1" dirty="0">
                <a:solidFill>
                  <a:srgbClr val="000000"/>
                </a:solidFill>
              </a:rPr>
              <a:t> voor mensen met een psychische stoornis</a:t>
            </a:r>
            <a:br>
              <a:rPr lang="nl-NL" sz="2400" b="1" dirty="0">
                <a:solidFill>
                  <a:srgbClr val="000000"/>
                </a:solidFill>
              </a:rPr>
            </a:br>
            <a:r>
              <a:rPr lang="nl-NL" sz="2400" b="1" dirty="0">
                <a:solidFill>
                  <a:srgbClr val="000000"/>
                </a:solidFill>
              </a:rPr>
              <a:t/>
            </a:r>
            <a:br>
              <a:rPr lang="nl-NL" sz="2400" b="1" dirty="0">
                <a:solidFill>
                  <a:srgbClr val="000000"/>
                </a:solidFill>
              </a:rPr>
            </a:br>
            <a:r>
              <a:rPr lang="nl-NL" sz="2400" b="1" dirty="0">
                <a:solidFill>
                  <a:srgbClr val="000000"/>
                </a:solidFill>
              </a:rPr>
              <a:t>Infobijeenkomst RIBW-Alliantie</a:t>
            </a:r>
            <a:br>
              <a:rPr lang="nl-NL" sz="2400" b="1" dirty="0">
                <a:solidFill>
                  <a:srgbClr val="000000"/>
                </a:solidFill>
              </a:rPr>
            </a:br>
            <a:r>
              <a:rPr lang="nl-NL" sz="2400" b="1" dirty="0">
                <a:solidFill>
                  <a:srgbClr val="000000"/>
                </a:solidFill>
              </a:rPr>
              <a:t/>
            </a:r>
            <a:br>
              <a:rPr lang="nl-NL" sz="2400" b="1" dirty="0">
                <a:solidFill>
                  <a:srgbClr val="000000"/>
                </a:solidFill>
              </a:rPr>
            </a:br>
            <a:r>
              <a:rPr lang="nl-NL" sz="2400" b="1" dirty="0">
                <a:solidFill>
                  <a:srgbClr val="000000"/>
                </a:solidFill>
              </a:rPr>
              <a:t>Implementatie</a:t>
            </a:r>
            <a:br>
              <a:rPr lang="nl-NL" sz="2400" b="1" dirty="0">
                <a:solidFill>
                  <a:srgbClr val="000000"/>
                </a:solidFill>
              </a:rPr>
            </a:br>
            <a:r>
              <a:rPr lang="nl-NL" sz="1800" dirty="0">
                <a:solidFill>
                  <a:srgbClr val="000000"/>
                </a:solidFill>
              </a:rPr>
              <a:t/>
            </a:r>
            <a:br>
              <a:rPr lang="nl-NL" sz="1800" dirty="0">
                <a:solidFill>
                  <a:srgbClr val="000000"/>
                </a:solidFill>
              </a:rPr>
            </a:br>
            <a:r>
              <a:rPr lang="nl-NL" sz="1800" dirty="0">
                <a:solidFill>
                  <a:srgbClr val="000000"/>
                </a:solidFill>
              </a:rPr>
              <a:t/>
            </a:r>
            <a:br>
              <a:rPr lang="nl-NL" sz="1800" dirty="0">
                <a:solidFill>
                  <a:srgbClr val="000000"/>
                </a:solidFill>
              </a:rPr>
            </a:br>
            <a:r>
              <a:rPr lang="nl-NL" sz="1800" dirty="0">
                <a:solidFill>
                  <a:srgbClr val="000000"/>
                </a:solidFill>
              </a:rPr>
              <a:t/>
            </a:r>
            <a:br>
              <a:rPr lang="nl-NL" sz="1800" dirty="0">
                <a:solidFill>
                  <a:srgbClr val="000000"/>
                </a:solidFill>
              </a:rPr>
            </a:br>
            <a:r>
              <a:rPr lang="nl-NL" sz="1800" dirty="0">
                <a:solidFill>
                  <a:srgbClr val="000000"/>
                </a:solidFill>
              </a:rPr>
              <a:t>12-11-2019</a:t>
            </a:r>
            <a:r>
              <a:rPr lang="nl-NL" sz="2400" b="1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nl-NL" sz="2400" b="1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nl-NL" sz="2400" b="1" dirty="0">
                <a:solidFill>
                  <a:srgbClr val="000000"/>
                </a:solidFill>
              </a:rPr>
              <a:t/>
            </a:r>
            <a:br>
              <a:rPr lang="nl-NL" sz="2400" b="1" dirty="0">
                <a:solidFill>
                  <a:srgbClr val="000000"/>
                </a:solidFill>
              </a:rPr>
            </a:br>
            <a:r>
              <a:rPr lang="nl-NL" sz="2000" b="1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nl-NL" sz="2000" b="1" dirty="0">
                <a:solidFill>
                  <a:srgbClr val="000000"/>
                </a:solidFill>
                <a:latin typeface="Verdana" pitchFamily="34" charset="0"/>
              </a:rPr>
            </a:br>
            <a:endParaRPr lang="nl-NL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1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l-NL" sz="2900" b="1" dirty="0"/>
              <a:t>Belang van toegang tot de </a:t>
            </a:r>
            <a:r>
              <a:rPr lang="nl-NL" sz="2900" b="1" dirty="0" err="1"/>
              <a:t>Wlz</a:t>
            </a:r>
            <a:r>
              <a:rPr lang="nl-NL" sz="2800" b="1" dirty="0"/>
              <a:t/>
            </a:r>
            <a:br>
              <a:rPr lang="nl-NL" sz="2800" b="1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 bwMode="auto">
          <a:xfrm>
            <a:off x="369858" y="1798626"/>
            <a:ext cx="8378606" cy="4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ea typeface="Verdana" pitchFamily="34" charset="0"/>
                <a:cs typeface="Verdana" pitchFamily="34" charset="0"/>
              </a:rPr>
              <a:t>Naast ouderen of mensen met een handicap krijgen nu ook mensen met een psychische stoornis toegang tot de </a:t>
            </a:r>
            <a:r>
              <a:rPr lang="nl-NL" sz="1900" dirty="0" err="1">
                <a:ea typeface="Verdana" pitchFamily="34" charset="0"/>
                <a:cs typeface="Verdana" pitchFamily="34" charset="0"/>
              </a:rPr>
              <a:t>Wlz</a:t>
            </a:r>
            <a:r>
              <a:rPr lang="nl-NL" sz="1900" dirty="0">
                <a:ea typeface="Verdana" pitchFamily="34" charset="0"/>
                <a:cs typeface="Verdana" pitchFamily="34" charset="0"/>
              </a:rPr>
              <a:t>.</a:t>
            </a:r>
          </a:p>
          <a:p>
            <a:pPr marL="0" lvl="1" eaLnBrk="1" hangingPunct="1">
              <a:spcBef>
                <a:spcPct val="20000"/>
              </a:spcBef>
              <a:defRPr/>
            </a:pPr>
            <a:endParaRPr lang="nl-NL" sz="1900" dirty="0"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Rust voor mensen met een blijvende behoefte aan permanent toezicht en/of 24 zorg in de nabijheid. Eenmaal </a:t>
            </a:r>
            <a:r>
              <a:rPr lang="nl-NL" sz="1900" dirty="0" err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Wlz</a:t>
            </a:r>
            <a:r>
              <a:rPr lang="nl-NL" sz="19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-beoordeling in plaats van periodieke </a:t>
            </a:r>
            <a:r>
              <a:rPr lang="nl-NL" sz="1900" dirty="0" err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Wmo</a:t>
            </a:r>
            <a:r>
              <a:rPr lang="nl-NL" sz="19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-herbeoordeling</a:t>
            </a:r>
            <a:r>
              <a:rPr lang="nl-NL" sz="19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nl-NL" sz="19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Nadruk op volledig zelfstandig participeren</a:t>
            </a:r>
            <a:r>
              <a:rPr kumimoji="0" lang="nl-NL" sz="1900" b="0" i="0" u="none" strike="noStrike" kern="120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in de samenleving wordt wegenomen. Wel blijft er aandacht voor de ontwikkel mogelijkheden van de cliënt gegeven zijn beperkingen.</a:t>
            </a: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nl-NL" sz="1900" b="0" i="0" u="none" strike="noStrike" kern="120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Betere mogelijkheden om een passend zorgaanbod te realiseren zeker bij een combinatie van beperkingen (bij. VG)</a:t>
            </a: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l-NL" sz="19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900" b="0" i="0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100" b="0" i="0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55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Voor welke cliënten is het?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900" dirty="0"/>
              <a:t>Zelfde criteria als </a:t>
            </a:r>
            <a:r>
              <a:rPr lang="nl-NL" sz="1900" dirty="0">
                <a:solidFill>
                  <a:schemeClr val="tx1"/>
                </a:solidFill>
              </a:rPr>
              <a:t>ouderen en mensen met een handicap, dus:</a:t>
            </a:r>
          </a:p>
          <a:p>
            <a:pPr marL="681750" lvl="2" indent="-285750"/>
            <a:r>
              <a:rPr lang="nl-NL" sz="1900" dirty="0">
                <a:solidFill>
                  <a:schemeClr val="tx1"/>
                </a:solidFill>
              </a:rPr>
              <a:t>Cliënten met een psychische stoornis </a:t>
            </a:r>
          </a:p>
          <a:p>
            <a:pPr marL="681750" lvl="2" indent="-285750"/>
            <a:r>
              <a:rPr lang="nl-NL" sz="1900" dirty="0">
                <a:solidFill>
                  <a:schemeClr val="tx1"/>
                </a:solidFill>
              </a:rPr>
              <a:t>met een blijvende behoefte aan 24 zorg nabij of permanent toezicht om ernstig nadeel te voorkomen.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900" dirty="0"/>
              <a:t>Enkele voorbeelden (niet limitatief) betreffen: schizofrenie, autisme of specifieke ziektes/syndromen als Huntington, Korsakov of </a:t>
            </a:r>
            <a:r>
              <a:rPr lang="nl-NL" sz="1900" dirty="0" err="1"/>
              <a:t>gerontopsychiatrie</a:t>
            </a:r>
            <a:r>
              <a:rPr lang="nl-NL" sz="19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900" dirty="0"/>
              <a:t>Bij de </a:t>
            </a:r>
            <a:r>
              <a:rPr lang="nl-NL" sz="1900" dirty="0" err="1"/>
              <a:t>Wlz</a:t>
            </a:r>
            <a:r>
              <a:rPr lang="nl-NL" sz="1900" dirty="0"/>
              <a:t> gaat het echter niet om de aard van de stoornis maar om de beperking die daar het gevolg van is.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Voettekst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727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l-NL" sz="2900" b="1" dirty="0"/>
              <a:t>Omvang van de doelgroep</a:t>
            </a:r>
            <a:r>
              <a:rPr lang="nl-NL" sz="2800" b="1" dirty="0"/>
              <a:t/>
            </a:r>
            <a:br>
              <a:rPr lang="nl-NL" sz="2800" b="1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 bwMode="auto">
          <a:xfrm>
            <a:off x="369858" y="1798626"/>
            <a:ext cx="8378606" cy="4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7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Vanuit </a:t>
            </a:r>
            <a:r>
              <a:rPr kumimoji="0" lang="nl-NL" sz="1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Wmo</a:t>
            </a: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beschermd wonen: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Zorg in natura: 7.000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Pgb:                1.500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Totaal </a:t>
            </a:r>
            <a:r>
              <a:rPr lang="nl-NL" sz="19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Wmo</a:t>
            </a: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			8.500</a:t>
            </a:r>
          </a:p>
          <a:p>
            <a:pPr lvl="1">
              <a:spcBef>
                <a:spcPct val="20000"/>
              </a:spcBef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20000"/>
              </a:spcBef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Vanuit </a:t>
            </a:r>
            <a:r>
              <a:rPr lang="nl-NL" sz="19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Zvw</a:t>
            </a: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 klinisch verblijf	   750</a:t>
            </a:r>
          </a:p>
          <a:p>
            <a:pPr lvl="1">
              <a:spcBef>
                <a:spcPct val="20000"/>
              </a:spcBef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20000"/>
              </a:spcBef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Totaal overgang naar </a:t>
            </a:r>
            <a:r>
              <a:rPr lang="nl-NL" sz="19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Wlz</a:t>
            </a: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	           9.250</a:t>
            </a:r>
          </a:p>
        </p:txBody>
      </p:sp>
    </p:spTree>
    <p:extLst>
      <p:ext uri="{BB962C8B-B14F-4D97-AF65-F5344CB8AC3E}">
        <p14:creationId xmlns:p14="http://schemas.microsoft.com/office/powerpoint/2010/main" val="120344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l-NL" sz="2900" b="1" dirty="0"/>
              <a:t>Financieel effect 2021</a:t>
            </a:r>
            <a:r>
              <a:rPr lang="nl-NL" sz="2800" b="1" dirty="0"/>
              <a:t/>
            </a:r>
            <a:br>
              <a:rPr lang="nl-NL" sz="2800" b="1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 bwMode="auto">
          <a:xfrm>
            <a:off x="369858" y="1798626"/>
            <a:ext cx="8378606" cy="4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7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Kader </a:t>
            </a:r>
            <a:r>
              <a:rPr kumimoji="0" lang="nl-NL" sz="1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Wmo</a:t>
            </a: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beschermd wonen:  - 495 mln.</a:t>
            </a: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Kader </a:t>
            </a:r>
            <a:r>
              <a:rPr lang="nl-NL" sz="19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Zvw</a:t>
            </a: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:			        -130 mln.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Kader </a:t>
            </a:r>
            <a:r>
              <a:rPr lang="nl-NL" sz="19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Wlz</a:t>
            </a: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 2021	                   + 655 mln.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Bijkomende afspraak: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 als volume in </a:t>
            </a:r>
            <a:r>
              <a:rPr lang="nl-NL" sz="19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Wlz</a:t>
            </a: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 hoger of lager dan worden in voorjaar 2021 alle kaders aangepast</a:t>
            </a:r>
          </a:p>
        </p:txBody>
      </p:sp>
    </p:spTree>
    <p:extLst>
      <p:ext uri="{BB962C8B-B14F-4D97-AF65-F5344CB8AC3E}">
        <p14:creationId xmlns:p14="http://schemas.microsoft.com/office/powerpoint/2010/main" val="324032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l-NL" sz="2900" b="1" dirty="0"/>
              <a:t>Betrokken partijen bij de overgang</a:t>
            </a:r>
            <a:r>
              <a:rPr lang="nl-NL" sz="2800" b="1" dirty="0"/>
              <a:t/>
            </a:r>
            <a:br>
              <a:rPr lang="nl-NL" sz="2800" b="1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 bwMode="auto">
          <a:xfrm>
            <a:off x="369858" y="1798626"/>
            <a:ext cx="8378606" cy="4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dirty="0"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dirty="0"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ea typeface="Verdana" pitchFamily="34" charset="0"/>
                <a:cs typeface="Verdana" pitchFamily="34" charset="0"/>
              </a:rPr>
              <a:t>Cliënt: aanvragen nieuwe indicatie.</a:t>
            </a:r>
          </a:p>
          <a:p>
            <a:pPr marL="0" lvl="1" eaLnBrk="1" hangingPunct="1">
              <a:spcBef>
                <a:spcPct val="20000"/>
              </a:spcBef>
              <a:defRPr/>
            </a:pPr>
            <a:endParaRPr lang="nl-NL" sz="1900" dirty="0"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Aanbieder: voorbereiden op levering </a:t>
            </a:r>
            <a:r>
              <a:rPr lang="nl-NL" sz="1900" dirty="0" err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Wlz</a:t>
            </a:r>
            <a:r>
              <a:rPr lang="nl-NL" sz="19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-zorg</a:t>
            </a:r>
            <a:endParaRPr lang="nl-NL" sz="19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nl-NL" sz="19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CIZ: </a:t>
            </a:r>
            <a:r>
              <a:rPr lang="nl-NL" sz="19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ruim 10.000 cliënten beoordelen</a:t>
            </a:r>
            <a:endParaRPr kumimoji="0" lang="nl-NL" sz="1900" b="0" i="0" u="none" strike="noStrike" kern="1200" cap="none" spc="0" normalizeH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nl-NL" sz="1900" b="0" i="0" u="none" strike="noStrike" kern="120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Zorgkantoren: nieuwe clientgroep bemiddelen</a:t>
            </a:r>
          </a:p>
          <a:p>
            <a:pPr marL="1828800" lvl="5">
              <a:spcBef>
                <a:spcPct val="20000"/>
              </a:spcBef>
              <a:defRPr/>
            </a:pPr>
            <a:r>
              <a:rPr kumimoji="0" lang="nl-NL" sz="1900" b="0" i="0" u="none" strike="noStrike" kern="120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   nieuwe contracten met andere aanbieders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nl-NL" sz="19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900" b="0" i="0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100" b="0" i="0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l-NL" sz="2900" b="1" dirty="0"/>
              <a:t>Wet- en regelgeving</a:t>
            </a:r>
            <a:r>
              <a:rPr lang="nl-NL" sz="2800" b="1" dirty="0"/>
              <a:t/>
            </a:r>
            <a:br>
              <a:rPr lang="nl-NL" sz="2800" b="1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 bwMode="auto">
          <a:xfrm>
            <a:off x="369858" y="1798626"/>
            <a:ext cx="8378606" cy="4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Wetswijzing </a:t>
            </a:r>
            <a:r>
              <a:rPr kumimoji="0" lang="nl-NL" sz="1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Wlz</a:t>
            </a: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742950" lvl="2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nl-NL" sz="1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o.a</a:t>
            </a: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grondslag psychische stoornis toevoegen</a:t>
            </a:r>
            <a:r>
              <a:rPr lang="nl-NL" sz="1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742950" lvl="2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staatsblad november 2019</a:t>
            </a: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Regeling langdurige zorg</a:t>
            </a:r>
          </a:p>
          <a:p>
            <a:pPr marL="742950" lvl="2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O.a. profielen en pgb-voorschriften</a:t>
            </a:r>
          </a:p>
          <a:p>
            <a:pPr marL="742950" lvl="2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 in consultatie, voor 1-1-2020 gepubliceerd</a:t>
            </a:r>
          </a:p>
          <a:p>
            <a:pPr marL="457200" lvl="2">
              <a:spcBef>
                <a:spcPct val="20000"/>
              </a:spcBef>
              <a:defRPr/>
            </a:pPr>
            <a:endParaRPr lang="nl-NL" sz="19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9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Overgang van cliënten naar </a:t>
            </a:r>
            <a:r>
              <a:rPr lang="nl-NL" sz="1900" baseline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Wlz</a:t>
            </a:r>
            <a:r>
              <a:rPr lang="nl-NL" sz="19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is pas vanaf 1 januari</a:t>
            </a:r>
            <a:r>
              <a:rPr lang="nl-NL" sz="19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9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2021.        Dit betekent dat in 2020 nog zorg en ondersteuning wordt geleverd door </a:t>
            </a:r>
            <a:r>
              <a:rPr lang="nl-NL" sz="1900" baseline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Zvw</a:t>
            </a:r>
            <a:r>
              <a:rPr lang="nl-NL" sz="19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nl-NL" sz="1900" baseline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Wmo</a:t>
            </a:r>
            <a:r>
              <a:rPr lang="nl-NL" sz="19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.                                                                 Gemeenten verlengen veelal de beschikking beschermd wonen.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31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l-NL" sz="2900" b="1" dirty="0"/>
              <a:t>Implementatie</a:t>
            </a:r>
            <a:r>
              <a:rPr lang="nl-NL" sz="2800" b="1" dirty="0"/>
              <a:t/>
            </a:r>
            <a:br>
              <a:rPr lang="nl-NL" sz="2800" b="1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 bwMode="auto">
          <a:xfrm>
            <a:off x="369858" y="1798626"/>
            <a:ext cx="8378606" cy="4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Er is intensief netwerk van afstemmingsoverleg met CIZ, ZN, Branches van Zorgaanbieders, Mind/cliëntenraden, Per Saldo VNG/gemeenten, Zorginstituut,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Nza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nl-NL" sz="18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Communicatie: Ontwikkeling van landelijk bruikbare documenten over indicatieproces, cliëntpaden</a:t>
            </a:r>
            <a:r>
              <a:rPr lang="nl-NL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, uitgangspunten kwaliteit voor de inkoop (via site informatielangdurigezorg.nl)</a:t>
            </a:r>
            <a:endParaRPr lang="nl-NL" sz="18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nl-NL" sz="18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8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Inhoudelijke uitwerking van onderwerpen bijv. behandeling</a:t>
            </a:r>
            <a:endParaRPr lang="nl-NL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 Regionaal overleg via regiotafels</a:t>
            </a: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 Voorlichtingsbijeenkomsten o.a. met cliëntenraden en pgb-  budgethouders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6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l-NL" sz="2900" b="1" dirty="0"/>
              <a:t>Voortgang in de regio</a:t>
            </a:r>
            <a:r>
              <a:rPr lang="en-GB" sz="2900" b="1" dirty="0"/>
              <a:t/>
            </a:r>
            <a:br>
              <a:rPr lang="en-GB" sz="2900" b="1" dirty="0"/>
            </a:br>
            <a:r>
              <a:rPr lang="en-GB" sz="2900" b="1" dirty="0"/>
              <a:t/>
            </a:r>
            <a:br>
              <a:rPr lang="en-GB" sz="2900" b="1" dirty="0"/>
            </a:br>
            <a:r>
              <a:rPr lang="en-GB" sz="2900" b="1" dirty="0"/>
              <a:t/>
            </a:r>
            <a:br>
              <a:rPr lang="en-GB" sz="2900" b="1" dirty="0"/>
            </a:br>
            <a:r>
              <a:rPr lang="en-GB" sz="2900" b="1" dirty="0"/>
              <a:t/>
            </a:r>
            <a:br>
              <a:rPr lang="en-GB" sz="2900" b="1" dirty="0"/>
            </a:br>
            <a:r>
              <a:rPr lang="nl-NL" sz="2800" b="1" dirty="0"/>
              <a:t/>
            </a:r>
            <a:br>
              <a:rPr lang="nl-NL" sz="2800" b="1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F23DE-A15B-4B4B-9567-6CF622271482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 bwMode="auto">
          <a:xfrm>
            <a:off x="369858" y="1798626"/>
            <a:ext cx="8378606" cy="4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dirty="0"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dirty="0"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ea typeface="Verdana" pitchFamily="34" charset="0"/>
                <a:cs typeface="Verdana" pitchFamily="34" charset="0"/>
              </a:rPr>
              <a:t>CIZ heeft met bijna alle woon-zorginstellingen en GGZ-instellingen gesproken om inzicht te krijgen op de aanmeldingen.</a:t>
            </a:r>
          </a:p>
          <a:p>
            <a:pPr marL="0" lvl="1" eaLnBrk="1" hangingPunct="1">
              <a:spcBef>
                <a:spcPct val="20000"/>
              </a:spcBef>
              <a:defRPr/>
            </a:pPr>
            <a:endParaRPr lang="nl-NL" sz="1900" dirty="0"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l-NL" sz="19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50% van de gemeenten heeft bijeenkomsten georganiseerd met lokale beschermd wonen instellingen</a:t>
            </a:r>
            <a:r>
              <a:rPr lang="nl-NL" sz="19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nl-NL" sz="19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Zorgkantoren gaan vanaf eind 2019 gesprekken aan met zorgaanbieders</a:t>
            </a:r>
            <a:r>
              <a:rPr kumimoji="0" lang="nl-NL" sz="1900" b="0" i="0" u="none" strike="noStrike" kern="120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nl-NL" sz="1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l-NL" sz="19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900" b="0" i="0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9388" marR="0" lvl="1" indent="-1793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100" b="0" i="0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2010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VWS">
  <a:themeElements>
    <a:clrScheme name="">
      <a:dk1>
        <a:srgbClr val="000000"/>
      </a:dk1>
      <a:lt1>
        <a:srgbClr val="FFFFFF"/>
      </a:lt1>
      <a:dk2>
        <a:srgbClr val="FBD326"/>
      </a:dk2>
      <a:lt2>
        <a:srgbClr val="EEECE1"/>
      </a:lt2>
      <a:accent1>
        <a:srgbClr val="FBD326"/>
      </a:accent1>
      <a:accent2>
        <a:srgbClr val="F9B249"/>
      </a:accent2>
      <a:accent3>
        <a:srgbClr val="FFFFFF"/>
      </a:accent3>
      <a:accent4>
        <a:srgbClr val="000000"/>
      </a:accent4>
      <a:accent5>
        <a:srgbClr val="FDE6AC"/>
      </a:accent5>
      <a:accent6>
        <a:srgbClr val="E2A141"/>
      </a:accent6>
      <a:hlink>
        <a:srgbClr val="FF9560"/>
      </a:hlink>
      <a:folHlink>
        <a:srgbClr val="E70022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95A1F0FD0B24A8B0B4A5EDA6701F2" ma:contentTypeVersion="10" ma:contentTypeDescription="Create a new document." ma:contentTypeScope="" ma:versionID="a60c904941846e9283f8d78ff5f875a0">
  <xsd:schema xmlns:xsd="http://www.w3.org/2001/XMLSchema" xmlns:xs="http://www.w3.org/2001/XMLSchema" xmlns:p="http://schemas.microsoft.com/office/2006/metadata/properties" xmlns:ns2="92748025-9175-4837-b4b8-02c885df2b6c" xmlns:ns3="1880445a-6114-495f-b690-c3f278cb7f73" targetNamespace="http://schemas.microsoft.com/office/2006/metadata/properties" ma:root="true" ma:fieldsID="af0cab4ebe4c40a8da47064590d7109b" ns2:_="" ns3:_="">
    <xsd:import namespace="92748025-9175-4837-b4b8-02c885df2b6c"/>
    <xsd:import namespace="1880445a-6114-495f-b690-c3f278cb7f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748025-9175-4837-b4b8-02c885df2b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0445a-6114-495f-b690-c3f278cb7f7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C16DF7-D934-447C-A676-BE220CD3CF6D}"/>
</file>

<file path=customXml/itemProps2.xml><?xml version="1.0" encoding="utf-8"?>
<ds:datastoreItem xmlns:ds="http://schemas.openxmlformats.org/officeDocument/2006/customXml" ds:itemID="{08B9FDC6-2746-4D4D-98B1-C6E760801FAC}"/>
</file>

<file path=customXml/itemProps3.xml><?xml version="1.0" encoding="utf-8"?>
<ds:datastoreItem xmlns:ds="http://schemas.openxmlformats.org/officeDocument/2006/customXml" ds:itemID="{0961B7A6-A2AA-4F31-8F29-C8A437B68E8B}"/>
</file>

<file path=docProps/app.xml><?xml version="1.0" encoding="utf-8"?>
<Properties xmlns="http://schemas.openxmlformats.org/officeDocument/2006/extended-properties" xmlns:vt="http://schemas.openxmlformats.org/officeDocument/2006/docPropsVTypes">
  <Template>Presentatie_VWS</Template>
  <TotalTime>0</TotalTime>
  <Words>1279</Words>
  <Application>Microsoft Office PowerPoint</Application>
  <PresentationFormat>Diavoorstelling (4:3)</PresentationFormat>
  <Paragraphs>206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Verdana</vt:lpstr>
      <vt:lpstr>Wingdings</vt:lpstr>
      <vt:lpstr>Presentatie_VWS</vt:lpstr>
      <vt:lpstr>Toegang tot de Wlz voor mensen met een psychische stoornis  Infobijeenkomst RIBW-Alliantie  Implementatie    12-11-2019   </vt:lpstr>
      <vt:lpstr>Belang van toegang tot de Wlz </vt:lpstr>
      <vt:lpstr>Voor welke cliënten is het?</vt:lpstr>
      <vt:lpstr>Omvang van de doelgroep </vt:lpstr>
      <vt:lpstr>Financieel effect 2021 </vt:lpstr>
      <vt:lpstr>Betrokken partijen bij de overgang </vt:lpstr>
      <vt:lpstr>Wet- en regelgeving </vt:lpstr>
      <vt:lpstr>Implementatie </vt:lpstr>
      <vt:lpstr>Voortgang in de regio     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Kennismaken met Rijksbreed</dc:title>
  <dc:creator>ABBEMK</dc:creator>
  <cp:lastModifiedBy>Holling, M. (Martin)</cp:lastModifiedBy>
  <cp:revision>168</cp:revision>
  <cp:lastPrinted>2019-08-05T09:38:13Z</cp:lastPrinted>
  <dcterms:created xsi:type="dcterms:W3CDTF">2016-09-12T13:06:29Z</dcterms:created>
  <dcterms:modified xsi:type="dcterms:W3CDTF">2019-11-11T13:03:17Z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0x01010001095A1F0FD0B24A8B0B4A5EDA6701F2</vt:lpwstr>
  </property>
</Properties>
</file>