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notesSlides/notesSlide10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9" r:id="rId1"/>
  </p:sldMasterIdLst>
  <p:notesMasterIdLst>
    <p:notesMasterId r:id="rId14"/>
  </p:notesMasterIdLst>
  <p:handoutMasterIdLst>
    <p:handoutMasterId r:id="rId15"/>
  </p:handoutMasterIdLst>
  <p:sldIdLst>
    <p:sldId id="329" r:id="rId2"/>
    <p:sldId id="340" r:id="rId3"/>
    <p:sldId id="348" r:id="rId4"/>
    <p:sldId id="342" r:id="rId5"/>
    <p:sldId id="350" r:id="rId6"/>
    <p:sldId id="330" r:id="rId7"/>
    <p:sldId id="343" r:id="rId8"/>
    <p:sldId id="344" r:id="rId9"/>
    <p:sldId id="349" r:id="rId10"/>
    <p:sldId id="351" r:id="rId11"/>
    <p:sldId id="352" r:id="rId12"/>
    <p:sldId id="353" r:id="rId13"/>
  </p:sldIdLst>
  <p:sldSz cx="9144000" cy="6858000" type="screen4x3"/>
  <p:notesSz cx="6805613" cy="99441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600" kern="1200">
        <a:solidFill>
          <a:srgbClr val="000000"/>
        </a:solidFill>
        <a:latin typeface="Verdan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600" kern="1200">
        <a:solidFill>
          <a:srgbClr val="000000"/>
        </a:solidFill>
        <a:latin typeface="Verdan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600" kern="1200">
        <a:solidFill>
          <a:srgbClr val="000000"/>
        </a:solidFill>
        <a:latin typeface="Verdan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600" kern="1200">
        <a:solidFill>
          <a:srgbClr val="000000"/>
        </a:solidFill>
        <a:latin typeface="Verdan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ppelaar, R.J. (Reinier)" initials="KR(" lastIdx="1" clrIdx="0">
    <p:extLst>
      <p:ext uri="{19B8F6BF-5375-455C-9EA6-DF929625EA0E}">
        <p15:presenceInfo xmlns:p15="http://schemas.microsoft.com/office/powerpoint/2012/main" userId="S-1-5-21-1878853907-2067484489-709122288-38721" providerId="AD"/>
      </p:ext>
    </p:extLst>
  </p:cmAuthor>
  <p:cmAuthor id="2" name="Aarnink, D.G.J. (Deborah)" initials="AD(" lastIdx="4" clrIdx="1">
    <p:extLst>
      <p:ext uri="{19B8F6BF-5375-455C-9EA6-DF929625EA0E}">
        <p15:presenceInfo xmlns:p15="http://schemas.microsoft.com/office/powerpoint/2012/main" userId="S-1-5-21-1878853907-2067484489-709122288-6283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94C5"/>
    <a:srgbClr val="E17000"/>
    <a:srgbClr val="529D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5" autoAdjust="0"/>
    <p:restoredTop sz="94660"/>
  </p:normalViewPr>
  <p:slideViewPr>
    <p:cSldViewPr showGuides="1">
      <p:cViewPr varScale="1">
        <p:scale>
          <a:sx n="83" d="100"/>
          <a:sy n="83" d="100"/>
        </p:scale>
        <p:origin x="133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nl-NL"/>
              <a:t>1/4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F6018B0-AC76-3141-B7E0-435CEE813CA0}" type="slidenum">
              <a:rPr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844145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nl-NL"/>
              <a:t>1/4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850E400-D540-D84A-ABA8-26D8650DC22A}" type="datetimeFigureOut">
              <a:rPr lang="nl-NL"/>
              <a:pPr>
                <a:defRPr/>
              </a:pPr>
              <a:t>11-11-2019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0"/>
            <a:r>
              <a:rPr lang="nl-NL" noProof="0"/>
              <a:t>Tweede niveau</a:t>
            </a:r>
          </a:p>
          <a:p>
            <a:pPr lvl="0"/>
            <a:r>
              <a:rPr lang="nl-NL" noProof="0"/>
              <a:t>Derde niveau</a:t>
            </a:r>
          </a:p>
          <a:p>
            <a:pPr lvl="0"/>
            <a:r>
              <a:rPr lang="nl-NL" noProof="0"/>
              <a:t>Vierde niveau</a:t>
            </a:r>
          </a:p>
          <a:p>
            <a:pPr lvl="0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D537066-6EFE-0648-B003-72668E2E4431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760481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Arial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Arial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Arial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Arial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baseline="0" dirty="0"/>
              <a:t>martin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F6ECB5-54B9-423C-96E5-1F9E776DDF43}" type="slidenum">
              <a:rPr lang="nl-NL" smtClean="0"/>
              <a:pPr>
                <a:defRPr/>
              </a:pPr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466900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Sanne</a:t>
            </a:r>
          </a:p>
          <a:p>
            <a:endParaRPr lang="nl-NL" dirty="0"/>
          </a:p>
          <a:p>
            <a:pPr lvl="0">
              <a:defRPr/>
            </a:pPr>
            <a:r>
              <a:rPr lang="nl-NL" sz="1700" b="1" dirty="0"/>
              <a:t>Verzekerd pakket</a:t>
            </a:r>
            <a:endParaRPr lang="nl-NL" sz="1700" dirty="0"/>
          </a:p>
          <a:p>
            <a:pPr lvl="0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Logeren</a:t>
            </a:r>
            <a:r>
              <a:rPr lang="nl-NL" sz="1700" dirty="0"/>
              <a:t> expliciet opgenomen ter ontlasting mantelzorg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Behandeling blijft gesplitst</a:t>
            </a:r>
            <a:r>
              <a:rPr lang="nl-NL" sz="1700" dirty="0"/>
              <a:t> in: 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 err="1"/>
              <a:t>Wlz-behandeling</a:t>
            </a:r>
            <a:r>
              <a:rPr lang="nl-NL" sz="1700" dirty="0"/>
              <a:t> (voorm. art 8 </a:t>
            </a:r>
            <a:r>
              <a:rPr lang="nl-NL" sz="1700" dirty="0" err="1"/>
              <a:t>Bza</a:t>
            </a:r>
            <a:r>
              <a:rPr lang="nl-NL" sz="1700" dirty="0"/>
              <a:t>) en;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algemene medische zorg voor cliënten in een instelling (</a:t>
            </a:r>
            <a:r>
              <a:rPr lang="nl-NL" sz="1700" dirty="0" err="1"/>
              <a:t>voorm</a:t>
            </a:r>
            <a:r>
              <a:rPr lang="nl-NL" sz="1700" dirty="0"/>
              <a:t> art 15 </a:t>
            </a:r>
            <a:r>
              <a:rPr lang="nl-NL" sz="1700" dirty="0" err="1"/>
              <a:t>Bza</a:t>
            </a:r>
            <a:r>
              <a:rPr lang="nl-NL" sz="1700" dirty="0"/>
              <a:t>)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Gezien integrale karakter van de zorg in de </a:t>
            </a:r>
            <a:r>
              <a:rPr lang="nl-NL" sz="1700" dirty="0" err="1"/>
              <a:t>Wlz</a:t>
            </a:r>
            <a:r>
              <a:rPr lang="nl-NL" sz="1700" dirty="0"/>
              <a:t>  is de wens het onderscheid tussen </a:t>
            </a:r>
            <a:r>
              <a:rPr lang="nl-NL" sz="1700" dirty="0" err="1"/>
              <a:t>Wlz-behandeling</a:t>
            </a:r>
            <a:r>
              <a:rPr lang="nl-NL" sz="1700" dirty="0"/>
              <a:t> en algemene medische zorg op termijn te laten vervallen.</a:t>
            </a:r>
            <a:r>
              <a:rPr lang="nl-NL" sz="1700" dirty="0">
                <a:sym typeface="Wingdings" pitchFamily="2" charset="2"/>
              </a:rPr>
              <a:t> </a:t>
            </a:r>
            <a:r>
              <a:rPr lang="nl-NL" sz="1700" dirty="0" err="1"/>
              <a:t>Zinl</a:t>
            </a:r>
            <a:r>
              <a:rPr lang="nl-NL" sz="1700" dirty="0"/>
              <a:t> wordt om advies gevraagd</a:t>
            </a:r>
          </a:p>
          <a:p>
            <a:pPr marL="614307" lvl="4" indent="-342869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Extramurale behandeling in subsidieregeling.</a:t>
            </a:r>
            <a:r>
              <a:rPr lang="nl-NL" sz="1700" dirty="0"/>
              <a:t> Alleen voor </a:t>
            </a:r>
            <a:r>
              <a:rPr lang="nl-NL" sz="1700" dirty="0" err="1"/>
              <a:t>niet-Wlz-indiceerbaren</a:t>
            </a:r>
            <a:r>
              <a:rPr lang="nl-NL" sz="1700" dirty="0"/>
              <a:t>. Voor verzekerden met een somatische- of psychogeriatrische aandoening, een lichamelijke beperking en meerderjarige verzekerden met een verstandelijke beperking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dirty="0"/>
              <a:t>Mobiliteitshulpmiddelen en woningaanpassingen voor </a:t>
            </a:r>
            <a:r>
              <a:rPr lang="nl-NL" sz="1700" dirty="0" err="1"/>
              <a:t>Wlz</a:t>
            </a:r>
            <a:r>
              <a:rPr lang="nl-NL" sz="1700" dirty="0"/>
              <a:t> cliënten die </a:t>
            </a:r>
            <a:r>
              <a:rPr lang="nl-NL" sz="1700" dirty="0" err="1"/>
              <a:t>thuiswonen</a:t>
            </a:r>
            <a:r>
              <a:rPr lang="nl-NL" sz="1700" dirty="0"/>
              <a:t> was </a:t>
            </a:r>
            <a:r>
              <a:rPr lang="nl-NL" sz="1700" dirty="0" err="1"/>
              <a:t>Wmo</a:t>
            </a:r>
            <a:r>
              <a:rPr lang="nl-NL" sz="1700" dirty="0"/>
              <a:t>. Nu toegevoegd aan </a:t>
            </a:r>
            <a:r>
              <a:rPr lang="nl-NL" sz="1700" dirty="0" err="1"/>
              <a:t>Wlz</a:t>
            </a:r>
            <a:r>
              <a:rPr lang="nl-NL" sz="1700" dirty="0"/>
              <a:t>; overheveling per 1-1-2016.</a:t>
            </a:r>
          </a:p>
          <a:p>
            <a:r>
              <a:rPr lang="nl-NL" dirty="0"/>
              <a:t>[[[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F6ECB5-54B9-423C-96E5-1F9E776DDF43}" type="slidenum">
              <a:rPr lang="nl-NL" smtClean="0"/>
              <a:pPr>
                <a:defRPr/>
              </a:pPr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185637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Sanne</a:t>
            </a:r>
          </a:p>
          <a:p>
            <a:endParaRPr lang="nl-NL" dirty="0"/>
          </a:p>
          <a:p>
            <a:pPr lvl="0">
              <a:defRPr/>
            </a:pPr>
            <a:r>
              <a:rPr lang="nl-NL" sz="1700" b="1" dirty="0"/>
              <a:t>Verzekerd pakket</a:t>
            </a:r>
            <a:endParaRPr lang="nl-NL" sz="1700" dirty="0"/>
          </a:p>
          <a:p>
            <a:pPr lvl="0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Logeren</a:t>
            </a:r>
            <a:r>
              <a:rPr lang="nl-NL" sz="1700" dirty="0"/>
              <a:t> expliciet opgenomen ter ontlasting mantelzorg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Behandeling blijft gesplitst</a:t>
            </a:r>
            <a:r>
              <a:rPr lang="nl-NL" sz="1700" dirty="0"/>
              <a:t> in: 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 err="1"/>
              <a:t>Wlz-behandeling</a:t>
            </a:r>
            <a:r>
              <a:rPr lang="nl-NL" sz="1700" dirty="0"/>
              <a:t> (voorm. art 8 </a:t>
            </a:r>
            <a:r>
              <a:rPr lang="nl-NL" sz="1700" dirty="0" err="1"/>
              <a:t>Bza</a:t>
            </a:r>
            <a:r>
              <a:rPr lang="nl-NL" sz="1700" dirty="0"/>
              <a:t>) en;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algemene medische zorg voor cliënten in een instelling (</a:t>
            </a:r>
            <a:r>
              <a:rPr lang="nl-NL" sz="1700" dirty="0" err="1"/>
              <a:t>voorm</a:t>
            </a:r>
            <a:r>
              <a:rPr lang="nl-NL" sz="1700" dirty="0"/>
              <a:t> art 15 </a:t>
            </a:r>
            <a:r>
              <a:rPr lang="nl-NL" sz="1700" dirty="0" err="1"/>
              <a:t>Bza</a:t>
            </a:r>
            <a:r>
              <a:rPr lang="nl-NL" sz="1700" dirty="0"/>
              <a:t>)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Gezien integrale karakter van de zorg in de </a:t>
            </a:r>
            <a:r>
              <a:rPr lang="nl-NL" sz="1700" dirty="0" err="1"/>
              <a:t>Wlz</a:t>
            </a:r>
            <a:r>
              <a:rPr lang="nl-NL" sz="1700" dirty="0"/>
              <a:t>  is de wens het onderscheid tussen </a:t>
            </a:r>
            <a:r>
              <a:rPr lang="nl-NL" sz="1700" dirty="0" err="1"/>
              <a:t>Wlz-behandeling</a:t>
            </a:r>
            <a:r>
              <a:rPr lang="nl-NL" sz="1700" dirty="0"/>
              <a:t> en algemene medische zorg op termijn te laten vervallen.</a:t>
            </a:r>
            <a:r>
              <a:rPr lang="nl-NL" sz="1700" dirty="0">
                <a:sym typeface="Wingdings" pitchFamily="2" charset="2"/>
              </a:rPr>
              <a:t> </a:t>
            </a:r>
            <a:r>
              <a:rPr lang="nl-NL" sz="1700" dirty="0" err="1"/>
              <a:t>Zinl</a:t>
            </a:r>
            <a:r>
              <a:rPr lang="nl-NL" sz="1700" dirty="0"/>
              <a:t> wordt om advies gevraagd</a:t>
            </a:r>
          </a:p>
          <a:p>
            <a:pPr marL="614307" lvl="4" indent="-342869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Extramurale behandeling in subsidieregeling.</a:t>
            </a:r>
            <a:r>
              <a:rPr lang="nl-NL" sz="1700" dirty="0"/>
              <a:t> Alleen voor </a:t>
            </a:r>
            <a:r>
              <a:rPr lang="nl-NL" sz="1700" dirty="0" err="1"/>
              <a:t>niet-Wlz-indiceerbaren</a:t>
            </a:r>
            <a:r>
              <a:rPr lang="nl-NL" sz="1700" dirty="0"/>
              <a:t>. Voor verzekerden met een somatische- of psychogeriatrische aandoening, een lichamelijke beperking en meerderjarige verzekerden met een verstandelijke beperking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dirty="0"/>
              <a:t>Mobiliteitshulpmiddelen en woningaanpassingen voor </a:t>
            </a:r>
            <a:r>
              <a:rPr lang="nl-NL" sz="1700" dirty="0" err="1"/>
              <a:t>Wlz</a:t>
            </a:r>
            <a:r>
              <a:rPr lang="nl-NL" sz="1700" dirty="0"/>
              <a:t> cliënten die </a:t>
            </a:r>
            <a:r>
              <a:rPr lang="nl-NL" sz="1700" dirty="0" err="1"/>
              <a:t>thuiswonen</a:t>
            </a:r>
            <a:r>
              <a:rPr lang="nl-NL" sz="1700" dirty="0"/>
              <a:t> was </a:t>
            </a:r>
            <a:r>
              <a:rPr lang="nl-NL" sz="1700" dirty="0" err="1"/>
              <a:t>Wmo</a:t>
            </a:r>
            <a:r>
              <a:rPr lang="nl-NL" sz="1700" dirty="0"/>
              <a:t>. Nu toegevoegd aan </a:t>
            </a:r>
            <a:r>
              <a:rPr lang="nl-NL" sz="1700" dirty="0" err="1"/>
              <a:t>Wlz</a:t>
            </a:r>
            <a:r>
              <a:rPr lang="nl-NL" sz="1700" dirty="0"/>
              <a:t>; overheveling per 1-1-2016.</a:t>
            </a:r>
          </a:p>
          <a:p>
            <a:r>
              <a:rPr lang="nl-NL" dirty="0"/>
              <a:t>[[[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F6ECB5-54B9-423C-96E5-1F9E776DDF43}" type="slidenum">
              <a:rPr lang="nl-NL" smtClean="0"/>
              <a:pPr>
                <a:defRPr/>
              </a:pPr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7543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Sanne</a:t>
            </a:r>
          </a:p>
          <a:p>
            <a:endParaRPr lang="nl-NL" dirty="0"/>
          </a:p>
          <a:p>
            <a:pPr lvl="0">
              <a:defRPr/>
            </a:pPr>
            <a:r>
              <a:rPr lang="nl-NL" sz="1700" b="1" dirty="0"/>
              <a:t>Verzekerd pakket</a:t>
            </a:r>
            <a:endParaRPr lang="nl-NL" sz="1700" dirty="0"/>
          </a:p>
          <a:p>
            <a:pPr lvl="0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Logeren</a:t>
            </a:r>
            <a:r>
              <a:rPr lang="nl-NL" sz="1700" dirty="0"/>
              <a:t> expliciet opgenomen ter ontlasting mantelzorg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Behandeling blijft gesplitst</a:t>
            </a:r>
            <a:r>
              <a:rPr lang="nl-NL" sz="1700" dirty="0"/>
              <a:t> in: 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 err="1"/>
              <a:t>Wlz-behandeling</a:t>
            </a:r>
            <a:r>
              <a:rPr lang="nl-NL" sz="1700" dirty="0"/>
              <a:t> (voorm. art 8 </a:t>
            </a:r>
            <a:r>
              <a:rPr lang="nl-NL" sz="1700" dirty="0" err="1"/>
              <a:t>Bza</a:t>
            </a:r>
            <a:r>
              <a:rPr lang="nl-NL" sz="1700" dirty="0"/>
              <a:t>) en;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algemene medische zorg voor cliënten in een instelling (</a:t>
            </a:r>
            <a:r>
              <a:rPr lang="nl-NL" sz="1700" dirty="0" err="1"/>
              <a:t>voorm</a:t>
            </a:r>
            <a:r>
              <a:rPr lang="nl-NL" sz="1700" dirty="0"/>
              <a:t> art 15 </a:t>
            </a:r>
            <a:r>
              <a:rPr lang="nl-NL" sz="1700" dirty="0" err="1"/>
              <a:t>Bza</a:t>
            </a:r>
            <a:r>
              <a:rPr lang="nl-NL" sz="1700" dirty="0"/>
              <a:t>)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Gezien integrale karakter van de zorg in de </a:t>
            </a:r>
            <a:r>
              <a:rPr lang="nl-NL" sz="1700" dirty="0" err="1"/>
              <a:t>Wlz</a:t>
            </a:r>
            <a:r>
              <a:rPr lang="nl-NL" sz="1700" dirty="0"/>
              <a:t>  is de wens het onderscheid tussen </a:t>
            </a:r>
            <a:r>
              <a:rPr lang="nl-NL" sz="1700" dirty="0" err="1"/>
              <a:t>Wlz-behandeling</a:t>
            </a:r>
            <a:r>
              <a:rPr lang="nl-NL" sz="1700" dirty="0"/>
              <a:t> en algemene medische zorg op termijn te laten vervallen.</a:t>
            </a:r>
            <a:r>
              <a:rPr lang="nl-NL" sz="1700" dirty="0">
                <a:sym typeface="Wingdings" pitchFamily="2" charset="2"/>
              </a:rPr>
              <a:t> </a:t>
            </a:r>
            <a:r>
              <a:rPr lang="nl-NL" sz="1700" dirty="0" err="1"/>
              <a:t>Zinl</a:t>
            </a:r>
            <a:r>
              <a:rPr lang="nl-NL" sz="1700" dirty="0"/>
              <a:t> wordt om advies gevraagd</a:t>
            </a:r>
          </a:p>
          <a:p>
            <a:pPr marL="614307" lvl="4" indent="-342869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Extramurale behandeling in subsidieregeling.</a:t>
            </a:r>
            <a:r>
              <a:rPr lang="nl-NL" sz="1700" dirty="0"/>
              <a:t> Alleen voor </a:t>
            </a:r>
            <a:r>
              <a:rPr lang="nl-NL" sz="1700" dirty="0" err="1"/>
              <a:t>niet-Wlz-indiceerbaren</a:t>
            </a:r>
            <a:r>
              <a:rPr lang="nl-NL" sz="1700" dirty="0"/>
              <a:t>. Voor verzekerden met een somatische- of psychogeriatrische aandoening, een lichamelijke beperking en meerderjarige verzekerden met een verstandelijke beperking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dirty="0"/>
              <a:t>Mobiliteitshulpmiddelen en woningaanpassingen voor </a:t>
            </a:r>
            <a:r>
              <a:rPr lang="nl-NL" sz="1700" dirty="0" err="1"/>
              <a:t>Wlz</a:t>
            </a:r>
            <a:r>
              <a:rPr lang="nl-NL" sz="1700" dirty="0"/>
              <a:t> cliënten die </a:t>
            </a:r>
            <a:r>
              <a:rPr lang="nl-NL" sz="1700" dirty="0" err="1"/>
              <a:t>thuiswonen</a:t>
            </a:r>
            <a:r>
              <a:rPr lang="nl-NL" sz="1700" dirty="0"/>
              <a:t> was </a:t>
            </a:r>
            <a:r>
              <a:rPr lang="nl-NL" sz="1700" dirty="0" err="1"/>
              <a:t>Wmo</a:t>
            </a:r>
            <a:r>
              <a:rPr lang="nl-NL" sz="1700" dirty="0"/>
              <a:t>. Nu toegevoegd aan </a:t>
            </a:r>
            <a:r>
              <a:rPr lang="nl-NL" sz="1700" dirty="0" err="1"/>
              <a:t>Wlz</a:t>
            </a:r>
            <a:r>
              <a:rPr lang="nl-NL" sz="1700" dirty="0"/>
              <a:t>; overheveling per 1-1-2016.</a:t>
            </a:r>
          </a:p>
          <a:p>
            <a:r>
              <a:rPr lang="nl-NL" dirty="0"/>
              <a:t>[[[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F6ECB5-54B9-423C-96E5-1F9E776DDF43}" type="slidenum">
              <a:rPr lang="nl-NL" smtClean="0"/>
              <a:pPr>
                <a:defRPr/>
              </a:pPr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1812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nl-NL" dirty="0"/>
          </a:p>
          <a:p>
            <a:pPr lvl="0">
              <a:defRPr/>
            </a:pPr>
            <a:r>
              <a:rPr lang="nl-NL" sz="1700" b="1" dirty="0"/>
              <a:t>Verzekerd pakket</a:t>
            </a:r>
            <a:endParaRPr lang="nl-NL" sz="1700" dirty="0"/>
          </a:p>
          <a:p>
            <a:pPr lvl="0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Logeren</a:t>
            </a:r>
            <a:r>
              <a:rPr lang="nl-NL" sz="1700" dirty="0"/>
              <a:t> expliciet opgenomen ter ontlasting mantelzorg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Behandeling blijft gesplitst</a:t>
            </a:r>
            <a:r>
              <a:rPr lang="nl-NL" sz="1700" dirty="0"/>
              <a:t> in: 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 err="1"/>
              <a:t>Wlz-behandeling</a:t>
            </a:r>
            <a:r>
              <a:rPr lang="nl-NL" sz="1700" dirty="0"/>
              <a:t> (voorm. art 8 </a:t>
            </a:r>
            <a:r>
              <a:rPr lang="nl-NL" sz="1700" dirty="0" err="1"/>
              <a:t>Bza</a:t>
            </a:r>
            <a:r>
              <a:rPr lang="nl-NL" sz="1700" dirty="0"/>
              <a:t>) en;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algemene medische zorg voor cliënten in een instelling (</a:t>
            </a:r>
            <a:r>
              <a:rPr lang="nl-NL" sz="1700" dirty="0" err="1"/>
              <a:t>voorm</a:t>
            </a:r>
            <a:r>
              <a:rPr lang="nl-NL" sz="1700" dirty="0"/>
              <a:t> art 15 </a:t>
            </a:r>
            <a:r>
              <a:rPr lang="nl-NL" sz="1700" dirty="0" err="1"/>
              <a:t>Bza</a:t>
            </a:r>
            <a:r>
              <a:rPr lang="nl-NL" sz="1700" dirty="0"/>
              <a:t>)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Gezien integrale karakter van de zorg in de </a:t>
            </a:r>
            <a:r>
              <a:rPr lang="nl-NL" sz="1700" dirty="0" err="1"/>
              <a:t>Wlz</a:t>
            </a:r>
            <a:r>
              <a:rPr lang="nl-NL" sz="1700" dirty="0"/>
              <a:t>  is de wens het onderscheid tussen </a:t>
            </a:r>
            <a:r>
              <a:rPr lang="nl-NL" sz="1700" dirty="0" err="1"/>
              <a:t>Wlz-behandeling</a:t>
            </a:r>
            <a:r>
              <a:rPr lang="nl-NL" sz="1700" dirty="0"/>
              <a:t> en algemene medische zorg op termijn te laten vervallen.</a:t>
            </a:r>
            <a:r>
              <a:rPr lang="nl-NL" sz="1700" dirty="0">
                <a:sym typeface="Wingdings" pitchFamily="2" charset="2"/>
              </a:rPr>
              <a:t> </a:t>
            </a:r>
            <a:r>
              <a:rPr lang="nl-NL" sz="1700" dirty="0" err="1"/>
              <a:t>Zinl</a:t>
            </a:r>
            <a:r>
              <a:rPr lang="nl-NL" sz="1700" dirty="0"/>
              <a:t> heeft advies uitgebracht</a:t>
            </a:r>
          </a:p>
          <a:p>
            <a:pPr marL="614307" lvl="4" indent="-342869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Extramurale behandeling in subsidieregeling.</a:t>
            </a:r>
            <a:r>
              <a:rPr lang="nl-NL" sz="1700" dirty="0"/>
              <a:t> Alleen voor mensen zonder </a:t>
            </a:r>
            <a:r>
              <a:rPr lang="nl-NL" sz="1700" dirty="0" err="1"/>
              <a:t>Wlz</a:t>
            </a:r>
            <a:r>
              <a:rPr lang="nl-NL" sz="1700" dirty="0"/>
              <a:t>-indicatie. Voor verzekerden met een somatische- of psychogeriatrische aandoening, een lichamelijke beperking en meerderjarige verzekerden met een verstandelijke beperking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dirty="0"/>
              <a:t>Mobiliteitshulpmiddelen en woningaanpassingen voor </a:t>
            </a:r>
            <a:r>
              <a:rPr lang="nl-NL" sz="1700" dirty="0" err="1"/>
              <a:t>Wlz</a:t>
            </a:r>
            <a:r>
              <a:rPr lang="nl-NL" sz="1700" dirty="0"/>
              <a:t> cliënten die </a:t>
            </a:r>
            <a:r>
              <a:rPr lang="nl-NL" sz="1700" dirty="0" err="1"/>
              <a:t>thuiswonen</a:t>
            </a:r>
            <a:r>
              <a:rPr lang="nl-NL" sz="1700" dirty="0"/>
              <a:t> was </a:t>
            </a:r>
            <a:r>
              <a:rPr lang="nl-NL" sz="1700" dirty="0" err="1"/>
              <a:t>Wmo</a:t>
            </a:r>
            <a:r>
              <a:rPr lang="nl-NL" sz="1700" dirty="0"/>
              <a:t>. Onderdeel </a:t>
            </a:r>
            <a:r>
              <a:rPr lang="nl-NL" sz="1700" dirty="0" err="1"/>
              <a:t>Wlz</a:t>
            </a:r>
            <a:r>
              <a:rPr lang="nl-NL" sz="1700" dirty="0"/>
              <a:t> maar uitgevoerd en gefinancierd uit </a:t>
            </a:r>
            <a:r>
              <a:rPr lang="nl-NL" sz="1700" dirty="0" err="1"/>
              <a:t>Wmo</a:t>
            </a:r>
            <a:endParaRPr lang="nl-NL" sz="1700" dirty="0"/>
          </a:p>
          <a:p>
            <a:r>
              <a:rPr lang="nl-NL" dirty="0"/>
              <a:t>[[[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F6ECB5-54B9-423C-96E5-1F9E776DDF43}" type="slidenum">
              <a:rPr lang="nl-NL" smtClean="0"/>
              <a:pPr>
                <a:defRPr/>
              </a:pPr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98327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nl-NL" dirty="0"/>
          </a:p>
          <a:p>
            <a:pPr lvl="0">
              <a:defRPr/>
            </a:pPr>
            <a:r>
              <a:rPr lang="nl-NL" sz="1700" b="1" dirty="0"/>
              <a:t>Verzekerd pakket</a:t>
            </a:r>
            <a:endParaRPr lang="nl-NL" sz="1700" dirty="0"/>
          </a:p>
          <a:p>
            <a:pPr lvl="0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Logeren</a:t>
            </a:r>
            <a:r>
              <a:rPr lang="nl-NL" sz="1700" dirty="0"/>
              <a:t> expliciet opgenomen ter ontlasting mantelzorg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Behandeling blijft gesplitst</a:t>
            </a:r>
            <a:r>
              <a:rPr lang="nl-NL" sz="1700" dirty="0"/>
              <a:t> in: 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 err="1"/>
              <a:t>Wlz-behandeling</a:t>
            </a:r>
            <a:r>
              <a:rPr lang="nl-NL" sz="1700" dirty="0"/>
              <a:t> (voorm. art 8 </a:t>
            </a:r>
            <a:r>
              <a:rPr lang="nl-NL" sz="1700" dirty="0" err="1"/>
              <a:t>Bza</a:t>
            </a:r>
            <a:r>
              <a:rPr lang="nl-NL" sz="1700" dirty="0"/>
              <a:t>) en;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algemene medische zorg voor cliënten in een instelling (</a:t>
            </a:r>
            <a:r>
              <a:rPr lang="nl-NL" sz="1700" dirty="0" err="1"/>
              <a:t>voorm</a:t>
            </a:r>
            <a:r>
              <a:rPr lang="nl-NL" sz="1700" dirty="0"/>
              <a:t> art 15 </a:t>
            </a:r>
            <a:r>
              <a:rPr lang="nl-NL" sz="1700" dirty="0" err="1"/>
              <a:t>Bza</a:t>
            </a:r>
            <a:r>
              <a:rPr lang="nl-NL" sz="1700" dirty="0"/>
              <a:t>)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Gezien integrale karakter van de zorg in de </a:t>
            </a:r>
            <a:r>
              <a:rPr lang="nl-NL" sz="1700" dirty="0" err="1"/>
              <a:t>Wlz</a:t>
            </a:r>
            <a:r>
              <a:rPr lang="nl-NL" sz="1700" dirty="0"/>
              <a:t>  is de wens het onderscheid tussen </a:t>
            </a:r>
            <a:r>
              <a:rPr lang="nl-NL" sz="1700" dirty="0" err="1"/>
              <a:t>Wlz-behandeling</a:t>
            </a:r>
            <a:r>
              <a:rPr lang="nl-NL" sz="1700" dirty="0"/>
              <a:t> en algemene medische zorg op termijn te laten vervallen.</a:t>
            </a:r>
            <a:r>
              <a:rPr lang="nl-NL" sz="1700" dirty="0">
                <a:sym typeface="Wingdings" pitchFamily="2" charset="2"/>
              </a:rPr>
              <a:t> </a:t>
            </a:r>
            <a:r>
              <a:rPr lang="nl-NL" sz="1700" dirty="0" err="1"/>
              <a:t>Zinl</a:t>
            </a:r>
            <a:r>
              <a:rPr lang="nl-NL" sz="1700" dirty="0"/>
              <a:t> heeft advies uitgebracht</a:t>
            </a:r>
          </a:p>
          <a:p>
            <a:pPr marL="614307" lvl="4" indent="-342869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Extramurale behandeling in subsidieregeling.</a:t>
            </a:r>
            <a:r>
              <a:rPr lang="nl-NL" sz="1700" dirty="0"/>
              <a:t> Alleen voor mensen zonder </a:t>
            </a:r>
            <a:r>
              <a:rPr lang="nl-NL" sz="1700" dirty="0" err="1"/>
              <a:t>Wlz</a:t>
            </a:r>
            <a:r>
              <a:rPr lang="nl-NL" sz="1700" dirty="0"/>
              <a:t>-indicatie. Voor verzekerden met een somatische- of psychogeriatrische aandoening, een lichamelijke beperking en meerderjarige verzekerden met een verstandelijke beperking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dirty="0"/>
              <a:t>Mobiliteitshulpmiddelen en woningaanpassingen voor </a:t>
            </a:r>
            <a:r>
              <a:rPr lang="nl-NL" sz="1700" dirty="0" err="1"/>
              <a:t>Wlz</a:t>
            </a:r>
            <a:r>
              <a:rPr lang="nl-NL" sz="1700" dirty="0"/>
              <a:t> cliënten die </a:t>
            </a:r>
            <a:r>
              <a:rPr lang="nl-NL" sz="1700" dirty="0" err="1"/>
              <a:t>thuiswonen</a:t>
            </a:r>
            <a:r>
              <a:rPr lang="nl-NL" sz="1700" dirty="0"/>
              <a:t> was </a:t>
            </a:r>
            <a:r>
              <a:rPr lang="nl-NL" sz="1700" dirty="0" err="1"/>
              <a:t>Wmo</a:t>
            </a:r>
            <a:r>
              <a:rPr lang="nl-NL" sz="1700" dirty="0"/>
              <a:t>. Onderdeel </a:t>
            </a:r>
            <a:r>
              <a:rPr lang="nl-NL" sz="1700" dirty="0" err="1"/>
              <a:t>Wlz</a:t>
            </a:r>
            <a:r>
              <a:rPr lang="nl-NL" sz="1700" dirty="0"/>
              <a:t> maar uitgevoerd en gefinancierd uit </a:t>
            </a:r>
            <a:r>
              <a:rPr lang="nl-NL" sz="1700" dirty="0" err="1"/>
              <a:t>Wmo</a:t>
            </a:r>
            <a:endParaRPr lang="nl-NL" sz="1700" dirty="0"/>
          </a:p>
          <a:p>
            <a:r>
              <a:rPr lang="nl-NL" dirty="0"/>
              <a:t>[[[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F6ECB5-54B9-423C-96E5-1F9E776DDF43}" type="slidenum">
              <a:rPr lang="nl-NL" smtClean="0"/>
              <a:pPr>
                <a:defRPr/>
              </a:pPr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6724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Sanne</a:t>
            </a:r>
          </a:p>
          <a:p>
            <a:endParaRPr lang="nl-NL" dirty="0"/>
          </a:p>
          <a:p>
            <a:pPr lvl="0">
              <a:defRPr/>
            </a:pPr>
            <a:r>
              <a:rPr lang="nl-NL" sz="1700" b="1" dirty="0"/>
              <a:t>Verzekerd pakket</a:t>
            </a:r>
            <a:endParaRPr lang="nl-NL" sz="1700" dirty="0"/>
          </a:p>
          <a:p>
            <a:pPr lvl="0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Logeren</a:t>
            </a:r>
            <a:r>
              <a:rPr lang="nl-NL" sz="1700" dirty="0"/>
              <a:t> expliciet opgenomen ter ontlasting mantelzorg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Behandeling blijft gesplitst</a:t>
            </a:r>
            <a:r>
              <a:rPr lang="nl-NL" sz="1700" dirty="0"/>
              <a:t> in: 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 err="1"/>
              <a:t>Wlz-behandeling</a:t>
            </a:r>
            <a:r>
              <a:rPr lang="nl-NL" sz="1700" dirty="0"/>
              <a:t> (voorm. art 8 </a:t>
            </a:r>
            <a:r>
              <a:rPr lang="nl-NL" sz="1700" dirty="0" err="1"/>
              <a:t>Bza</a:t>
            </a:r>
            <a:r>
              <a:rPr lang="nl-NL" sz="1700" dirty="0"/>
              <a:t>) en;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algemene medische zorg voor cliënten in een instelling (</a:t>
            </a:r>
            <a:r>
              <a:rPr lang="nl-NL" sz="1700" dirty="0" err="1"/>
              <a:t>voorm</a:t>
            </a:r>
            <a:r>
              <a:rPr lang="nl-NL" sz="1700" dirty="0"/>
              <a:t> art 15 </a:t>
            </a:r>
            <a:r>
              <a:rPr lang="nl-NL" sz="1700" dirty="0" err="1"/>
              <a:t>Bza</a:t>
            </a:r>
            <a:r>
              <a:rPr lang="nl-NL" sz="1700" dirty="0"/>
              <a:t>)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Gezien integrale karakter van de zorg in de </a:t>
            </a:r>
            <a:r>
              <a:rPr lang="nl-NL" sz="1700" dirty="0" err="1"/>
              <a:t>Wlz</a:t>
            </a:r>
            <a:r>
              <a:rPr lang="nl-NL" sz="1700" dirty="0"/>
              <a:t>  is de wens het onderscheid tussen </a:t>
            </a:r>
            <a:r>
              <a:rPr lang="nl-NL" sz="1700" dirty="0" err="1"/>
              <a:t>Wlz-behandeling</a:t>
            </a:r>
            <a:r>
              <a:rPr lang="nl-NL" sz="1700" dirty="0"/>
              <a:t> en algemene medische zorg op termijn te laten vervallen.</a:t>
            </a:r>
            <a:r>
              <a:rPr lang="nl-NL" sz="1700" dirty="0">
                <a:sym typeface="Wingdings" pitchFamily="2" charset="2"/>
              </a:rPr>
              <a:t> </a:t>
            </a:r>
            <a:r>
              <a:rPr lang="nl-NL" sz="1700" dirty="0" err="1"/>
              <a:t>Zinl</a:t>
            </a:r>
            <a:r>
              <a:rPr lang="nl-NL" sz="1700" dirty="0"/>
              <a:t> wordt om advies gevraagd</a:t>
            </a:r>
          </a:p>
          <a:p>
            <a:pPr marL="614307" lvl="4" indent="-342869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Extramurale behandeling in subsidieregeling.</a:t>
            </a:r>
            <a:r>
              <a:rPr lang="nl-NL" sz="1700" dirty="0"/>
              <a:t> Alleen voor </a:t>
            </a:r>
            <a:r>
              <a:rPr lang="nl-NL" sz="1700" dirty="0" err="1"/>
              <a:t>niet-Wlz-indiceerbaren</a:t>
            </a:r>
            <a:r>
              <a:rPr lang="nl-NL" sz="1700" dirty="0"/>
              <a:t>. Voor verzekerden met een somatische- of psychogeriatrische aandoening, een lichamelijke beperking en meerderjarige verzekerden met een verstandelijke beperking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dirty="0"/>
              <a:t>Mobiliteitshulpmiddelen en woningaanpassingen voor </a:t>
            </a:r>
            <a:r>
              <a:rPr lang="nl-NL" sz="1700" dirty="0" err="1"/>
              <a:t>Wlz</a:t>
            </a:r>
            <a:r>
              <a:rPr lang="nl-NL" sz="1700" dirty="0"/>
              <a:t> cliënten die </a:t>
            </a:r>
            <a:r>
              <a:rPr lang="nl-NL" sz="1700" dirty="0" err="1"/>
              <a:t>thuiswonen</a:t>
            </a:r>
            <a:r>
              <a:rPr lang="nl-NL" sz="1700" dirty="0"/>
              <a:t> was </a:t>
            </a:r>
            <a:r>
              <a:rPr lang="nl-NL" sz="1700" dirty="0" err="1"/>
              <a:t>Wmo</a:t>
            </a:r>
            <a:r>
              <a:rPr lang="nl-NL" sz="1700" dirty="0"/>
              <a:t>. Nu toegevoegd aan </a:t>
            </a:r>
            <a:r>
              <a:rPr lang="nl-NL" sz="1700" dirty="0" err="1"/>
              <a:t>Wlz</a:t>
            </a:r>
            <a:r>
              <a:rPr lang="nl-NL" sz="1700" dirty="0"/>
              <a:t>; overheveling per 1-1-2016.</a:t>
            </a:r>
          </a:p>
          <a:p>
            <a:r>
              <a:rPr lang="nl-NL" dirty="0"/>
              <a:t>[[[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F6ECB5-54B9-423C-96E5-1F9E776DDF43}" type="slidenum">
              <a:rPr lang="nl-NL" smtClean="0"/>
              <a:pPr>
                <a:defRPr/>
              </a:pPr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1812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nl-NL" dirty="0"/>
          </a:p>
          <a:p>
            <a:pPr lvl="0">
              <a:defRPr/>
            </a:pPr>
            <a:r>
              <a:rPr lang="nl-NL" sz="1700" b="1" dirty="0"/>
              <a:t>Verzekerd pakket</a:t>
            </a:r>
            <a:endParaRPr lang="nl-NL" sz="1700" dirty="0"/>
          </a:p>
          <a:p>
            <a:pPr lvl="0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Logeren</a:t>
            </a:r>
            <a:r>
              <a:rPr lang="nl-NL" sz="1700" dirty="0"/>
              <a:t> expliciet opgenomen ter ontlasting mantelzorg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Behandeling blijft gesplitst</a:t>
            </a:r>
            <a:r>
              <a:rPr lang="nl-NL" sz="1700" dirty="0"/>
              <a:t> in: 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 err="1"/>
              <a:t>Wlz-behandeling</a:t>
            </a:r>
            <a:r>
              <a:rPr lang="nl-NL" sz="1700" dirty="0"/>
              <a:t> (voorm. art 8 </a:t>
            </a:r>
            <a:r>
              <a:rPr lang="nl-NL" sz="1700" dirty="0" err="1"/>
              <a:t>Bza</a:t>
            </a:r>
            <a:r>
              <a:rPr lang="nl-NL" sz="1700" dirty="0"/>
              <a:t>) en;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algemene medische zorg voor cliënten in een instelling (</a:t>
            </a:r>
            <a:r>
              <a:rPr lang="nl-NL" sz="1700" dirty="0" err="1"/>
              <a:t>voorm</a:t>
            </a:r>
            <a:r>
              <a:rPr lang="nl-NL" sz="1700" dirty="0"/>
              <a:t> art 15 </a:t>
            </a:r>
            <a:r>
              <a:rPr lang="nl-NL" sz="1700" dirty="0" err="1"/>
              <a:t>Bza</a:t>
            </a:r>
            <a:r>
              <a:rPr lang="nl-NL" sz="1700" dirty="0"/>
              <a:t>)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Gezien integrale karakter van de zorg in de </a:t>
            </a:r>
            <a:r>
              <a:rPr lang="nl-NL" sz="1700" dirty="0" err="1"/>
              <a:t>Wlz</a:t>
            </a:r>
            <a:r>
              <a:rPr lang="nl-NL" sz="1700" dirty="0"/>
              <a:t>  is de wens het onderscheid tussen </a:t>
            </a:r>
            <a:r>
              <a:rPr lang="nl-NL" sz="1700" dirty="0" err="1"/>
              <a:t>Wlz-behandeling</a:t>
            </a:r>
            <a:r>
              <a:rPr lang="nl-NL" sz="1700" dirty="0"/>
              <a:t> en algemene medische zorg op termijn te laten vervallen.</a:t>
            </a:r>
            <a:r>
              <a:rPr lang="nl-NL" sz="1700" dirty="0">
                <a:sym typeface="Wingdings" pitchFamily="2" charset="2"/>
              </a:rPr>
              <a:t> </a:t>
            </a:r>
            <a:r>
              <a:rPr lang="nl-NL" sz="1700" dirty="0" err="1"/>
              <a:t>Zinl</a:t>
            </a:r>
            <a:r>
              <a:rPr lang="nl-NL" sz="1700" dirty="0"/>
              <a:t> heeft advies uitgebracht</a:t>
            </a:r>
          </a:p>
          <a:p>
            <a:pPr marL="614307" lvl="4" indent="-342869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Extramurale behandeling in subsidieregeling.</a:t>
            </a:r>
            <a:r>
              <a:rPr lang="nl-NL" sz="1700" dirty="0"/>
              <a:t> Alleen voor mensen zonder </a:t>
            </a:r>
            <a:r>
              <a:rPr lang="nl-NL" sz="1700" dirty="0" err="1"/>
              <a:t>Wlz</a:t>
            </a:r>
            <a:r>
              <a:rPr lang="nl-NL" sz="1700" dirty="0"/>
              <a:t>-indicatie. Voor verzekerden met een somatische- of psychogeriatrische aandoening, een lichamelijke beperking en meerderjarige verzekerden met een verstandelijke beperking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dirty="0"/>
              <a:t>Mobiliteitshulpmiddelen en woningaanpassingen voor </a:t>
            </a:r>
            <a:r>
              <a:rPr lang="nl-NL" sz="1700" dirty="0" err="1"/>
              <a:t>Wlz</a:t>
            </a:r>
            <a:r>
              <a:rPr lang="nl-NL" sz="1700" dirty="0"/>
              <a:t> cliënten die </a:t>
            </a:r>
            <a:r>
              <a:rPr lang="nl-NL" sz="1700" dirty="0" err="1"/>
              <a:t>thuiswonen</a:t>
            </a:r>
            <a:r>
              <a:rPr lang="nl-NL" sz="1700" dirty="0"/>
              <a:t> was </a:t>
            </a:r>
            <a:r>
              <a:rPr lang="nl-NL" sz="1700" dirty="0" err="1"/>
              <a:t>Wmo</a:t>
            </a:r>
            <a:r>
              <a:rPr lang="nl-NL" sz="1700" dirty="0"/>
              <a:t>. Onderdeel </a:t>
            </a:r>
            <a:r>
              <a:rPr lang="nl-NL" sz="1700" dirty="0" err="1"/>
              <a:t>Wlz</a:t>
            </a:r>
            <a:r>
              <a:rPr lang="nl-NL" sz="1700" dirty="0"/>
              <a:t> maar uitgevoerd en gefinancierd uit </a:t>
            </a:r>
            <a:r>
              <a:rPr lang="nl-NL" sz="1700" dirty="0" err="1"/>
              <a:t>Wmo</a:t>
            </a:r>
            <a:endParaRPr lang="nl-NL" sz="1700" dirty="0"/>
          </a:p>
          <a:p>
            <a:r>
              <a:rPr lang="nl-NL" dirty="0"/>
              <a:t>[[[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F6ECB5-54B9-423C-96E5-1F9E776DDF43}" type="slidenum">
              <a:rPr lang="nl-NL" smtClean="0"/>
              <a:pPr>
                <a:defRPr/>
              </a:pPr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10671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nl-NL" dirty="0"/>
          </a:p>
          <a:p>
            <a:pPr lvl="0">
              <a:defRPr/>
            </a:pPr>
            <a:r>
              <a:rPr lang="nl-NL" sz="1700" b="1" dirty="0"/>
              <a:t>Verzekerd pakket</a:t>
            </a:r>
            <a:endParaRPr lang="nl-NL" sz="1700" dirty="0"/>
          </a:p>
          <a:p>
            <a:pPr lvl="0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Logeren</a:t>
            </a:r>
            <a:r>
              <a:rPr lang="nl-NL" sz="1700" dirty="0"/>
              <a:t> expliciet opgenomen ter ontlasting mantelzorg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Behandeling blijft gesplitst</a:t>
            </a:r>
            <a:r>
              <a:rPr lang="nl-NL" sz="1700" dirty="0"/>
              <a:t> in: 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 err="1"/>
              <a:t>Wlz-behandeling</a:t>
            </a:r>
            <a:r>
              <a:rPr lang="nl-NL" sz="1700" dirty="0"/>
              <a:t> (voorm. art 8 </a:t>
            </a:r>
            <a:r>
              <a:rPr lang="nl-NL" sz="1700" dirty="0" err="1"/>
              <a:t>Bza</a:t>
            </a:r>
            <a:r>
              <a:rPr lang="nl-NL" sz="1700" dirty="0"/>
              <a:t>) en;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algemene medische zorg voor cliënten in een instelling (</a:t>
            </a:r>
            <a:r>
              <a:rPr lang="nl-NL" sz="1700" dirty="0" err="1"/>
              <a:t>voorm</a:t>
            </a:r>
            <a:r>
              <a:rPr lang="nl-NL" sz="1700" dirty="0"/>
              <a:t> art 15 </a:t>
            </a:r>
            <a:r>
              <a:rPr lang="nl-NL" sz="1700" dirty="0" err="1"/>
              <a:t>Bza</a:t>
            </a:r>
            <a:r>
              <a:rPr lang="nl-NL" sz="1700" dirty="0"/>
              <a:t>)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Gezien integrale karakter van de zorg in de </a:t>
            </a:r>
            <a:r>
              <a:rPr lang="nl-NL" sz="1700" dirty="0" err="1"/>
              <a:t>Wlz</a:t>
            </a:r>
            <a:r>
              <a:rPr lang="nl-NL" sz="1700" dirty="0"/>
              <a:t>  is de wens het onderscheid tussen </a:t>
            </a:r>
            <a:r>
              <a:rPr lang="nl-NL" sz="1700" dirty="0" err="1"/>
              <a:t>Wlz-behandeling</a:t>
            </a:r>
            <a:r>
              <a:rPr lang="nl-NL" sz="1700" dirty="0"/>
              <a:t> en algemene medische zorg op termijn te laten vervallen.</a:t>
            </a:r>
            <a:r>
              <a:rPr lang="nl-NL" sz="1700" dirty="0">
                <a:sym typeface="Wingdings" pitchFamily="2" charset="2"/>
              </a:rPr>
              <a:t> </a:t>
            </a:r>
            <a:r>
              <a:rPr lang="nl-NL" sz="1700" dirty="0" err="1"/>
              <a:t>Zinl</a:t>
            </a:r>
            <a:r>
              <a:rPr lang="nl-NL" sz="1700" dirty="0"/>
              <a:t> heeft advies uitgebracht</a:t>
            </a:r>
          </a:p>
          <a:p>
            <a:pPr marL="614307" lvl="4" indent="-342869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Extramurale behandeling in subsidieregeling.</a:t>
            </a:r>
            <a:r>
              <a:rPr lang="nl-NL" sz="1700" dirty="0"/>
              <a:t> Alleen voor mensen zonder </a:t>
            </a:r>
            <a:r>
              <a:rPr lang="nl-NL" sz="1700" dirty="0" err="1"/>
              <a:t>Wlz</a:t>
            </a:r>
            <a:r>
              <a:rPr lang="nl-NL" sz="1700" dirty="0"/>
              <a:t>-indicatie. Voor verzekerden met een somatische- of psychogeriatrische aandoening, een lichamelijke beperking en meerderjarige verzekerden met een verstandelijke beperking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dirty="0"/>
              <a:t>Mobiliteitshulpmiddelen en woningaanpassingen voor </a:t>
            </a:r>
            <a:r>
              <a:rPr lang="nl-NL" sz="1700" dirty="0" err="1"/>
              <a:t>Wlz</a:t>
            </a:r>
            <a:r>
              <a:rPr lang="nl-NL" sz="1700" dirty="0"/>
              <a:t> cliënten die </a:t>
            </a:r>
            <a:r>
              <a:rPr lang="nl-NL" sz="1700" dirty="0" err="1"/>
              <a:t>thuiswonen</a:t>
            </a:r>
            <a:r>
              <a:rPr lang="nl-NL" sz="1700" dirty="0"/>
              <a:t> was </a:t>
            </a:r>
            <a:r>
              <a:rPr lang="nl-NL" sz="1700" dirty="0" err="1"/>
              <a:t>Wmo</a:t>
            </a:r>
            <a:r>
              <a:rPr lang="nl-NL" sz="1700" dirty="0"/>
              <a:t>. Onderdeel </a:t>
            </a:r>
            <a:r>
              <a:rPr lang="nl-NL" sz="1700" dirty="0" err="1"/>
              <a:t>Wlz</a:t>
            </a:r>
            <a:r>
              <a:rPr lang="nl-NL" sz="1700" dirty="0"/>
              <a:t> maar uitgevoerd en gefinancierd uit </a:t>
            </a:r>
            <a:r>
              <a:rPr lang="nl-NL" sz="1700" dirty="0" err="1"/>
              <a:t>Wmo</a:t>
            </a:r>
            <a:endParaRPr lang="nl-NL" sz="1700" dirty="0"/>
          </a:p>
          <a:p>
            <a:r>
              <a:rPr lang="nl-NL" dirty="0"/>
              <a:t>[[[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F6ECB5-54B9-423C-96E5-1F9E776DDF43}" type="slidenum">
              <a:rPr lang="nl-NL" smtClean="0"/>
              <a:pPr>
                <a:defRPr/>
              </a:pPr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174826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Sanne</a:t>
            </a:r>
          </a:p>
          <a:p>
            <a:endParaRPr lang="nl-NL" dirty="0"/>
          </a:p>
          <a:p>
            <a:pPr lvl="0">
              <a:defRPr/>
            </a:pPr>
            <a:r>
              <a:rPr lang="nl-NL" sz="1700" b="1" dirty="0"/>
              <a:t>Verzekerd pakket</a:t>
            </a:r>
            <a:endParaRPr lang="nl-NL" sz="1700" dirty="0"/>
          </a:p>
          <a:p>
            <a:pPr lvl="0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Logeren</a:t>
            </a:r>
            <a:r>
              <a:rPr lang="nl-NL" sz="1700" dirty="0"/>
              <a:t> expliciet opgenomen ter ontlasting mantelzorg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Behandeling blijft gesplitst</a:t>
            </a:r>
            <a:r>
              <a:rPr lang="nl-NL" sz="1700" dirty="0"/>
              <a:t> in: 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 err="1"/>
              <a:t>Wlz-behandeling</a:t>
            </a:r>
            <a:r>
              <a:rPr lang="nl-NL" sz="1700" dirty="0"/>
              <a:t> (voorm. art 8 </a:t>
            </a:r>
            <a:r>
              <a:rPr lang="nl-NL" sz="1700" dirty="0" err="1"/>
              <a:t>Bza</a:t>
            </a:r>
            <a:r>
              <a:rPr lang="nl-NL" sz="1700" dirty="0"/>
              <a:t>) en;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algemene medische zorg voor cliënten in een instelling (</a:t>
            </a:r>
            <a:r>
              <a:rPr lang="nl-NL" sz="1700" dirty="0" err="1"/>
              <a:t>voorm</a:t>
            </a:r>
            <a:r>
              <a:rPr lang="nl-NL" sz="1700" dirty="0"/>
              <a:t> art 15 </a:t>
            </a:r>
            <a:r>
              <a:rPr lang="nl-NL" sz="1700" dirty="0" err="1"/>
              <a:t>Bza</a:t>
            </a:r>
            <a:r>
              <a:rPr lang="nl-NL" sz="1700" dirty="0"/>
              <a:t>)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Gezien integrale karakter van de zorg in de </a:t>
            </a:r>
            <a:r>
              <a:rPr lang="nl-NL" sz="1700" dirty="0" err="1"/>
              <a:t>Wlz</a:t>
            </a:r>
            <a:r>
              <a:rPr lang="nl-NL" sz="1700" dirty="0"/>
              <a:t>  is de wens het onderscheid tussen </a:t>
            </a:r>
            <a:r>
              <a:rPr lang="nl-NL" sz="1700" dirty="0" err="1"/>
              <a:t>Wlz-behandeling</a:t>
            </a:r>
            <a:r>
              <a:rPr lang="nl-NL" sz="1700" dirty="0"/>
              <a:t> en algemene medische zorg op termijn te laten vervallen.</a:t>
            </a:r>
            <a:r>
              <a:rPr lang="nl-NL" sz="1700" dirty="0">
                <a:sym typeface="Wingdings" pitchFamily="2" charset="2"/>
              </a:rPr>
              <a:t> </a:t>
            </a:r>
            <a:r>
              <a:rPr lang="nl-NL" sz="1700" dirty="0" err="1"/>
              <a:t>Zinl</a:t>
            </a:r>
            <a:r>
              <a:rPr lang="nl-NL" sz="1700" dirty="0"/>
              <a:t> wordt om advies gevraagd</a:t>
            </a:r>
          </a:p>
          <a:p>
            <a:pPr marL="614307" lvl="4" indent="-342869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Extramurale behandeling in subsidieregeling.</a:t>
            </a:r>
            <a:r>
              <a:rPr lang="nl-NL" sz="1700" dirty="0"/>
              <a:t> Alleen voor </a:t>
            </a:r>
            <a:r>
              <a:rPr lang="nl-NL" sz="1700" dirty="0" err="1"/>
              <a:t>niet-Wlz-indiceerbaren</a:t>
            </a:r>
            <a:r>
              <a:rPr lang="nl-NL" sz="1700" dirty="0"/>
              <a:t>. Voor verzekerden met een somatische- of psychogeriatrische aandoening, een lichamelijke beperking en meerderjarige verzekerden met een verstandelijke beperking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dirty="0"/>
              <a:t>Mobiliteitshulpmiddelen en woningaanpassingen voor </a:t>
            </a:r>
            <a:r>
              <a:rPr lang="nl-NL" sz="1700" dirty="0" err="1"/>
              <a:t>Wlz</a:t>
            </a:r>
            <a:r>
              <a:rPr lang="nl-NL" sz="1700" dirty="0"/>
              <a:t> cliënten die </a:t>
            </a:r>
            <a:r>
              <a:rPr lang="nl-NL" sz="1700" dirty="0" err="1"/>
              <a:t>thuiswonen</a:t>
            </a:r>
            <a:r>
              <a:rPr lang="nl-NL" sz="1700" dirty="0"/>
              <a:t> was </a:t>
            </a:r>
            <a:r>
              <a:rPr lang="nl-NL" sz="1700" dirty="0" err="1"/>
              <a:t>Wmo</a:t>
            </a:r>
            <a:r>
              <a:rPr lang="nl-NL" sz="1700" dirty="0"/>
              <a:t>. Nu toegevoegd aan </a:t>
            </a:r>
            <a:r>
              <a:rPr lang="nl-NL" sz="1700" dirty="0" err="1"/>
              <a:t>Wlz</a:t>
            </a:r>
            <a:r>
              <a:rPr lang="nl-NL" sz="1700" dirty="0"/>
              <a:t>; overheveling per 1-1-2016.</a:t>
            </a:r>
          </a:p>
          <a:p>
            <a:r>
              <a:rPr lang="nl-NL" dirty="0"/>
              <a:t>[[[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F6ECB5-54B9-423C-96E5-1F9E776DDF43}" type="slidenum">
              <a:rPr lang="nl-NL" smtClean="0"/>
              <a:pPr>
                <a:defRPr/>
              </a:pPr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18127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Sanne</a:t>
            </a:r>
          </a:p>
          <a:p>
            <a:endParaRPr lang="nl-NL" dirty="0"/>
          </a:p>
          <a:p>
            <a:pPr lvl="0">
              <a:defRPr/>
            </a:pPr>
            <a:r>
              <a:rPr lang="nl-NL" sz="1700" b="1" dirty="0"/>
              <a:t>Verzekerd pakket</a:t>
            </a:r>
            <a:endParaRPr lang="nl-NL" sz="1700" dirty="0"/>
          </a:p>
          <a:p>
            <a:pPr lvl="0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Logeren</a:t>
            </a:r>
            <a:r>
              <a:rPr lang="nl-NL" sz="1700" dirty="0"/>
              <a:t> expliciet opgenomen ter ontlasting mantelzorg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Behandeling blijft gesplitst</a:t>
            </a:r>
            <a:r>
              <a:rPr lang="nl-NL" sz="1700" dirty="0"/>
              <a:t> in: 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 err="1"/>
              <a:t>Wlz-behandeling</a:t>
            </a:r>
            <a:r>
              <a:rPr lang="nl-NL" sz="1700" dirty="0"/>
              <a:t> (voorm. art 8 </a:t>
            </a:r>
            <a:r>
              <a:rPr lang="nl-NL" sz="1700" dirty="0" err="1"/>
              <a:t>Bza</a:t>
            </a:r>
            <a:r>
              <a:rPr lang="nl-NL" sz="1700" dirty="0"/>
              <a:t>) en;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algemene medische zorg voor cliënten in een instelling (</a:t>
            </a:r>
            <a:r>
              <a:rPr lang="nl-NL" sz="1700" dirty="0" err="1"/>
              <a:t>voorm</a:t>
            </a:r>
            <a:r>
              <a:rPr lang="nl-NL" sz="1700" dirty="0"/>
              <a:t> art 15 </a:t>
            </a:r>
            <a:r>
              <a:rPr lang="nl-NL" sz="1700" dirty="0" err="1"/>
              <a:t>Bza</a:t>
            </a:r>
            <a:r>
              <a:rPr lang="nl-NL" sz="1700" dirty="0"/>
              <a:t>)</a:t>
            </a:r>
          </a:p>
          <a:p>
            <a:pPr marL="614307" lvl="4" indent="-342869">
              <a:buFont typeface="Arial" pitchFamily="34" charset="0"/>
              <a:buChar char="•"/>
              <a:defRPr/>
            </a:pPr>
            <a:r>
              <a:rPr lang="nl-NL" sz="1700" dirty="0"/>
              <a:t>Gezien integrale karakter van de zorg in de </a:t>
            </a:r>
            <a:r>
              <a:rPr lang="nl-NL" sz="1700" dirty="0" err="1"/>
              <a:t>Wlz</a:t>
            </a:r>
            <a:r>
              <a:rPr lang="nl-NL" sz="1700" dirty="0"/>
              <a:t>  is de wens het onderscheid tussen </a:t>
            </a:r>
            <a:r>
              <a:rPr lang="nl-NL" sz="1700" dirty="0" err="1"/>
              <a:t>Wlz-behandeling</a:t>
            </a:r>
            <a:r>
              <a:rPr lang="nl-NL" sz="1700" dirty="0"/>
              <a:t> en algemene medische zorg op termijn te laten vervallen.</a:t>
            </a:r>
            <a:r>
              <a:rPr lang="nl-NL" sz="1700" dirty="0">
                <a:sym typeface="Wingdings" pitchFamily="2" charset="2"/>
              </a:rPr>
              <a:t> </a:t>
            </a:r>
            <a:r>
              <a:rPr lang="nl-NL" sz="1700" dirty="0" err="1"/>
              <a:t>Zinl</a:t>
            </a:r>
            <a:r>
              <a:rPr lang="nl-NL" sz="1700" dirty="0"/>
              <a:t> wordt om advies gevraagd</a:t>
            </a:r>
          </a:p>
          <a:p>
            <a:pPr marL="614307" lvl="4" indent="-342869"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b="1" dirty="0"/>
              <a:t>Extramurale behandeling in subsidieregeling.</a:t>
            </a:r>
            <a:r>
              <a:rPr lang="nl-NL" sz="1700" dirty="0"/>
              <a:t> Alleen voor </a:t>
            </a:r>
            <a:r>
              <a:rPr lang="nl-NL" sz="1700" dirty="0" err="1"/>
              <a:t>niet-Wlz-indiceerbaren</a:t>
            </a:r>
            <a:r>
              <a:rPr lang="nl-NL" sz="1700" dirty="0"/>
              <a:t>. Voor verzekerden met een somatische- of psychogeriatrische aandoening, een lichamelijke beperking en meerderjarige verzekerden met een verstandelijke beperking</a:t>
            </a:r>
          </a:p>
          <a:p>
            <a:pPr marL="342869" lvl="3" indent="-342869">
              <a:buFont typeface="Arial" pitchFamily="34" charset="0"/>
              <a:buChar char="•"/>
              <a:defRPr/>
            </a:pPr>
            <a:endParaRPr lang="nl-NL" sz="1700" dirty="0"/>
          </a:p>
          <a:p>
            <a:pPr marL="342869" lvl="3" indent="-342869">
              <a:buFont typeface="Arial" pitchFamily="34" charset="0"/>
              <a:buChar char="•"/>
              <a:defRPr/>
            </a:pPr>
            <a:r>
              <a:rPr lang="nl-NL" sz="1700" dirty="0"/>
              <a:t>Mobiliteitshulpmiddelen en woningaanpassingen voor </a:t>
            </a:r>
            <a:r>
              <a:rPr lang="nl-NL" sz="1700" dirty="0" err="1"/>
              <a:t>Wlz</a:t>
            </a:r>
            <a:r>
              <a:rPr lang="nl-NL" sz="1700" dirty="0"/>
              <a:t> cliënten die </a:t>
            </a:r>
            <a:r>
              <a:rPr lang="nl-NL" sz="1700" dirty="0" err="1"/>
              <a:t>thuiswonen</a:t>
            </a:r>
            <a:r>
              <a:rPr lang="nl-NL" sz="1700" dirty="0"/>
              <a:t> was </a:t>
            </a:r>
            <a:r>
              <a:rPr lang="nl-NL" sz="1700" dirty="0" err="1"/>
              <a:t>Wmo</a:t>
            </a:r>
            <a:r>
              <a:rPr lang="nl-NL" sz="1700" dirty="0"/>
              <a:t>. Nu toegevoegd aan </a:t>
            </a:r>
            <a:r>
              <a:rPr lang="nl-NL" sz="1700" dirty="0" err="1"/>
              <a:t>Wlz</a:t>
            </a:r>
            <a:r>
              <a:rPr lang="nl-NL" sz="1700" dirty="0"/>
              <a:t>; overheveling per 1-1-2016.</a:t>
            </a:r>
          </a:p>
          <a:p>
            <a:r>
              <a:rPr lang="nl-NL" dirty="0"/>
              <a:t>[[[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F6ECB5-54B9-423C-96E5-1F9E776DDF43}" type="slidenum">
              <a:rPr lang="nl-NL" smtClean="0"/>
              <a:pPr>
                <a:defRPr/>
              </a:pPr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0874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75" t="3618" r="23370" b="5823"/>
          <a:stretch>
            <a:fillRect/>
          </a:stretch>
        </p:blipFill>
        <p:spPr bwMode="auto">
          <a:xfrm>
            <a:off x="0" y="0"/>
            <a:ext cx="4895850" cy="686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17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nl-NL" sz="1800">
              <a:solidFill>
                <a:schemeClr val="tx1"/>
              </a:solidFill>
            </a:endParaRPr>
          </a:p>
        </p:txBody>
      </p:sp>
      <p:pic>
        <p:nvPicPr>
          <p:cNvPr id="6" name="Afbeelding 7" descr="RO_VWS_Logo_Powerpoint_diap_nl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01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2474909"/>
            <a:ext cx="3600476" cy="94139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3513149"/>
            <a:ext cx="3643338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832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IN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"/>
          <p:cNvSpPr>
            <a:spLocks noChangeArrowheads="1"/>
          </p:cNvSpPr>
          <p:nvPr userDrawn="1"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rgbClr val="E17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nl-NL" sz="1800">
              <a:solidFill>
                <a:schemeClr val="tx1"/>
              </a:solidFill>
            </a:endParaRPr>
          </a:p>
        </p:txBody>
      </p:sp>
      <p:pic>
        <p:nvPicPr>
          <p:cNvPr id="17" name="Afbeelding 6" descr="RO_VWS_Logo_Powerpoint_pos_nl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01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Afbeelding 7" descr="4002 gezondheid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2" y="1628776"/>
            <a:ext cx="1260475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Afbeelding 8" descr="4092 welzijn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2" y="3429001"/>
            <a:ext cx="1260475" cy="1200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Afbeelding 19" descr="4089 sport.png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5157790"/>
            <a:ext cx="1119188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3" y="2500307"/>
            <a:ext cx="3500441" cy="1216725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tx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2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7" y="3755397"/>
            <a:ext cx="3486607" cy="3057979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rgbClr val="000000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279584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1DE422C-79B4-E84C-85CD-B19AC57C062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pic>
        <p:nvPicPr>
          <p:cNvPr id="5" name="Picture 15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93" t="6607" r="8873" b="13812"/>
          <a:stretch>
            <a:fillRect/>
          </a:stretch>
        </p:blipFill>
        <p:spPr bwMode="auto">
          <a:xfrm>
            <a:off x="0" y="0"/>
            <a:ext cx="4770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hpKleurvlak"/>
          <p:cNvSpPr>
            <a:spLocks noChangeArrowheads="1"/>
          </p:cNvSpPr>
          <p:nvPr userDrawn="1"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17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nl-NL" sz="1800">
              <a:solidFill>
                <a:schemeClr val="tx1"/>
              </a:solidFill>
            </a:endParaRPr>
          </a:p>
        </p:txBody>
      </p:sp>
      <p:pic>
        <p:nvPicPr>
          <p:cNvPr id="7" name="Afbeelding 7" descr="RO_VWS_Logo_Powerpoint_diap_nl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01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3" y="2500307"/>
            <a:ext cx="3500441" cy="57150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9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7" y="3755397"/>
            <a:ext cx="3486607" cy="3057979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07390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et iico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rgbClr val="E17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nl-NL" sz="1800">
              <a:solidFill>
                <a:schemeClr val="tx1"/>
              </a:solidFill>
            </a:endParaRPr>
          </a:p>
        </p:txBody>
      </p:sp>
      <p:pic>
        <p:nvPicPr>
          <p:cNvPr id="5" name="Afbeelding 6" descr="RO_VWS_Logo_Powerpoint_pos_nl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01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fbeelding 7" descr="4002 gezondheid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2" y="1628776"/>
            <a:ext cx="1260475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fbeelding 8" descr="4092 welzijn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2" y="3429001"/>
            <a:ext cx="1260475" cy="1200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Afbeelding 9" descr="4089 sport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5157790"/>
            <a:ext cx="1119188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3" y="2500307"/>
            <a:ext cx="3500441" cy="1216725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tx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7" y="3755397"/>
            <a:ext cx="3486607" cy="3057979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rgbClr val="000000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460021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1"/>
          </a:xfrm>
          <a:prstGeom prst="rect">
            <a:avLst/>
          </a:prstGeom>
          <a:solidFill>
            <a:srgbClr val="E17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nl-NL" sz="1800">
              <a:solidFill>
                <a:srgbClr val="FFFFFF"/>
              </a:solidFill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1"/>
            <a:ext cx="9144000" cy="1071563"/>
          </a:xfrm>
          <a:prstGeom prst="rect">
            <a:avLst/>
          </a:prstGeom>
          <a:solidFill>
            <a:srgbClr val="E17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nl-NL" sz="1800">
              <a:solidFill>
                <a:srgbClr val="FFFFFF"/>
              </a:solidFill>
            </a:endParaRPr>
          </a:p>
        </p:txBody>
      </p:sp>
      <p:pic>
        <p:nvPicPr>
          <p:cNvPr id="6" name="Afbeelding 7" descr="RO_BEELDMERK_Powerpoin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57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1233039"/>
            <a:ext cx="7847038" cy="57150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-60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798627"/>
            <a:ext cx="7858180" cy="4273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7" name="shpKleurvlakBoven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8" name="shpBeeldmerk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49D5D-94F6-A14E-9B1F-41E0B8197FA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94052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dscf2505"/>
          <p:cNvPicPr>
            <a:picLocks noChangeAspect="1" noChangeArrowheads="1"/>
          </p:cNvPicPr>
          <p:nvPr/>
        </p:nvPicPr>
        <p:blipFill>
          <a:blip r:embed="rId2" cstate="print"/>
          <a:srcRect l="13889" r="30556"/>
          <a:stretch>
            <a:fillRect/>
          </a:stretch>
        </p:blipFill>
        <p:spPr bwMode="auto">
          <a:xfrm>
            <a:off x="0" y="0"/>
            <a:ext cx="4597400" cy="6858000"/>
          </a:xfrm>
          <a:prstGeom prst="rect">
            <a:avLst/>
          </a:prstGeom>
          <a:noFill/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FBD326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1800">
              <a:solidFill>
                <a:schemeClr val="tx1"/>
              </a:solidFill>
            </a:endParaRPr>
          </a:p>
        </p:txBody>
      </p:sp>
      <p:pic>
        <p:nvPicPr>
          <p:cNvPr id="6" name="Picture 13" descr="RO_pos"/>
          <p:cNvPicPr>
            <a:picLocks noChangeAspect="1" noChangeArrowheads="1"/>
          </p:cNvPicPr>
          <p:nvPr/>
        </p:nvPicPr>
        <p:blipFill>
          <a:blip r:embed="rId3" cstate="print"/>
          <a:srcRect r="45972"/>
          <a:stretch>
            <a:fillRect/>
          </a:stretch>
        </p:blipFill>
        <p:spPr bwMode="auto">
          <a:xfrm>
            <a:off x="0" y="0"/>
            <a:ext cx="4940300" cy="2001838"/>
          </a:xfrm>
          <a:prstGeom prst="rect">
            <a:avLst/>
          </a:prstGeom>
          <a:noFill/>
        </p:spPr>
      </p:pic>
      <p:pic>
        <p:nvPicPr>
          <p:cNvPr id="7" name="Picture 14" descr="RO_VWS_pos"/>
          <p:cNvPicPr>
            <a:picLocks noChangeAspect="1" noChangeArrowheads="1"/>
          </p:cNvPicPr>
          <p:nvPr/>
        </p:nvPicPr>
        <p:blipFill>
          <a:blip r:embed="rId4" cstate="print"/>
          <a:srcRect l="54028"/>
          <a:stretch>
            <a:fillRect/>
          </a:stretch>
        </p:blipFill>
        <p:spPr bwMode="auto">
          <a:xfrm>
            <a:off x="4940300" y="0"/>
            <a:ext cx="4203700" cy="2001838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2474907"/>
            <a:ext cx="3600476" cy="94139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3513150"/>
            <a:ext cx="3643338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6490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en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rgbClr val="FBD326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FBD326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6" name="shpDatum" descr="RO__vervolgpagina~LPP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1233039"/>
            <a:ext cx="7847038" cy="57150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0" baseline="0">
                <a:solidFill>
                  <a:srgbClr val="47221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798626"/>
            <a:ext cx="7858180" cy="4273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7" name="shpKleurvlakBoven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Voettekst</a:t>
            </a:r>
          </a:p>
        </p:txBody>
      </p:sp>
      <p:sp>
        <p:nvSpPr>
          <p:cNvPr id="8" name="shpBeeldmerk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CF23DE-A15B-4B4B-9567-6CF622271482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24535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5" y="1233489"/>
            <a:ext cx="81692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2051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5" y="1798639"/>
            <a:ext cx="8169275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0"/>
            <a:r>
              <a:rPr lang="nl-NL"/>
              <a:t># eerste niveau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12" name="shpKleurvlakBoven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2" y="6369051"/>
            <a:ext cx="4164013" cy="284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latin typeface="Verdana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6362700"/>
            <a:ext cx="712788" cy="36353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latin typeface="Verdana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31DE422C-79B4-E84C-85CD-B19AC57C062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6" r:id="rId1"/>
    <p:sldLayoutId id="2147484217" r:id="rId2"/>
    <p:sldLayoutId id="2147484220" r:id="rId3"/>
    <p:sldLayoutId id="2147484218" r:id="rId4"/>
    <p:sldLayoutId id="2147484219" r:id="rId5"/>
    <p:sldLayoutId id="2147484239" r:id="rId6"/>
    <p:sldLayoutId id="2147484240" r:id="rId7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kern="1200">
          <a:solidFill>
            <a:srgbClr val="472216"/>
          </a:solidFill>
          <a:latin typeface="Arial" charset="0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472216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472216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472216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472216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defRPr kern="12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1pPr>
      <a:lvl2pPr marL="152400" indent="-150813" algn="l" rtl="0" eaLnBrk="1" fontAlgn="base" hangingPunct="1">
        <a:spcBef>
          <a:spcPct val="20000"/>
        </a:spcBef>
        <a:spcAft>
          <a:spcPct val="0"/>
        </a:spcAft>
        <a:buFont typeface="Arial" charset="0"/>
        <a:buBlip>
          <a:blip r:embed="rId9"/>
        </a:buBlip>
        <a:defRPr kern="1200">
          <a:solidFill>
            <a:srgbClr val="000000"/>
          </a:solidFill>
          <a:latin typeface="Arial" charset="0"/>
          <a:ea typeface="ＭＳ Ｐゴシック" charset="0"/>
          <a:cs typeface="+mn-cs"/>
        </a:defRPr>
      </a:lvl2pPr>
      <a:lvl3pPr marL="406400" indent="-252413" algn="l" rtl="0" eaLnBrk="1" fontAlgn="base" hangingPunct="1">
        <a:spcBef>
          <a:spcPct val="20000"/>
        </a:spcBef>
        <a:spcAft>
          <a:spcPct val="0"/>
        </a:spcAft>
        <a:buFont typeface="Arial" charset="0"/>
        <a:buBlip>
          <a:blip r:embed="rId10"/>
        </a:buBlip>
        <a:defRPr kern="1200">
          <a:solidFill>
            <a:srgbClr val="000000"/>
          </a:solidFill>
          <a:latin typeface="Arial" charset="0"/>
          <a:ea typeface="ＭＳ Ｐゴシック" charset="0"/>
          <a:cs typeface="+mn-cs"/>
        </a:defRPr>
      </a:lvl3pPr>
      <a:lvl4pPr marL="633413" indent="-225425" algn="l" rtl="0" eaLnBrk="1" fontAlgn="base" hangingPunct="1">
        <a:spcBef>
          <a:spcPct val="20000"/>
        </a:spcBef>
        <a:spcAft>
          <a:spcPct val="0"/>
        </a:spcAft>
        <a:buFont typeface="Arial" charset="0"/>
        <a:buBlip>
          <a:blip r:embed="rId11"/>
        </a:buBlip>
        <a:defRPr kern="1200">
          <a:solidFill>
            <a:srgbClr val="000000"/>
          </a:solidFill>
          <a:latin typeface="Arial" charset="0"/>
          <a:ea typeface="ＭＳ Ｐゴシック" charset="0"/>
          <a:cs typeface="+mn-cs"/>
        </a:defRPr>
      </a:lvl4pPr>
      <a:lvl5pPr marL="811213" indent="-1762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charset="0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644008" y="1988840"/>
            <a:ext cx="4499992" cy="3456383"/>
          </a:xfrm>
        </p:spPr>
        <p:txBody>
          <a:bodyPr>
            <a:normAutofit fontScale="90000"/>
          </a:bodyPr>
          <a:lstStyle/>
          <a:p>
            <a:r>
              <a:rPr lang="nl-NL" sz="2400" b="1" dirty="0">
                <a:solidFill>
                  <a:srgbClr val="000000"/>
                </a:solidFill>
              </a:rPr>
              <a:t>Toegang tot de </a:t>
            </a:r>
            <a:r>
              <a:rPr lang="nl-NL" sz="2400" b="1" dirty="0" err="1">
                <a:solidFill>
                  <a:srgbClr val="000000"/>
                </a:solidFill>
              </a:rPr>
              <a:t>Wlz</a:t>
            </a:r>
            <a:r>
              <a:rPr lang="nl-NL" sz="2400" b="1" dirty="0">
                <a:solidFill>
                  <a:srgbClr val="000000"/>
                </a:solidFill>
              </a:rPr>
              <a:t> voor mensen met een psychische stoornis</a:t>
            </a:r>
            <a:br>
              <a:rPr lang="nl-NL" sz="2400" b="1" dirty="0">
                <a:solidFill>
                  <a:srgbClr val="000000"/>
                </a:solidFill>
              </a:rPr>
            </a:br>
            <a:r>
              <a:rPr lang="nl-NL" sz="2400" b="1" dirty="0">
                <a:solidFill>
                  <a:srgbClr val="000000"/>
                </a:solidFill>
              </a:rPr>
              <a:t/>
            </a:r>
            <a:br>
              <a:rPr lang="nl-NL" sz="2400" b="1" dirty="0">
                <a:solidFill>
                  <a:srgbClr val="000000"/>
                </a:solidFill>
              </a:rPr>
            </a:br>
            <a:r>
              <a:rPr lang="nl-NL" sz="2400" b="1" dirty="0">
                <a:solidFill>
                  <a:srgbClr val="000000"/>
                </a:solidFill>
              </a:rPr>
              <a:t>Infobijeenkomst RIBW-Alliantie</a:t>
            </a:r>
            <a:br>
              <a:rPr lang="nl-NL" sz="2400" b="1" dirty="0">
                <a:solidFill>
                  <a:srgbClr val="000000"/>
                </a:solidFill>
              </a:rPr>
            </a:br>
            <a:r>
              <a:rPr lang="nl-NL" sz="2400" b="1" dirty="0">
                <a:solidFill>
                  <a:srgbClr val="000000"/>
                </a:solidFill>
              </a:rPr>
              <a:t/>
            </a:r>
            <a:br>
              <a:rPr lang="nl-NL" sz="2400" b="1" dirty="0">
                <a:solidFill>
                  <a:srgbClr val="000000"/>
                </a:solidFill>
              </a:rPr>
            </a:br>
            <a:r>
              <a:rPr lang="nl-NL" sz="2400" b="1" dirty="0">
                <a:solidFill>
                  <a:srgbClr val="000000"/>
                </a:solidFill>
              </a:rPr>
              <a:t>Behandeling</a:t>
            </a:r>
            <a:br>
              <a:rPr lang="nl-NL" sz="2400" b="1" dirty="0">
                <a:solidFill>
                  <a:srgbClr val="000000"/>
                </a:solidFill>
              </a:rPr>
            </a:br>
            <a:r>
              <a:rPr lang="nl-NL" sz="1800" dirty="0">
                <a:solidFill>
                  <a:srgbClr val="000000"/>
                </a:solidFill>
              </a:rPr>
              <a:t/>
            </a:r>
            <a:br>
              <a:rPr lang="nl-NL" sz="1800" dirty="0">
                <a:solidFill>
                  <a:srgbClr val="000000"/>
                </a:solidFill>
              </a:rPr>
            </a:br>
            <a:r>
              <a:rPr lang="nl-NL" sz="1800" dirty="0">
                <a:solidFill>
                  <a:srgbClr val="000000"/>
                </a:solidFill>
              </a:rPr>
              <a:t/>
            </a:r>
            <a:br>
              <a:rPr lang="nl-NL" sz="1800" dirty="0">
                <a:solidFill>
                  <a:srgbClr val="000000"/>
                </a:solidFill>
              </a:rPr>
            </a:br>
            <a:r>
              <a:rPr lang="nl-NL" sz="1800" dirty="0">
                <a:solidFill>
                  <a:srgbClr val="000000"/>
                </a:solidFill>
              </a:rPr>
              <a:t/>
            </a:r>
            <a:br>
              <a:rPr lang="nl-NL" sz="1800" dirty="0">
                <a:solidFill>
                  <a:srgbClr val="000000"/>
                </a:solidFill>
              </a:rPr>
            </a:br>
            <a:r>
              <a:rPr lang="nl-NL" sz="1800" dirty="0">
                <a:solidFill>
                  <a:srgbClr val="000000"/>
                </a:solidFill>
              </a:rPr>
              <a:t>12-11-2019</a:t>
            </a:r>
            <a:r>
              <a:rPr lang="nl-NL" sz="2400" b="1" dirty="0">
                <a:solidFill>
                  <a:srgbClr val="000000"/>
                </a:solidFill>
                <a:latin typeface="Verdana" pitchFamily="34" charset="0"/>
              </a:rPr>
              <a:t/>
            </a:r>
            <a:br>
              <a:rPr lang="nl-NL" sz="2400" b="1" dirty="0">
                <a:solidFill>
                  <a:srgbClr val="000000"/>
                </a:solidFill>
                <a:latin typeface="Verdana" pitchFamily="34" charset="0"/>
              </a:rPr>
            </a:br>
            <a:r>
              <a:rPr lang="nl-NL" sz="2400" b="1" dirty="0">
                <a:solidFill>
                  <a:srgbClr val="000000"/>
                </a:solidFill>
              </a:rPr>
              <a:t/>
            </a:r>
            <a:br>
              <a:rPr lang="nl-NL" sz="2400" b="1" dirty="0">
                <a:solidFill>
                  <a:srgbClr val="000000"/>
                </a:solidFill>
              </a:rPr>
            </a:br>
            <a:r>
              <a:rPr lang="nl-NL" sz="2000" b="1" dirty="0">
                <a:solidFill>
                  <a:srgbClr val="000000"/>
                </a:solidFill>
                <a:latin typeface="Verdana" pitchFamily="34" charset="0"/>
              </a:rPr>
              <a:t/>
            </a:r>
            <a:br>
              <a:rPr lang="nl-NL" sz="2000" b="1" dirty="0">
                <a:solidFill>
                  <a:srgbClr val="000000"/>
                </a:solidFill>
                <a:latin typeface="Verdana" pitchFamily="34" charset="0"/>
              </a:rPr>
            </a:br>
            <a:endParaRPr lang="nl-NL" dirty="0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012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6634" y="1227122"/>
            <a:ext cx="8657854" cy="571504"/>
          </a:xfrm>
        </p:spPr>
        <p:txBody>
          <a:bodyPr>
            <a:normAutofit fontScale="90000"/>
          </a:bodyPr>
          <a:lstStyle/>
          <a:p>
            <a:pPr lvl="0"/>
            <a:r>
              <a:rPr lang="nl-NL" sz="2900" b="1" dirty="0"/>
              <a:t>Complicatie bij </a:t>
            </a:r>
            <a:r>
              <a:rPr lang="nl-NL" sz="2900" b="1" dirty="0" smtClean="0"/>
              <a:t>bekostiging GGZ-behandeling</a:t>
            </a:r>
            <a:r>
              <a:rPr lang="en-GB" sz="2900" b="1" dirty="0"/>
              <a:t/>
            </a:r>
            <a:br>
              <a:rPr lang="en-GB" sz="2900" b="1" dirty="0"/>
            </a:br>
            <a:r>
              <a:rPr lang="en-GB" sz="2900" b="1" dirty="0"/>
              <a:t/>
            </a:r>
            <a:br>
              <a:rPr lang="en-GB" sz="2900" b="1" dirty="0"/>
            </a:br>
            <a:r>
              <a:rPr lang="en-GB" sz="2900" b="1" dirty="0"/>
              <a:t/>
            </a:r>
            <a:br>
              <a:rPr lang="en-GB" sz="2900" b="1" dirty="0"/>
            </a:br>
            <a:r>
              <a:rPr lang="en-GB" sz="2900" b="1" dirty="0"/>
              <a:t/>
            </a:r>
            <a:br>
              <a:rPr lang="en-GB" sz="2900" b="1" dirty="0"/>
            </a:br>
            <a:r>
              <a:rPr lang="nl-NL" sz="2800" b="1" dirty="0"/>
              <a:t/>
            </a:r>
            <a:br>
              <a:rPr lang="nl-NL" sz="2800" b="1" dirty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CF23DE-A15B-4B4B-9567-6CF622271482}" type="slidenum">
              <a:rPr lang="nl-NL" smtClean="0"/>
              <a:pPr/>
              <a:t>10</a:t>
            </a:fld>
            <a:endParaRPr lang="nl-NL"/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 bwMode="auto">
          <a:xfrm>
            <a:off x="369858" y="1798626"/>
            <a:ext cx="8378606" cy="465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nl-NL" sz="1900" dirty="0">
              <a:ea typeface="Verdana" pitchFamily="34" charset="0"/>
              <a:cs typeface="Verdana" pitchFamily="34" charset="0"/>
            </a:endParaRPr>
          </a:p>
          <a:p>
            <a:pPr marL="0" lvl="1" eaLnBrk="1" hangingPunct="1">
              <a:spcBef>
                <a:spcPct val="20000"/>
              </a:spcBef>
              <a:defRPr/>
            </a:pP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Uitgangspunt </a:t>
            </a:r>
            <a:r>
              <a:rPr lang="nl-NL" sz="1900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modules </a:t>
            </a: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GGZ-behandeling: aansluiten bij </a:t>
            </a:r>
            <a:r>
              <a:rPr lang="nl-NL" sz="1900" dirty="0" err="1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Zvw</a:t>
            </a: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-bekostiging.</a:t>
            </a:r>
          </a:p>
          <a:p>
            <a:pPr marL="0" lvl="1" eaLnBrk="1" hangingPunct="1">
              <a:spcBef>
                <a:spcPct val="20000"/>
              </a:spcBef>
              <a:defRPr/>
            </a:pPr>
            <a:endParaRPr lang="nl-NL" sz="1900" dirty="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  <a:p>
            <a:pPr marL="0" lvl="1" eaLnBrk="1" hangingPunct="1">
              <a:spcBef>
                <a:spcPct val="20000"/>
              </a:spcBef>
              <a:defRPr/>
            </a:pP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Echter GGZ-bekostiging </a:t>
            </a:r>
            <a:r>
              <a:rPr lang="nl-NL" sz="1900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verandert naar verwachting per </a:t>
            </a: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1-1-2022.</a:t>
            </a:r>
          </a:p>
          <a:p>
            <a:pPr marL="0" lvl="1" eaLnBrk="1" hangingPunct="1">
              <a:spcBef>
                <a:spcPct val="20000"/>
              </a:spcBef>
              <a:defRPr/>
            </a:pPr>
            <a:endParaRPr lang="nl-NL" sz="1900" dirty="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  <a:p>
            <a:pPr marL="0" lvl="1" eaLnBrk="1" hangingPunct="1">
              <a:spcBef>
                <a:spcPct val="20000"/>
              </a:spcBef>
              <a:defRPr/>
            </a:pPr>
            <a:r>
              <a:rPr lang="nl-NL" sz="1900" dirty="0" err="1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NZa</a:t>
            </a: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 stelt voor om de nieuwe </a:t>
            </a:r>
            <a:r>
              <a:rPr lang="nl-NL" sz="1900" dirty="0" err="1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Zvw</a:t>
            </a: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 methodiek over te nemen en voor 2021 een overgangsmaatregel te treffen: “</a:t>
            </a:r>
            <a:r>
              <a:rPr lang="nl-NL" sz="1900" dirty="0" err="1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work-around</a:t>
            </a: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”</a:t>
            </a:r>
          </a:p>
          <a:p>
            <a:pPr marL="0" lvl="1" eaLnBrk="1" hangingPunct="1">
              <a:spcBef>
                <a:spcPct val="20000"/>
              </a:spcBef>
              <a:defRPr/>
            </a:pPr>
            <a:endParaRPr lang="nl-NL" sz="1900" dirty="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  <a:p>
            <a:pPr marL="0" lvl="1" eaLnBrk="1" hangingPunct="1">
              <a:spcBef>
                <a:spcPct val="20000"/>
              </a:spcBef>
              <a:defRPr/>
            </a:pP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De </a:t>
            </a:r>
            <a:r>
              <a:rPr lang="nl-NL" sz="1900" dirty="0" err="1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work-around</a:t>
            </a:r>
            <a:r>
              <a:rPr lang="nl-NL" sz="1900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is één prestatie  ‘Overig zorg product” met één maximum tarief. </a:t>
            </a:r>
          </a:p>
          <a:p>
            <a:pPr marL="0" lvl="1" eaLnBrk="1" hangingPunct="1">
              <a:spcBef>
                <a:spcPct val="20000"/>
              </a:spcBef>
              <a:defRPr/>
            </a:pP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Het is dan aan zorgkantoren om per soort behandelaar/behandeling het tarief vast te stellen  	</a:t>
            </a:r>
          </a:p>
          <a:p>
            <a:pPr marL="0" lvl="1" eaLnBrk="1" hangingPunct="1">
              <a:spcBef>
                <a:spcPct val="20000"/>
              </a:spcBef>
              <a:defRPr/>
            </a:pPr>
            <a:endParaRPr lang="nl-NL" sz="1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9388" marR="0" lvl="1" indent="-1793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nl-NL" sz="19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9388" marR="0" lvl="1" indent="-1793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1900" b="0" i="0" u="none" strike="noStrike" kern="120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9388" marR="0" lvl="1" indent="-1793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1100" b="0" i="0" u="none" strike="noStrike" kern="120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nl-NL" sz="1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14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6634" y="1227122"/>
            <a:ext cx="7847038" cy="571504"/>
          </a:xfrm>
        </p:spPr>
        <p:txBody>
          <a:bodyPr>
            <a:normAutofit fontScale="90000"/>
          </a:bodyPr>
          <a:lstStyle/>
          <a:p>
            <a:pPr lvl="0"/>
            <a:r>
              <a:rPr lang="nl-NL" sz="2900" b="1" dirty="0"/>
              <a:t>Organisatiemodellen</a:t>
            </a:r>
            <a:r>
              <a:rPr lang="en-GB" sz="2900" b="1" dirty="0"/>
              <a:t/>
            </a:r>
            <a:br>
              <a:rPr lang="en-GB" sz="2900" b="1" dirty="0"/>
            </a:br>
            <a:r>
              <a:rPr lang="en-GB" sz="2900" b="1" dirty="0"/>
              <a:t/>
            </a:r>
            <a:br>
              <a:rPr lang="en-GB" sz="2900" b="1" dirty="0"/>
            </a:br>
            <a:r>
              <a:rPr lang="en-GB" sz="2900" b="1" dirty="0"/>
              <a:t/>
            </a:r>
            <a:br>
              <a:rPr lang="en-GB" sz="2900" b="1" dirty="0"/>
            </a:br>
            <a:r>
              <a:rPr lang="en-GB" sz="2900" b="1" dirty="0"/>
              <a:t/>
            </a:r>
            <a:br>
              <a:rPr lang="en-GB" sz="2900" b="1" dirty="0"/>
            </a:br>
            <a:r>
              <a:rPr lang="nl-NL" sz="2800" b="1" dirty="0"/>
              <a:t/>
            </a:r>
            <a:br>
              <a:rPr lang="nl-NL" sz="2800" b="1" dirty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CF23DE-A15B-4B4B-9567-6CF622271482}" type="slidenum">
              <a:rPr lang="nl-NL" smtClean="0"/>
              <a:pPr/>
              <a:t>11</a:t>
            </a:fld>
            <a:endParaRPr lang="nl-NL"/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 bwMode="auto">
          <a:xfrm>
            <a:off x="369858" y="1798626"/>
            <a:ext cx="8378606" cy="465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nl-NL" sz="1900" dirty="0">
              <a:ea typeface="Verdana" pitchFamily="34" charset="0"/>
              <a:cs typeface="Verdana" pitchFamily="34" charset="0"/>
            </a:endParaRPr>
          </a:p>
          <a:p>
            <a:pPr marL="0" lvl="1">
              <a:spcBef>
                <a:spcPct val="20000"/>
              </a:spcBef>
              <a:defRPr/>
            </a:pPr>
            <a:r>
              <a:rPr lang="nl-NL" sz="1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Met behandeling </a:t>
            </a:r>
          </a:p>
          <a:p>
            <a:pPr marL="285750" lvl="1" indent="-2857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8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Woonzorginstelling neemt zelf behandelaren in dienst</a:t>
            </a:r>
          </a:p>
          <a:p>
            <a:pPr marL="285750" lvl="1" indent="-2857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8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Woonzorginstelling regelt detachering van behandelaren van andere organisaties</a:t>
            </a:r>
          </a:p>
          <a:p>
            <a:pPr marL="285750" lvl="1" indent="-2857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8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Woonzorginstelling contracteert onderaannemer(s)</a:t>
            </a:r>
          </a:p>
          <a:p>
            <a:pPr marL="0" lvl="1">
              <a:spcBef>
                <a:spcPct val="20000"/>
              </a:spcBef>
              <a:defRPr/>
            </a:pPr>
            <a:endParaRPr lang="nl-NL" sz="18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1">
              <a:spcBef>
                <a:spcPct val="20000"/>
              </a:spcBef>
              <a:defRPr/>
            </a:pPr>
            <a:r>
              <a:rPr lang="nl-NL" sz="1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Zonder behandeling</a:t>
            </a:r>
          </a:p>
          <a:p>
            <a:pPr marL="0" lvl="1">
              <a:spcBef>
                <a:spcPct val="20000"/>
              </a:spcBef>
              <a:defRPr/>
            </a:pPr>
            <a:r>
              <a:rPr lang="nl-NL" sz="1800" dirty="0">
                <a:latin typeface="Verdana" pitchFamily="34" charset="0"/>
                <a:ea typeface="Verdana" pitchFamily="34" charset="0"/>
                <a:cs typeface="Verdana" pitchFamily="34" charset="0"/>
              </a:rPr>
              <a:t>Woonzorgaanbieder heeft regierol richting </a:t>
            </a:r>
            <a:r>
              <a:rPr lang="nl-NL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behandelaren.</a:t>
            </a:r>
            <a:endParaRPr lang="nl-NL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1">
              <a:spcBef>
                <a:spcPct val="20000"/>
              </a:spcBef>
              <a:defRPr/>
            </a:pPr>
            <a:r>
              <a:rPr lang="nl-NL" sz="18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Deze regierol kan men vastleggen in </a:t>
            </a:r>
            <a:r>
              <a:rPr lang="nl-NL" sz="1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samenwerkingsovereenkomst.</a:t>
            </a:r>
            <a:endParaRPr lang="nl-NL" sz="18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1">
              <a:spcBef>
                <a:spcPct val="20000"/>
              </a:spcBef>
              <a:defRPr/>
            </a:pPr>
            <a:endParaRPr lang="nl-NL" sz="18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1" eaLnBrk="1" hangingPunct="1">
              <a:spcBef>
                <a:spcPct val="20000"/>
              </a:spcBef>
              <a:defRPr/>
            </a:pPr>
            <a:r>
              <a:rPr lang="nl-NL" sz="18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Van alle organisatiemodellen zijn voorbeelden uitwerking/contracten beschikbaar van organisaties die nu al op deze wijze werken.</a:t>
            </a:r>
            <a:endParaRPr lang="nl-NL" sz="1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9388" marR="0" lvl="1" indent="-1793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nl-NL" sz="19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9388" marR="0" lvl="1" indent="-1793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1900" b="0" i="0" u="none" strike="noStrike" kern="120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9388" marR="0" lvl="1" indent="-1793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1100" b="0" i="0" u="none" strike="noStrike" kern="120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nl-NL" sz="1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356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6634" y="1227122"/>
            <a:ext cx="7847038" cy="571504"/>
          </a:xfrm>
        </p:spPr>
        <p:txBody>
          <a:bodyPr>
            <a:normAutofit fontScale="90000"/>
          </a:bodyPr>
          <a:lstStyle/>
          <a:p>
            <a:pPr lvl="0"/>
            <a:r>
              <a:rPr lang="nl-NL" sz="2900" b="1" dirty="0"/>
              <a:t>Verdere proces</a:t>
            </a:r>
            <a:r>
              <a:rPr lang="en-GB" sz="2900" b="1" dirty="0"/>
              <a:t/>
            </a:r>
            <a:br>
              <a:rPr lang="en-GB" sz="2900" b="1" dirty="0"/>
            </a:br>
            <a:r>
              <a:rPr lang="en-GB" sz="2900" b="1" dirty="0"/>
              <a:t/>
            </a:r>
            <a:br>
              <a:rPr lang="en-GB" sz="2900" b="1" dirty="0"/>
            </a:br>
            <a:r>
              <a:rPr lang="en-GB" sz="2900" b="1" dirty="0"/>
              <a:t/>
            </a:r>
            <a:br>
              <a:rPr lang="en-GB" sz="2900" b="1" dirty="0"/>
            </a:br>
            <a:r>
              <a:rPr lang="en-GB" sz="2900" b="1" dirty="0"/>
              <a:t/>
            </a:r>
            <a:br>
              <a:rPr lang="en-GB" sz="2900" b="1" dirty="0"/>
            </a:br>
            <a:r>
              <a:rPr lang="nl-NL" sz="2800" b="1" dirty="0"/>
              <a:t/>
            </a:r>
            <a:br>
              <a:rPr lang="nl-NL" sz="2800" b="1" dirty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CF23DE-A15B-4B4B-9567-6CF622271482}" type="slidenum">
              <a:rPr lang="nl-NL" smtClean="0"/>
              <a:pPr/>
              <a:t>12</a:t>
            </a:fld>
            <a:endParaRPr lang="nl-NL"/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 bwMode="auto">
          <a:xfrm>
            <a:off x="369858" y="1798626"/>
            <a:ext cx="8378606" cy="465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nl-NL" sz="1900" dirty="0">
              <a:ea typeface="Verdana" pitchFamily="34" charset="0"/>
              <a:cs typeface="Verdana" pitchFamily="34" charset="0"/>
            </a:endParaRPr>
          </a:p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nl-NL" sz="1900" dirty="0">
              <a:ea typeface="Verdana" pitchFamily="34" charset="0"/>
              <a:cs typeface="Verdana" pitchFamily="34" charset="0"/>
            </a:endParaRPr>
          </a:p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900" dirty="0">
                <a:ea typeface="Verdana" pitchFamily="34" charset="0"/>
                <a:cs typeface="Verdana" pitchFamily="34" charset="0"/>
              </a:rPr>
              <a:t>Standpunt VWS op uitvoeringstoets </a:t>
            </a:r>
            <a:r>
              <a:rPr lang="nl-NL" sz="1900" dirty="0" err="1">
                <a:ea typeface="Verdana" pitchFamily="34" charset="0"/>
                <a:cs typeface="Verdana" pitchFamily="34" charset="0"/>
              </a:rPr>
              <a:t>NZa</a:t>
            </a:r>
            <a:r>
              <a:rPr lang="nl-NL" sz="1900" dirty="0">
                <a:ea typeface="Verdana" pitchFamily="34" charset="0"/>
                <a:cs typeface="Verdana" pitchFamily="34" charset="0"/>
              </a:rPr>
              <a:t> begin december naar de Tweede Kamer</a:t>
            </a:r>
          </a:p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nl-NL" sz="1900" dirty="0">
              <a:ea typeface="Verdana" pitchFamily="34" charset="0"/>
              <a:cs typeface="Verdana" pitchFamily="34" charset="0"/>
            </a:endParaRPr>
          </a:p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900" dirty="0">
                <a:ea typeface="Verdana" pitchFamily="34" charset="0"/>
                <a:cs typeface="Verdana" pitchFamily="34" charset="0"/>
              </a:rPr>
              <a:t>Afronding rapport werkgroep behandeling begin december openbaar (met daarin definitie behandeling/handreiking Zorginstituut/bekostigingsmodellen/organisatiemodellen</a:t>
            </a:r>
            <a:r>
              <a:rPr lang="nl-NL" sz="1900" dirty="0" smtClean="0">
                <a:ea typeface="Verdana" pitchFamily="34" charset="0"/>
                <a:cs typeface="Verdana" pitchFamily="34" charset="0"/>
              </a:rPr>
              <a:t>)</a:t>
            </a:r>
          </a:p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nl-NL" sz="1900" dirty="0">
              <a:ea typeface="Verdana" pitchFamily="34" charset="0"/>
              <a:cs typeface="Verdana" pitchFamily="34" charset="0"/>
            </a:endParaRPr>
          </a:p>
          <a:p>
            <a:pPr marL="0" lvl="1" eaLnBrk="1" hangingPunct="1">
              <a:spcBef>
                <a:spcPct val="20000"/>
              </a:spcBef>
              <a:defRPr/>
            </a:pPr>
            <a:endParaRPr lang="nl-NL" sz="1900" dirty="0">
              <a:ea typeface="Verdana" pitchFamily="34" charset="0"/>
              <a:cs typeface="Verdana" pitchFamily="34" charset="0"/>
            </a:endParaRPr>
          </a:p>
          <a:p>
            <a:pPr marL="0" lvl="1" eaLnBrk="1" hangingPunct="1">
              <a:spcBef>
                <a:spcPct val="20000"/>
              </a:spcBef>
              <a:defRPr/>
            </a:pPr>
            <a:endParaRPr lang="nl-NL" sz="1900" dirty="0">
              <a:ea typeface="Verdana" pitchFamily="34" charset="0"/>
              <a:cs typeface="Verdana" pitchFamily="34" charset="0"/>
            </a:endParaRPr>
          </a:p>
          <a:p>
            <a:pPr marL="0" lvl="1" eaLnBrk="1" hangingPunct="1">
              <a:spcBef>
                <a:spcPct val="20000"/>
              </a:spcBef>
              <a:defRPr/>
            </a:pPr>
            <a:endParaRPr lang="nl-NL" sz="1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9388" marR="0" lvl="1" indent="-1793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nl-NL" sz="19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9388" marR="0" lvl="1" indent="-1793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1900" b="0" i="0" u="none" strike="noStrike" kern="120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9388" marR="0" lvl="1" indent="-1793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1100" b="0" i="0" u="none" strike="noStrike" kern="120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nl-NL" sz="1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Behandeling in de </a:t>
            </a:r>
            <a:r>
              <a:rPr lang="nl-NL" b="1" dirty="0" err="1"/>
              <a:t>Wlz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900" dirty="0"/>
              <a:t>In de presentatie gaat het over instellingen met verblijf. Zoals bekend is in de </a:t>
            </a:r>
            <a:r>
              <a:rPr lang="nl-NL" sz="1900" dirty="0" err="1"/>
              <a:t>Wlz</a:t>
            </a:r>
            <a:r>
              <a:rPr lang="nl-NL" sz="1900" dirty="0"/>
              <a:t> ook </a:t>
            </a:r>
            <a:r>
              <a:rPr lang="nl-NL" sz="1900" dirty="0" err="1"/>
              <a:t>mpt</a:t>
            </a:r>
            <a:r>
              <a:rPr lang="nl-NL" sz="1900" dirty="0"/>
              <a:t>, </a:t>
            </a:r>
            <a:r>
              <a:rPr lang="nl-NL" sz="1900" dirty="0" err="1"/>
              <a:t>vpt</a:t>
            </a:r>
            <a:r>
              <a:rPr lang="nl-NL" sz="1900" dirty="0"/>
              <a:t> en pgb mogelijk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900" dirty="0"/>
              <a:t>Behandeling is een bijzondere zorgvorm in de </a:t>
            </a:r>
            <a:r>
              <a:rPr lang="nl-NL" sz="1900" dirty="0" err="1"/>
              <a:t>Wlz</a:t>
            </a:r>
            <a:r>
              <a:rPr lang="nl-NL" sz="1900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900" dirty="0"/>
              <a:t>Anders dan bijvoorbeeld verpleging en verzorging mag behandeling niet worden bekostigd vanuit een pgb en heeft een aanbieder de keuze om zorg te leveren met of zonder behandeling.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900" dirty="0"/>
              <a:t>Indien de aanbieder kiest voor een zorgarrangement met behandeling is een extra </a:t>
            </a:r>
            <a:r>
              <a:rPr lang="nl-NL" sz="1900" dirty="0" err="1"/>
              <a:t>Wtzi</a:t>
            </a:r>
            <a:r>
              <a:rPr lang="nl-NL" sz="1900" dirty="0"/>
              <a:t>-toelating nodig.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900" dirty="0"/>
              <a:t>Behandeling is ongeveer 10% van de zorguitgaven aan mensen met een psychische stoornis in de </a:t>
            </a:r>
            <a:r>
              <a:rPr lang="nl-NL" sz="1900" dirty="0" err="1"/>
              <a:t>Wlz</a:t>
            </a:r>
            <a:r>
              <a:rPr lang="nl-NL" sz="1900" dirty="0"/>
              <a:t>.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Voettekst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CF23DE-A15B-4B4B-9567-6CF622271482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0727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nl-NL" sz="2900" b="1" dirty="0"/>
              <a:t>Behandelingscomponenten in de </a:t>
            </a:r>
            <a:r>
              <a:rPr lang="nl-NL" sz="2900" b="1" dirty="0" err="1"/>
              <a:t>Wlz</a:t>
            </a:r>
            <a:r>
              <a:rPr lang="nl-NL" sz="2800" b="1" dirty="0"/>
              <a:t/>
            </a:r>
            <a:br>
              <a:rPr lang="nl-NL" sz="2800" b="1" dirty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CF23DE-A15B-4B4B-9567-6CF622271482}" type="slidenum">
              <a:rPr lang="nl-NL" smtClean="0"/>
              <a:pPr/>
              <a:t>3</a:t>
            </a:fld>
            <a:endParaRPr lang="nl-NL"/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 bwMode="auto">
          <a:xfrm>
            <a:off x="369858" y="1798626"/>
            <a:ext cx="8378606" cy="465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nl-NL" sz="19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nl-NL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Behandeling in de </a:t>
            </a:r>
            <a:r>
              <a:rPr lang="nl-NL" sz="1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Wlz</a:t>
            </a:r>
            <a:r>
              <a:rPr lang="nl-NL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 bestaat uit drie componenten</a:t>
            </a:r>
          </a:p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nl-NL" sz="19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Specifieke behandeling</a:t>
            </a: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nl-NL" sz="19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GGZ-behandeling</a:t>
            </a: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nl-NL" sz="19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Aanvullende zorgvormen</a:t>
            </a: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nl-NL" sz="19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nl-NL" sz="19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Tijdelijke klinische opname waarbij verblijf medisch noodzakelijk is voor de </a:t>
            </a:r>
            <a:r>
              <a:rPr lang="nl-NL" sz="1900" baseline="0">
                <a:latin typeface="Verdana" pitchFamily="34" charset="0"/>
                <a:ea typeface="Verdana" pitchFamily="34" charset="0"/>
                <a:cs typeface="Verdana" pitchFamily="34" charset="0"/>
              </a:rPr>
              <a:t>behandeling komt </a:t>
            </a:r>
            <a:r>
              <a:rPr lang="nl-NL" sz="19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ten laste van de </a:t>
            </a:r>
            <a:r>
              <a:rPr lang="nl-NL" sz="1900" baseline="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Zvw</a:t>
            </a:r>
            <a:r>
              <a:rPr lang="nl-NL" sz="19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nl-NL" sz="1900" b="0" i="0" u="none" strike="noStrike" kern="120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9388" marR="0" lvl="1" indent="-1793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1100" b="0" i="0" u="none" strike="noStrike" kern="120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nl-NL" sz="1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554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nl-NL" sz="2900" b="1" dirty="0"/>
              <a:t>Specifieke behandeling</a:t>
            </a:r>
            <a:r>
              <a:rPr lang="nl-NL" sz="2800" b="1" dirty="0"/>
              <a:t/>
            </a:r>
            <a:br>
              <a:rPr lang="nl-NL" sz="2800" b="1" dirty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CF23DE-A15B-4B4B-9567-6CF622271482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 bwMode="auto">
          <a:xfrm>
            <a:off x="369858" y="1798626"/>
            <a:ext cx="8378606" cy="465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l-NL" sz="1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nl-NL" sz="1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Het betreft hier behandeling waarbij de behandelaar specifieke kennis of vaardigheden nodig heeft ten aanzien van de doelgroep mensen met een psychische stoornis.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nl-NL" sz="1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Voorbeeld: Orthopedagoog, paramedicus, arts verstandelijk gehandicapten, Specialist ouderengeneeskunde</a:t>
            </a:r>
          </a:p>
        </p:txBody>
      </p:sp>
    </p:spTree>
    <p:extLst>
      <p:ext uri="{BB962C8B-B14F-4D97-AF65-F5344CB8AC3E}">
        <p14:creationId xmlns:p14="http://schemas.microsoft.com/office/powerpoint/2010/main" val="120344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nl-NL" sz="2900" b="1" dirty="0"/>
              <a:t>GGZ-behandeling</a:t>
            </a:r>
            <a:r>
              <a:rPr lang="nl-NL" sz="2800" b="1" dirty="0"/>
              <a:t/>
            </a:r>
            <a:br>
              <a:rPr lang="nl-NL" sz="2800" b="1" dirty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CF23DE-A15B-4B4B-9567-6CF622271482}" type="slidenum">
              <a:rPr lang="nl-NL" smtClean="0"/>
              <a:pPr/>
              <a:t>5</a:t>
            </a:fld>
            <a:endParaRPr lang="nl-NL"/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 bwMode="auto">
          <a:xfrm>
            <a:off x="369858" y="1798626"/>
            <a:ext cx="8378606" cy="465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l-NL" sz="1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nl-NL" sz="17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nl-NL" sz="17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Dit betreft geneeskundige zorg zoals klinisch psychologen en psychiaters plegen te </a:t>
            </a:r>
            <a:r>
              <a:rPr kumimoji="0" lang="nl-NL" sz="1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bieden in verband met de psychische stoornis van de cliënt.</a:t>
            </a:r>
            <a:endParaRPr kumimoji="0" lang="nl-NL" sz="1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nl-NL" sz="1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Het gaat hier om dezelfde psychiatrische zorg als die cliënten in de </a:t>
            </a:r>
            <a:r>
              <a:rPr lang="nl-NL" sz="19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Zvw</a:t>
            </a:r>
            <a:r>
              <a:rPr lang="nl-NL" sz="19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nl-NL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kregen.</a:t>
            </a:r>
            <a:endParaRPr lang="nl-NL" sz="1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32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nl-NL" sz="2900" b="1" dirty="0"/>
              <a:t>Aanvullende zorgvormen</a:t>
            </a:r>
            <a:r>
              <a:rPr lang="nl-NL" sz="2800" b="1" dirty="0"/>
              <a:t/>
            </a:r>
            <a:br>
              <a:rPr lang="nl-NL" sz="2800" b="1" dirty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CF23DE-A15B-4B4B-9567-6CF622271482}" type="slidenum">
              <a:rPr lang="nl-NL" smtClean="0"/>
              <a:pPr/>
              <a:t>6</a:t>
            </a:fld>
            <a:endParaRPr lang="nl-NL"/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 bwMode="auto">
          <a:xfrm>
            <a:off x="369858" y="1798626"/>
            <a:ext cx="8378606" cy="465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nl-NL" sz="1900" dirty="0">
              <a:ea typeface="Verdana" pitchFamily="34" charset="0"/>
              <a:cs typeface="Verdana" pitchFamily="34" charset="0"/>
            </a:endParaRPr>
          </a:p>
          <a:p>
            <a:pPr marL="0" lvl="1" eaLnBrk="1" hangingPunct="1">
              <a:spcBef>
                <a:spcPct val="20000"/>
              </a:spcBef>
              <a:defRPr/>
            </a:pPr>
            <a:r>
              <a:rPr lang="nl-NL" sz="1900" dirty="0">
                <a:ea typeface="Verdana" pitchFamily="34" charset="0"/>
                <a:cs typeface="Verdana" pitchFamily="34" charset="0"/>
              </a:rPr>
              <a:t>Hoofdbestanddelen:</a:t>
            </a:r>
          </a:p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nl-NL" sz="1900" dirty="0">
              <a:ea typeface="Verdana" pitchFamily="34" charset="0"/>
              <a:cs typeface="Verdana" pitchFamily="34" charset="0"/>
            </a:endParaRPr>
          </a:p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900" dirty="0"/>
              <a:t>Geneeskundige zorg van algemeen medisch aard (huisarts)</a:t>
            </a:r>
          </a:p>
          <a:p>
            <a:pPr marL="0" lvl="1" eaLnBrk="1" hangingPunct="1">
              <a:spcBef>
                <a:spcPct val="20000"/>
              </a:spcBef>
              <a:defRPr/>
            </a:pPr>
            <a:endParaRPr lang="nl-NL" sz="1900" dirty="0">
              <a:ea typeface="Verdana" pitchFamily="34" charset="0"/>
              <a:cs typeface="Verdana" pitchFamily="34" charset="0"/>
            </a:endParaRPr>
          </a:p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Farmaceutische zorg</a:t>
            </a:r>
            <a:endParaRPr lang="nl-NL" sz="1900" b="1" dirty="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nl-NL" sz="1900" b="1" dirty="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kumimoji="0" lang="nl-NL" sz="1900" b="0" i="0" u="none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Hulpmiddelen (voor in de instelling)</a:t>
            </a:r>
            <a:endParaRPr kumimoji="0" lang="nl-NL" sz="1900" b="0" i="0" u="none" strike="noStrike" kern="1200" cap="none" spc="0" normalizeH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nl-NL" sz="1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kumimoji="0" lang="nl-NL" sz="1900" b="0" i="0" u="none" strike="noStrike" kern="1200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Tandheelkundige zorg</a:t>
            </a:r>
          </a:p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nl-NL" sz="19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9388" marR="0" lvl="1" indent="-1793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1900" b="0" i="0" u="none" strike="noStrike" kern="120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9388" marR="0" lvl="1" indent="-1793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1100" b="0" i="0" u="none" strike="noStrike" kern="120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nl-NL" sz="1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37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nl-NL" sz="2900" b="1" dirty="0"/>
              <a:t>Met en zonder behandeling</a:t>
            </a:r>
            <a:r>
              <a:rPr lang="nl-NL" sz="2800" b="1" dirty="0"/>
              <a:t/>
            </a:r>
            <a:br>
              <a:rPr lang="nl-NL" sz="2800" b="1" dirty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CF23DE-A15B-4B4B-9567-6CF622271482}" type="slidenum">
              <a:rPr lang="nl-NL" smtClean="0"/>
              <a:pPr/>
              <a:t>7</a:t>
            </a:fld>
            <a:endParaRPr lang="nl-NL"/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 bwMode="auto">
          <a:xfrm>
            <a:off x="369858" y="1798626"/>
            <a:ext cx="8378606" cy="465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Met behandeling </a:t>
            </a:r>
          </a:p>
          <a:p>
            <a:pPr marL="742950" lvl="2" indent="-2857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Woonzorgaanbieder </a:t>
            </a:r>
            <a:r>
              <a:rPr kumimoji="0" lang="nl-NL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levert: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200150" lvl="3" indent="-2857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8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Verblijf, verpleging, verzorging, begeleiding, dagbesteding.</a:t>
            </a:r>
          </a:p>
          <a:p>
            <a:pPr marL="1200150" lvl="3" indent="-2857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8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Specifieke behandeling, GGZ-behandeling en aanvullende zorgvormen</a:t>
            </a:r>
          </a:p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Zonder behandeling</a:t>
            </a:r>
          </a:p>
          <a:p>
            <a:pPr marL="742950" lvl="2" indent="-2857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800" dirty="0">
                <a:latin typeface="Verdana" pitchFamily="34" charset="0"/>
                <a:ea typeface="Verdana" pitchFamily="34" charset="0"/>
                <a:cs typeface="Verdana" pitchFamily="34" charset="0"/>
              </a:rPr>
              <a:t>Woonzorgaanbieder </a:t>
            </a:r>
            <a:r>
              <a:rPr lang="nl-NL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levert:</a:t>
            </a:r>
            <a:endParaRPr lang="nl-NL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200150" lvl="3" indent="-2857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8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Verblijf, verpleging, verzorging, begeleiding, dagbesteding.</a:t>
            </a:r>
          </a:p>
          <a:p>
            <a:pPr marL="914400" lvl="3">
              <a:spcBef>
                <a:spcPct val="20000"/>
              </a:spcBef>
              <a:defRPr/>
            </a:pPr>
            <a:endParaRPr lang="nl-NL" sz="18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Andere aanbieders leveren:</a:t>
            </a:r>
          </a:p>
          <a:p>
            <a:pPr marL="1200150" lvl="2" indent="-2857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800" dirty="0">
                <a:latin typeface="Verdana" pitchFamily="34" charset="0"/>
                <a:ea typeface="Verdana" pitchFamily="34" charset="0"/>
                <a:cs typeface="Verdana" pitchFamily="34" charset="0"/>
              </a:rPr>
              <a:t>Specifieke </a:t>
            </a:r>
            <a:r>
              <a:rPr lang="nl-NL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behandeling en GGZ-behandeling vanuit de </a:t>
            </a:r>
            <a:r>
              <a:rPr lang="nl-NL" sz="1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Wlz</a:t>
            </a:r>
            <a:endParaRPr lang="nl-NL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200150" lvl="2" indent="-2857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800" dirty="0">
                <a:latin typeface="Verdana" pitchFamily="34" charset="0"/>
                <a:ea typeface="Verdana" pitchFamily="34" charset="0"/>
                <a:cs typeface="Verdana" pitchFamily="34" charset="0"/>
              </a:rPr>
              <a:t>Aanvullende zorgvormen ten laste van de </a:t>
            </a:r>
            <a:r>
              <a:rPr lang="nl-NL" sz="1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Zvw</a:t>
            </a:r>
            <a:endParaRPr lang="nl-NL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200150" lvl="2" indent="-2857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kumimoji="0" lang="nl-NL" sz="1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311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nl-NL" sz="2900" b="1" dirty="0"/>
              <a:t>Bekostigingsprestaties</a:t>
            </a:r>
            <a:r>
              <a:rPr lang="nl-NL" sz="2800" b="1" dirty="0"/>
              <a:t/>
            </a:r>
            <a:br>
              <a:rPr lang="nl-NL" sz="2800" b="1" dirty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CF23DE-A15B-4B4B-9567-6CF622271482}" type="slidenum">
              <a:rPr lang="nl-NL" smtClean="0"/>
              <a:pPr/>
              <a:t>8</a:t>
            </a:fld>
            <a:endParaRPr lang="nl-NL"/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 bwMode="auto">
          <a:xfrm>
            <a:off x="369858" y="1798626"/>
            <a:ext cx="8378606" cy="465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De </a:t>
            </a:r>
            <a:r>
              <a:rPr kumimoji="0" lang="nl-NL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NZa</a:t>
            </a:r>
            <a:r>
              <a:rPr kumimoji="0" lang="nl-NL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heeft in oktober een uitvoeringstoets uitgebracht.</a:t>
            </a:r>
          </a:p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nl-NL" sz="1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Advies: twee bekostigingsmogelijkheden naast elkaar.</a:t>
            </a:r>
            <a:endParaRPr lang="nl-NL" sz="18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Integraal: naast de 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Wlz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basiszorg, alle behandeling inclusief aanvullende zorgvormen in één </a:t>
            </a:r>
            <a:r>
              <a:rPr kumimoji="0" lang="nl-NL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prestatie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kumimoji="0" lang="nl-NL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NZa</a:t>
            </a:r>
            <a:r>
              <a:rPr kumimoji="0" lang="nl-NL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-model 1)</a:t>
            </a:r>
            <a:r>
              <a:rPr lang="nl-NL" sz="1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nl-NL" sz="18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nl-NL" sz="18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nl-NL" sz="18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Modulair: aparte modules voor woonzorg, specifieke behandeling en </a:t>
            </a:r>
            <a:r>
              <a:rPr lang="nl-NL" sz="1800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GGZ-behandeling (</a:t>
            </a:r>
            <a:r>
              <a:rPr lang="nl-NL" sz="1800" baseline="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NZa</a:t>
            </a:r>
            <a:r>
              <a:rPr lang="nl-NL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model 3</a:t>
            </a:r>
            <a:r>
              <a:rPr lang="nl-NL" sz="1800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  <a:endParaRPr lang="nl-NL" sz="18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00100" lvl="2" indent="-342900">
              <a:spcBef>
                <a:spcPct val="20000"/>
              </a:spcBef>
              <a:buFont typeface="+mj-lt"/>
              <a:buAutoNum type="alphaLcParenR"/>
              <a:defRPr/>
            </a:pPr>
            <a:r>
              <a:rPr lang="nl-NL" sz="18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Woonzorginstelling levert </a:t>
            </a:r>
            <a:r>
              <a:rPr lang="nl-NL" sz="1800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ook de specifieke </a:t>
            </a:r>
            <a:r>
              <a:rPr lang="nl-NL" sz="18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behandeling en GGZ-behandeling</a:t>
            </a:r>
          </a:p>
          <a:p>
            <a:pPr marL="800100" lvl="2" indent="-342900">
              <a:spcBef>
                <a:spcPct val="20000"/>
              </a:spcBef>
              <a:buFont typeface="+mj-lt"/>
              <a:buAutoNum type="alphaLcParenR"/>
              <a:defRPr/>
            </a:pPr>
            <a:r>
              <a:rPr lang="nl-NL" sz="1800" dirty="0">
                <a:latin typeface="Verdana" pitchFamily="34" charset="0"/>
                <a:ea typeface="Verdana" pitchFamily="34" charset="0"/>
                <a:cs typeface="Verdana" pitchFamily="34" charset="0"/>
              </a:rPr>
              <a:t>Woonzorginstelling levert alleen module woonzorg,                       zorgkantoor koopt specifieke en GGZ-behandeling </a:t>
            </a:r>
            <a:r>
              <a:rPr lang="nl-NL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elders in</a:t>
            </a:r>
            <a:endParaRPr lang="nl-NL" sz="18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2">
              <a:spcBef>
                <a:spcPct val="20000"/>
              </a:spcBef>
              <a:defRPr/>
            </a:pPr>
            <a:endParaRPr lang="nl-NL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nl-NL" sz="1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667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6634" y="1227122"/>
            <a:ext cx="7847038" cy="571504"/>
          </a:xfrm>
        </p:spPr>
        <p:txBody>
          <a:bodyPr>
            <a:normAutofit fontScale="90000"/>
          </a:bodyPr>
          <a:lstStyle/>
          <a:p>
            <a:pPr lvl="0"/>
            <a:r>
              <a:rPr lang="nl-NL" sz="2900" b="1" dirty="0"/>
              <a:t>Bekostigingstarieven</a:t>
            </a:r>
            <a:r>
              <a:rPr lang="en-GB" sz="2900" b="1" dirty="0"/>
              <a:t/>
            </a:r>
            <a:br>
              <a:rPr lang="en-GB" sz="2900" b="1" dirty="0"/>
            </a:br>
            <a:r>
              <a:rPr lang="en-GB" sz="2900" b="1" dirty="0"/>
              <a:t/>
            </a:r>
            <a:br>
              <a:rPr lang="en-GB" sz="2900" b="1" dirty="0"/>
            </a:br>
            <a:r>
              <a:rPr lang="en-GB" sz="2900" b="1" dirty="0"/>
              <a:t/>
            </a:r>
            <a:br>
              <a:rPr lang="en-GB" sz="2900" b="1" dirty="0"/>
            </a:br>
            <a:r>
              <a:rPr lang="en-GB" sz="2900" b="1" dirty="0"/>
              <a:t/>
            </a:r>
            <a:br>
              <a:rPr lang="en-GB" sz="2900" b="1" dirty="0"/>
            </a:br>
            <a:r>
              <a:rPr lang="nl-NL" sz="2800" b="1" dirty="0"/>
              <a:t/>
            </a:r>
            <a:br>
              <a:rPr lang="nl-NL" sz="2800" b="1" dirty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CF23DE-A15B-4B4B-9567-6CF622271482}" type="slidenum">
              <a:rPr lang="nl-NL" smtClean="0"/>
              <a:pPr/>
              <a:t>9</a:t>
            </a:fld>
            <a:endParaRPr lang="nl-NL"/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 bwMode="auto">
          <a:xfrm>
            <a:off x="369858" y="1798626"/>
            <a:ext cx="8378606" cy="465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nl-NL" sz="1900" dirty="0">
              <a:ea typeface="Verdana" pitchFamily="34" charset="0"/>
              <a:cs typeface="Verdana" pitchFamily="34" charset="0"/>
            </a:endParaRPr>
          </a:p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nl-NL" sz="1900" dirty="0">
              <a:ea typeface="Verdana" pitchFamily="34" charset="0"/>
              <a:cs typeface="Verdana" pitchFamily="34" charset="0"/>
            </a:endParaRPr>
          </a:p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900" dirty="0">
                <a:ea typeface="Verdana" pitchFamily="34" charset="0"/>
                <a:cs typeface="Verdana" pitchFamily="34" charset="0"/>
              </a:rPr>
              <a:t>Voor het integrale model stelt de </a:t>
            </a:r>
            <a:r>
              <a:rPr lang="nl-NL" sz="1900" dirty="0" err="1" smtClean="0">
                <a:ea typeface="Verdana" pitchFamily="34" charset="0"/>
                <a:cs typeface="Verdana" pitchFamily="34" charset="0"/>
              </a:rPr>
              <a:t>NZa</a:t>
            </a:r>
            <a:r>
              <a:rPr lang="nl-NL" sz="1900" dirty="0" smtClean="0">
                <a:ea typeface="Verdana" pitchFamily="34" charset="0"/>
                <a:cs typeface="Verdana" pitchFamily="34" charset="0"/>
              </a:rPr>
              <a:t> </a:t>
            </a:r>
            <a:r>
              <a:rPr lang="nl-NL" sz="1900" dirty="0">
                <a:ea typeface="Verdana" pitchFamily="34" charset="0"/>
                <a:cs typeface="Verdana" pitchFamily="34" charset="0"/>
              </a:rPr>
              <a:t>voor de tarieven te hanteren zoals die nu gelden voor GGZ-B.</a:t>
            </a:r>
          </a:p>
          <a:p>
            <a:pPr marL="0" lvl="1" eaLnBrk="1" hangingPunct="1">
              <a:spcBef>
                <a:spcPct val="20000"/>
              </a:spcBef>
              <a:defRPr/>
            </a:pPr>
            <a:endParaRPr lang="nl-NL" sz="1900" dirty="0">
              <a:ea typeface="Verdana" pitchFamily="34" charset="0"/>
              <a:cs typeface="Verdana" pitchFamily="34" charset="0"/>
            </a:endParaRPr>
          </a:p>
          <a:p>
            <a:pPr marL="3429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Voor de modules is het voorstel</a:t>
            </a:r>
          </a:p>
          <a:p>
            <a:pPr marL="800100" lvl="2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Module woonzorg: afleiden van oude </a:t>
            </a:r>
            <a:r>
              <a:rPr lang="nl-NL" sz="1900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GGZ-C-tarieven</a:t>
            </a:r>
            <a:endParaRPr lang="nl-NL" sz="1900" dirty="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  <a:p>
            <a:pPr marL="800100" lvl="2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Module specifieke behandeling: afleiden uit V&amp;V en GHZ-sector	</a:t>
            </a:r>
          </a:p>
          <a:p>
            <a:pPr marL="800100" lvl="2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Module GGZ-behandeling: aansluiten bij </a:t>
            </a:r>
            <a:r>
              <a:rPr lang="nl-NL" sz="1900" dirty="0" err="1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Zvw</a:t>
            </a:r>
            <a:r>
              <a:rPr lang="nl-NL" sz="19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-bekostiging	</a:t>
            </a:r>
          </a:p>
          <a:p>
            <a:pPr marL="0" lvl="1" eaLnBrk="1" hangingPunct="1">
              <a:spcBef>
                <a:spcPct val="20000"/>
              </a:spcBef>
              <a:defRPr/>
            </a:pPr>
            <a:endParaRPr lang="nl-NL" sz="1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9388" marR="0" lvl="1" indent="-1793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nl-NL" sz="19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9388" marR="0" lvl="1" indent="-1793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1900" b="0" i="0" u="none" strike="noStrike" kern="120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9388" marR="0" lvl="1" indent="-1793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1100" b="0" i="0" u="none" strike="noStrike" kern="120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nl-NL" sz="1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02010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_VWS">
  <a:themeElements>
    <a:clrScheme name="">
      <a:dk1>
        <a:srgbClr val="000000"/>
      </a:dk1>
      <a:lt1>
        <a:srgbClr val="FFFFFF"/>
      </a:lt1>
      <a:dk2>
        <a:srgbClr val="FBD326"/>
      </a:dk2>
      <a:lt2>
        <a:srgbClr val="EEECE1"/>
      </a:lt2>
      <a:accent1>
        <a:srgbClr val="FBD326"/>
      </a:accent1>
      <a:accent2>
        <a:srgbClr val="F9B249"/>
      </a:accent2>
      <a:accent3>
        <a:srgbClr val="FFFFFF"/>
      </a:accent3>
      <a:accent4>
        <a:srgbClr val="000000"/>
      </a:accent4>
      <a:accent5>
        <a:srgbClr val="FDE6AC"/>
      </a:accent5>
      <a:accent6>
        <a:srgbClr val="E2A141"/>
      </a:accent6>
      <a:hlink>
        <a:srgbClr val="FF9560"/>
      </a:hlink>
      <a:folHlink>
        <a:srgbClr val="E70022"/>
      </a:folHlink>
    </a:clrScheme>
    <a:fontScheme name="1_Standaardontwerp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095A1F0FD0B24A8B0B4A5EDA6701F2" ma:contentTypeVersion="10" ma:contentTypeDescription="Create a new document." ma:contentTypeScope="" ma:versionID="a60c904941846e9283f8d78ff5f875a0">
  <xsd:schema xmlns:xsd="http://www.w3.org/2001/XMLSchema" xmlns:xs="http://www.w3.org/2001/XMLSchema" xmlns:p="http://schemas.microsoft.com/office/2006/metadata/properties" xmlns:ns2="92748025-9175-4837-b4b8-02c885df2b6c" xmlns:ns3="1880445a-6114-495f-b690-c3f278cb7f73" targetNamespace="http://schemas.microsoft.com/office/2006/metadata/properties" ma:root="true" ma:fieldsID="af0cab4ebe4c40a8da47064590d7109b" ns2:_="" ns3:_="">
    <xsd:import namespace="92748025-9175-4837-b4b8-02c885df2b6c"/>
    <xsd:import namespace="1880445a-6114-495f-b690-c3f278cb7f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748025-9175-4837-b4b8-02c885df2b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80445a-6114-495f-b690-c3f278cb7f7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C360D2-C643-4005-9F73-3051BC266075}"/>
</file>

<file path=customXml/itemProps2.xml><?xml version="1.0" encoding="utf-8"?>
<ds:datastoreItem xmlns:ds="http://schemas.openxmlformats.org/officeDocument/2006/customXml" ds:itemID="{42BEE5E0-A600-43A1-B0F0-E2D62FACEC08}"/>
</file>

<file path=customXml/itemProps3.xml><?xml version="1.0" encoding="utf-8"?>
<ds:datastoreItem xmlns:ds="http://schemas.openxmlformats.org/officeDocument/2006/customXml" ds:itemID="{41623255-5597-4826-B908-96D42AA42891}"/>
</file>

<file path=docProps/app.xml><?xml version="1.0" encoding="utf-8"?>
<Properties xmlns="http://schemas.openxmlformats.org/officeDocument/2006/extended-properties" xmlns:vt="http://schemas.openxmlformats.org/officeDocument/2006/docPropsVTypes">
  <Template>Presentatie_VWS</Template>
  <TotalTime>0</TotalTime>
  <Words>1769</Words>
  <Application>Microsoft Office PowerPoint</Application>
  <PresentationFormat>Diavoorstelling (4:3)</PresentationFormat>
  <Paragraphs>296</Paragraphs>
  <Slides>12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8" baseType="lpstr">
      <vt:lpstr>ＭＳ Ｐゴシック</vt:lpstr>
      <vt:lpstr>Arial</vt:lpstr>
      <vt:lpstr>Calibri</vt:lpstr>
      <vt:lpstr>Verdana</vt:lpstr>
      <vt:lpstr>Wingdings</vt:lpstr>
      <vt:lpstr>Presentatie_VWS</vt:lpstr>
      <vt:lpstr>Toegang tot de Wlz voor mensen met een psychische stoornis  Infobijeenkomst RIBW-Alliantie  Behandeling    12-11-2019   </vt:lpstr>
      <vt:lpstr>Behandeling in de Wlz</vt:lpstr>
      <vt:lpstr>Behandelingscomponenten in de Wlz </vt:lpstr>
      <vt:lpstr>Specifieke behandeling </vt:lpstr>
      <vt:lpstr>GGZ-behandeling </vt:lpstr>
      <vt:lpstr>Aanvullende zorgvormen </vt:lpstr>
      <vt:lpstr>Met en zonder behandeling </vt:lpstr>
      <vt:lpstr>Bekostigingsprestaties </vt:lpstr>
      <vt:lpstr>Bekostigingstarieven     </vt:lpstr>
      <vt:lpstr>Complicatie bij bekostiging GGZ-behandeling     </vt:lpstr>
      <vt:lpstr>Organisatiemodellen     </vt:lpstr>
      <vt:lpstr>Verdere proces     </vt:lpstr>
    </vt:vector>
  </TitlesOfParts>
  <Company>Rijksoverheid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Kennismaken met Rijksbreed</dc:title>
  <dc:creator>ABBEMK</dc:creator>
  <cp:lastModifiedBy>Holling, M. (Martin)</cp:lastModifiedBy>
  <cp:revision>182</cp:revision>
  <cp:lastPrinted>2019-08-05T09:38:13Z</cp:lastPrinted>
  <dcterms:created xsi:type="dcterms:W3CDTF">2016-09-12T13:06:29Z</dcterms:created>
  <dcterms:modified xsi:type="dcterms:W3CDTF">2019-11-11T13:24:24Z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0x01010001095A1F0FD0B24A8B0B4A5EDA6701F2</vt:lpwstr>
  </property>
</Properties>
</file>