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</p:sldMasterIdLst>
  <p:notesMasterIdLst>
    <p:notesMasterId r:id="rId16"/>
  </p:notesMasterIdLst>
  <p:sldIdLst>
    <p:sldId id="257" r:id="rId5"/>
    <p:sldId id="293" r:id="rId6"/>
    <p:sldId id="263" r:id="rId7"/>
    <p:sldId id="274" r:id="rId8"/>
    <p:sldId id="272" r:id="rId9"/>
    <p:sldId id="277" r:id="rId10"/>
    <p:sldId id="279" r:id="rId11"/>
    <p:sldId id="282" r:id="rId12"/>
    <p:sldId id="283" r:id="rId13"/>
    <p:sldId id="285" r:id="rId14"/>
    <p:sldId id="280" r:id="rId15"/>
  </p:sldIdLst>
  <p:sldSz cx="12192000" cy="6858000"/>
  <p:notesSz cx="12192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SemiBold" panose="020B0604020202020204" charset="0"/>
      <p:bold r:id="rId21"/>
    </p:embeddedFont>
    <p:embeddedFont>
      <p:font typeface="Open Sans Light" panose="020B0604020202020204" charset="0"/>
      <p:regular r:id="rId22"/>
      <p: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 Groenen" initials="KG" lastIdx="1" clrIdx="0">
    <p:extLst>
      <p:ext uri="{19B8F6BF-5375-455C-9EA6-DF929625EA0E}">
        <p15:presenceInfo xmlns:p15="http://schemas.microsoft.com/office/powerpoint/2012/main" userId="S-1-5-21-3498656352-2761908804-4211557548-11209" providerId="AD"/>
      </p:ext>
    </p:extLst>
  </p:cmAuthor>
  <p:cmAuthor id="2" name="Cynthia Van Haeften" initials="CVH" lastIdx="7" clrIdx="1">
    <p:extLst>
      <p:ext uri="{19B8F6BF-5375-455C-9EA6-DF929625EA0E}">
        <p15:presenceInfo xmlns:p15="http://schemas.microsoft.com/office/powerpoint/2012/main" userId="S-1-5-21-3498656352-2761908804-4211557548-41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CEA"/>
    <a:srgbClr val="DFDB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1" autoAdjust="0"/>
    <p:restoredTop sz="65740" autoAdjust="0"/>
  </p:normalViewPr>
  <p:slideViewPr>
    <p:cSldViewPr>
      <p:cViewPr varScale="1">
        <p:scale>
          <a:sx n="60" d="100"/>
          <a:sy n="60" d="100"/>
        </p:scale>
        <p:origin x="1266" y="3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D71B-BDD5-4422-9EAF-2604BED541F5}" type="datetimeFigureOut">
              <a:rPr lang="nl-NL" smtClean="0"/>
              <a:t>11-11-2019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B347D-732E-4F51-A068-0BF8D1010B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5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9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21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1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40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6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05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77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5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35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83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347D-732E-4F51-A068-0BF8D1010B8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51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to">
            <a:extLst>
              <a:ext uri="{FF2B5EF4-FFF2-40B4-BE49-F238E27FC236}">
                <a16:creationId xmlns="" xmlns:a16="http://schemas.microsoft.com/office/drawing/2014/main" id="{E6F7256F-E8A6-4ED2-929B-202EC8E1C30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8816" y="0"/>
            <a:ext cx="12192000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nl-NL" dirty="0"/>
          </a:p>
        </p:txBody>
      </p:sp>
      <p:sp>
        <p:nvSpPr>
          <p:cNvPr id="35" name="Titel">
            <a:extLst>
              <a:ext uri="{FF2B5EF4-FFF2-40B4-BE49-F238E27FC236}">
                <a16:creationId xmlns="" xmlns:a16="http://schemas.microsoft.com/office/drawing/2014/main" id="{C8D50219-00C3-4E6C-B8BA-104D4303F6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13226" y="4062776"/>
            <a:ext cx="6347532" cy="1265417"/>
          </a:xfrm>
          <a:prstGeom prst="round1Rect">
            <a:avLst>
              <a:gd name="adj" fmla="val 23048"/>
            </a:avLst>
          </a:prstGeom>
          <a:solidFill>
            <a:schemeClr val="accent1"/>
          </a:solidFill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lIns="547200" rIns="72000" anchor="ctr" anchorCtr="0">
            <a:noAutofit/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>
            <a:lvl1pPr marL="0" indent="0" algn="l" defTabSz="914400" rtl="0" eaLnBrk="1" latinLnBrk="0" hangingPunct="1">
              <a:buNone/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nl-NL" sz="3000" kern="1200" spc="-1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46" name="Logo CIZ">
            <a:extLst>
              <a:ext uri="{FF2B5EF4-FFF2-40B4-BE49-F238E27FC236}">
                <a16:creationId xmlns="" xmlns:a16="http://schemas.microsoft.com/office/drawing/2014/main" id="{A1498B84-2BD9-4BB6-9A54-C12ED6228E5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6211" y="280800"/>
            <a:ext cx="674389" cy="67438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" name="MaandJaar">
            <a:extLst>
              <a:ext uri="{FF2B5EF4-FFF2-40B4-BE49-F238E27FC236}">
                <a16:creationId xmlns="" xmlns:a16="http://schemas.microsoft.com/office/drawing/2014/main" id="{70DAB326-654B-4D62-A477-1522F5696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4469" y="5338458"/>
            <a:ext cx="2816347" cy="776591"/>
          </a:xfrm>
          <a:prstGeom prst="round1Rect">
            <a:avLst>
              <a:gd name="adj" fmla="val 30342"/>
            </a:avLst>
          </a:prstGeom>
          <a:solidFill>
            <a:schemeClr val="accent2"/>
          </a:solidFill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anchor="ctr" anchorCtr="0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marL="0" indent="0" algn="ctr">
              <a:buNone/>
              <a:defRPr lang="nl-NL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maand jaar</a:t>
            </a:r>
          </a:p>
        </p:txBody>
      </p:sp>
      <p:sp>
        <p:nvSpPr>
          <p:cNvPr id="11" name="Tijdelijke aanduiding voor voettekst 13">
            <a:extLst>
              <a:ext uri="{FF2B5EF4-FFF2-40B4-BE49-F238E27FC236}">
                <a16:creationId xmlns="" xmlns:a16="http://schemas.microsoft.com/office/drawing/2014/main" id="{41B8B3CD-689D-429A-9B54-80AD8D699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702" y="657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De regels zijn gelijk. Toch is iedereen anders.</a:t>
            </a:r>
          </a:p>
        </p:txBody>
      </p:sp>
    </p:spTree>
    <p:extLst>
      <p:ext uri="{BB962C8B-B14F-4D97-AF65-F5344CB8AC3E}">
        <p14:creationId xmlns:p14="http://schemas.microsoft.com/office/powerpoint/2010/main" val="244696450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5">
            <a:extLst>
              <a:ext uri="{FF2B5EF4-FFF2-40B4-BE49-F238E27FC236}">
                <a16:creationId xmlns="" xmlns:a16="http://schemas.microsoft.com/office/drawing/2014/main" id="{DE39A599-6D2E-48D4-B187-07B5B95D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199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Corporate presentatie CIZ | maand 2018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65E1EAB7-129D-4A0B-AE7F-64703ED94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spcBef>
                <a:spcPts val="160"/>
              </a:spcBef>
            </a:pPr>
            <a:fld id="{81D60167-4931-47E6-BA6A-407CBD079E47}" type="slidenum">
              <a:rPr lang="nl-NL" smtClean="0"/>
              <a:pPr marL="25400">
                <a:spcBef>
                  <a:spcPts val="160"/>
                </a:spcBef>
              </a:pPr>
              <a:t>‹nr.›</a:t>
            </a:fld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CD95DE46-F69D-4FAE-96B2-F3E5CF6ECCC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403324" y="1447800"/>
            <a:ext cx="3488139" cy="3603625"/>
          </a:xfrm>
        </p:spPr>
        <p:txBody>
          <a:bodyPr anchor="ctr" anchorCtr="1"/>
          <a:lstStyle/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="" xmlns:a16="http://schemas.microsoft.com/office/drawing/2014/main" id="{61409796-6CE0-48A8-865E-CB59B4BB4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257800"/>
            <a:ext cx="12188952" cy="533400"/>
          </a:xfrm>
        </p:spPr>
        <p:txBody>
          <a:bodyPr/>
          <a:lstStyle>
            <a:lvl1pPr algn="ctr">
              <a:buNone/>
              <a:defRPr sz="220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nl-NL" dirty="0"/>
              <a:t>Klik voor ondertitel</a:t>
            </a:r>
          </a:p>
          <a:p>
            <a:pPr lvl="0"/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="" xmlns:a16="http://schemas.microsoft.com/office/drawing/2014/main" id="{F2DD3A1A-9B5E-4867-A32B-BD33DA09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95090"/>
            <a:ext cx="6029417" cy="7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72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rode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4FCEA04-0A6B-4CCB-ACF1-3213B155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5486400" cy="4762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833B585-785B-4F28-BC0D-428199061B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77199" y="1676401"/>
            <a:ext cx="3454894" cy="1182531"/>
          </a:xfrm>
          <a:prstGeom prst="roundRect">
            <a:avLst>
              <a:gd name="adj" fmla="val 6367"/>
            </a:avLst>
          </a:prstGeom>
          <a:solidFill>
            <a:schemeClr val="accent3"/>
          </a:solidFill>
        </p:spPr>
        <p:txBody>
          <a:bodyPr wrap="square" lIns="288000" tIns="288000">
            <a:spAutoFit/>
          </a:bodyPr>
          <a:lstStyle>
            <a:lvl1pPr>
              <a:spcAft>
                <a:spcPts val="400"/>
              </a:spcAft>
              <a:defRPr>
                <a:solidFill>
                  <a:schemeClr val="accent2"/>
                </a:solidFill>
              </a:defRPr>
            </a:lvl1pPr>
            <a:lvl2pPr marL="144000" indent="-144000">
              <a:spcBef>
                <a:spcPts val="1200"/>
              </a:spcBef>
              <a:defRPr sz="16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Kopje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27939C8-37F0-4C2B-8875-8591CD7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200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Corporate presentatie CIZ | maand 2018</a:t>
            </a:r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121C50D-01CB-44F3-B895-F6D059EB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7FD9F3D3-DD6A-419C-B926-43549C97E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1219200"/>
            <a:ext cx="7200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="" xmlns:a16="http://schemas.microsoft.com/office/drawing/2014/main" id="{506EF1AF-1F8F-449C-B9F8-FEDE68F9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95090"/>
            <a:ext cx="6029417" cy="7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37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942CD3AE-ECF5-41E1-9B8F-8487D76E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200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Corporate presentatie CIZ | maand 2018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8FF4C850-81B6-4A5B-A294-84561996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="" xmlns:a16="http://schemas.microsoft.com/office/drawing/2014/main" id="{CE7E1D9F-F973-43AF-BFDC-566B4F77A78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19676" y="1874142"/>
            <a:ext cx="3495124" cy="3612258"/>
          </a:xfrm>
        </p:spPr>
        <p:txBody>
          <a:bodyPr anchor="ctr" anchorCtr="1"/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="" xmlns:a16="http://schemas.microsoft.com/office/drawing/2014/main" id="{0F6BC25D-4F6C-4EB5-8BDA-223A43A9C95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8438" y="1874142"/>
            <a:ext cx="3495124" cy="3612258"/>
          </a:xfrm>
        </p:spPr>
        <p:txBody>
          <a:bodyPr anchor="ctr" anchorCtr="1"/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10" name="Tijdelijke aanduiding voor afbeelding 7">
            <a:extLst>
              <a:ext uri="{FF2B5EF4-FFF2-40B4-BE49-F238E27FC236}">
                <a16:creationId xmlns="" xmlns:a16="http://schemas.microsoft.com/office/drawing/2014/main" id="{0D7E5BD0-C617-4E2B-9BA1-7D3BBA36E2B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077200" y="1874142"/>
            <a:ext cx="3495124" cy="3612258"/>
          </a:xfrm>
        </p:spPr>
        <p:txBody>
          <a:bodyPr anchor="ctr" anchorCtr="1"/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="" xmlns:a16="http://schemas.microsoft.com/office/drawing/2014/main" id="{9DF07F55-62F5-40C8-8C8A-CBD5A67A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95090"/>
            <a:ext cx="6029417" cy="7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52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 - rode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7">
            <a:extLst>
              <a:ext uri="{FF2B5EF4-FFF2-40B4-BE49-F238E27FC236}">
                <a16:creationId xmlns="" xmlns:a16="http://schemas.microsoft.com/office/drawing/2014/main" id="{2F0A3507-BB18-4DE3-BED3-93F4168A8E7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640081"/>
            <a:ext cx="9510427" cy="5532120"/>
          </a:xfrm>
          <a:custGeom>
            <a:avLst/>
            <a:gdLst>
              <a:gd name="connsiteX0" fmla="*/ 0 w 9510427"/>
              <a:gd name="connsiteY0" fmla="*/ 0 h 5532120"/>
              <a:gd name="connsiteX1" fmla="*/ 9510427 w 9510427"/>
              <a:gd name="connsiteY1" fmla="*/ 0 h 5532120"/>
              <a:gd name="connsiteX2" fmla="*/ 9510427 w 9510427"/>
              <a:gd name="connsiteY2" fmla="*/ 5343140 h 5532120"/>
              <a:gd name="connsiteX3" fmla="*/ 9508431 w 9510427"/>
              <a:gd name="connsiteY3" fmla="*/ 5343140 h 5532120"/>
              <a:gd name="connsiteX4" fmla="*/ 9506186 w 9510427"/>
              <a:gd name="connsiteY4" fmla="*/ 5365409 h 5532120"/>
              <a:gd name="connsiteX5" fmla="*/ 9343716 w 9510427"/>
              <a:gd name="connsiteY5" fmla="*/ 5527879 h 5532120"/>
              <a:gd name="connsiteX6" fmla="*/ 9301647 w 9510427"/>
              <a:gd name="connsiteY6" fmla="*/ 5532120 h 5532120"/>
              <a:gd name="connsiteX7" fmla="*/ 0 w 9510427"/>
              <a:gd name="connsiteY7" fmla="*/ 5532120 h 55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427" h="5532120">
                <a:moveTo>
                  <a:pt x="0" y="0"/>
                </a:moveTo>
                <a:lnTo>
                  <a:pt x="9510427" y="0"/>
                </a:lnTo>
                <a:lnTo>
                  <a:pt x="9510427" y="5343140"/>
                </a:lnTo>
                <a:lnTo>
                  <a:pt x="9508431" y="5343140"/>
                </a:lnTo>
                <a:lnTo>
                  <a:pt x="9506186" y="5365409"/>
                </a:lnTo>
                <a:cubicBezTo>
                  <a:pt x="9489498" y="5446960"/>
                  <a:pt x="9425266" y="5511192"/>
                  <a:pt x="9343716" y="5527879"/>
                </a:cubicBezTo>
                <a:lnTo>
                  <a:pt x="9301647" y="5532120"/>
                </a:lnTo>
                <a:lnTo>
                  <a:pt x="0" y="5532120"/>
                </a:ln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algn="l">
              <a:defRPr/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833B585-785B-4F28-BC0D-428199061B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77200" y="1444339"/>
            <a:ext cx="3454894" cy="1182531"/>
          </a:xfrm>
          <a:prstGeom prst="roundRect">
            <a:avLst>
              <a:gd name="adj" fmla="val 6367"/>
            </a:avLst>
          </a:prstGeom>
          <a:solidFill>
            <a:schemeClr val="accent3"/>
          </a:solidFill>
        </p:spPr>
        <p:txBody>
          <a:bodyPr wrap="square" lIns="288000" tIns="288000">
            <a:spAutoFit/>
          </a:bodyPr>
          <a:lstStyle>
            <a:lvl1pPr>
              <a:spcAft>
                <a:spcPts val="400"/>
              </a:spcAft>
              <a:defRPr>
                <a:solidFill>
                  <a:schemeClr val="accent2"/>
                </a:solidFill>
              </a:defRPr>
            </a:lvl1pPr>
            <a:lvl2pPr marL="144000" indent="-144000">
              <a:spcBef>
                <a:spcPts val="1200"/>
              </a:spcBef>
              <a:defRPr sz="16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Kopje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27939C8-37F0-4C2B-8875-8591CD7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200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Corporate presentatie CIZ | maand 2018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121C50D-01CB-44F3-B895-F6D059EB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7FD9F3D3-DD6A-419C-B926-43549C97E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64800" y="1032643"/>
            <a:ext cx="7200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0" name="Titel">
            <a:extLst>
              <a:ext uri="{FF2B5EF4-FFF2-40B4-BE49-F238E27FC236}">
                <a16:creationId xmlns="" xmlns:a16="http://schemas.microsoft.com/office/drawing/2014/main" id="{50985F90-231E-4846-99AE-2B0FCF6386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 flipV="1">
            <a:off x="0" y="295200"/>
            <a:ext cx="6553200" cy="741600"/>
          </a:xfrm>
          <a:prstGeom prst="round1Rect">
            <a:avLst>
              <a:gd name="adj" fmla="val 38564"/>
            </a:avLst>
          </a:prstGeom>
          <a:solidFill>
            <a:schemeClr val="accent1"/>
          </a:solidFill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lIns="612000" rIns="72000" anchor="ctr" anchorCtr="0">
            <a:noAutofit/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>
            <a:lvl1pPr marL="0" indent="0" algn="l" defTabSz="914400" rtl="0" eaLnBrk="1" latinLnBrk="0" hangingPunct="1">
              <a:buNone/>
              <a:defRPr lang="nl-NL" sz="2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nl-NL" sz="3000" kern="1200" spc="-1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751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de tekst links -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="" xmlns:a16="http://schemas.microsoft.com/office/drawing/2014/main" id="{0D19125C-7A13-44A5-8D94-9EF138F1C13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2668100" y="640800"/>
            <a:ext cx="8914300" cy="5533200"/>
          </a:xfrm>
          <a:custGeom>
            <a:avLst/>
            <a:gdLst>
              <a:gd name="connsiteX0" fmla="*/ 0 w 9523900"/>
              <a:gd name="connsiteY0" fmla="*/ 0 h 5533200"/>
              <a:gd name="connsiteX1" fmla="*/ 9523900 w 9523900"/>
              <a:gd name="connsiteY1" fmla="*/ 0 h 5533200"/>
              <a:gd name="connsiteX2" fmla="*/ 9523900 w 9523900"/>
              <a:gd name="connsiteY2" fmla="*/ 5533200 h 5533200"/>
              <a:gd name="connsiteX3" fmla="*/ 198000 w 9523900"/>
              <a:gd name="connsiteY3" fmla="*/ 5533200 h 5533200"/>
              <a:gd name="connsiteX4" fmla="*/ 198000 w 9523900"/>
              <a:gd name="connsiteY4" fmla="*/ 5531244 h 5533200"/>
              <a:gd name="connsiteX5" fmla="*/ 197118 w 9523900"/>
              <a:gd name="connsiteY5" fmla="*/ 5531332 h 5533200"/>
              <a:gd name="connsiteX6" fmla="*/ 4005 w 9523900"/>
              <a:gd name="connsiteY6" fmla="*/ 5373941 h 5533200"/>
              <a:gd name="connsiteX7" fmla="*/ 100 w 9523900"/>
              <a:gd name="connsiteY7" fmla="*/ 5335200 h 5533200"/>
              <a:gd name="connsiteX8" fmla="*/ 0 w 9523900"/>
              <a:gd name="connsiteY8" fmla="*/ 5335200 h 55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3900" h="5533200">
                <a:moveTo>
                  <a:pt x="0" y="0"/>
                </a:moveTo>
                <a:lnTo>
                  <a:pt x="9523900" y="0"/>
                </a:lnTo>
                <a:lnTo>
                  <a:pt x="9523900" y="5533200"/>
                </a:lnTo>
                <a:lnTo>
                  <a:pt x="198000" y="5533200"/>
                </a:lnTo>
                <a:lnTo>
                  <a:pt x="198000" y="5531244"/>
                </a:lnTo>
                <a:lnTo>
                  <a:pt x="197118" y="5531332"/>
                </a:lnTo>
                <a:cubicBezTo>
                  <a:pt x="101861" y="5531332"/>
                  <a:pt x="22385" y="5463763"/>
                  <a:pt x="4005" y="5373941"/>
                </a:cubicBezTo>
                <a:lnTo>
                  <a:pt x="100" y="5335200"/>
                </a:lnTo>
                <a:lnTo>
                  <a:pt x="0" y="5335200"/>
                </a:ln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/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833B585-785B-4F28-BC0D-428199061B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5600" y="1747004"/>
            <a:ext cx="3454894" cy="1182531"/>
          </a:xfrm>
          <a:prstGeom prst="roundRect">
            <a:avLst>
              <a:gd name="adj" fmla="val 6367"/>
            </a:avLst>
          </a:prstGeom>
          <a:solidFill>
            <a:schemeClr val="accent3"/>
          </a:solidFill>
        </p:spPr>
        <p:txBody>
          <a:bodyPr wrap="square" lIns="288000" tIns="288000">
            <a:spAutoFit/>
          </a:bodyPr>
          <a:lstStyle>
            <a:lvl1pPr>
              <a:spcAft>
                <a:spcPts val="400"/>
              </a:spcAft>
              <a:defRPr>
                <a:solidFill>
                  <a:schemeClr val="accent2"/>
                </a:solidFill>
              </a:defRPr>
            </a:lvl1pPr>
            <a:lvl2pPr marL="144000" indent="-144000">
              <a:spcBef>
                <a:spcPts val="1200"/>
              </a:spcBef>
              <a:defRPr sz="16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Kopje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27939C8-37F0-4C2B-8875-8591CD7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200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Corporate presentatie CIZ | maand 2018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121C50D-01CB-44F3-B895-F6D059EB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7FD9F3D3-DD6A-419C-B926-43549C97E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3200" y="1336604"/>
            <a:ext cx="720000" cy="7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0" name="Titel">
            <a:extLst>
              <a:ext uri="{FF2B5EF4-FFF2-40B4-BE49-F238E27FC236}">
                <a16:creationId xmlns="" xmlns:a16="http://schemas.microsoft.com/office/drawing/2014/main" id="{50985F90-231E-4846-99AE-2B0FCF6386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 flipV="1">
            <a:off x="0" y="295200"/>
            <a:ext cx="6553200" cy="741600"/>
          </a:xfrm>
          <a:prstGeom prst="round1Rect">
            <a:avLst>
              <a:gd name="adj" fmla="val 38564"/>
            </a:avLst>
          </a:prstGeom>
          <a:solidFill>
            <a:schemeClr val="accent1"/>
          </a:solidFill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lIns="612000" rIns="72000" anchor="ctr" anchorCtr="0">
            <a:noAutofit/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>
            <a:lvl1pPr marL="0" indent="0" algn="l" defTabSz="914400" rtl="0" eaLnBrk="1" latinLnBrk="0" hangingPunct="1">
              <a:buNone/>
              <a:defRPr lang="nl-NL" sz="2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nl-NL" sz="3000" kern="1200" spc="-1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9559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3 klein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="" xmlns:a16="http://schemas.microsoft.com/office/drawing/2014/main" id="{80F90F9E-AA28-4BD6-982D-A64D99FE7F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640081"/>
            <a:ext cx="11582400" cy="5532120"/>
          </a:xfrm>
          <a:custGeom>
            <a:avLst/>
            <a:gdLst>
              <a:gd name="connsiteX0" fmla="*/ 0 w 9510427"/>
              <a:gd name="connsiteY0" fmla="*/ 0 h 5532120"/>
              <a:gd name="connsiteX1" fmla="*/ 9510427 w 9510427"/>
              <a:gd name="connsiteY1" fmla="*/ 0 h 5532120"/>
              <a:gd name="connsiteX2" fmla="*/ 9510427 w 9510427"/>
              <a:gd name="connsiteY2" fmla="*/ 5343140 h 5532120"/>
              <a:gd name="connsiteX3" fmla="*/ 9508431 w 9510427"/>
              <a:gd name="connsiteY3" fmla="*/ 5343140 h 5532120"/>
              <a:gd name="connsiteX4" fmla="*/ 9506186 w 9510427"/>
              <a:gd name="connsiteY4" fmla="*/ 5365409 h 5532120"/>
              <a:gd name="connsiteX5" fmla="*/ 9343716 w 9510427"/>
              <a:gd name="connsiteY5" fmla="*/ 5527879 h 5532120"/>
              <a:gd name="connsiteX6" fmla="*/ 9301647 w 9510427"/>
              <a:gd name="connsiteY6" fmla="*/ 5532120 h 5532120"/>
              <a:gd name="connsiteX7" fmla="*/ 0 w 9510427"/>
              <a:gd name="connsiteY7" fmla="*/ 5532120 h 553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0427" h="5532120">
                <a:moveTo>
                  <a:pt x="0" y="0"/>
                </a:moveTo>
                <a:lnTo>
                  <a:pt x="9510427" y="0"/>
                </a:lnTo>
                <a:lnTo>
                  <a:pt x="9510427" y="5343140"/>
                </a:lnTo>
                <a:lnTo>
                  <a:pt x="9508431" y="5343140"/>
                </a:lnTo>
                <a:lnTo>
                  <a:pt x="9506186" y="5365409"/>
                </a:lnTo>
                <a:cubicBezTo>
                  <a:pt x="9489498" y="5446960"/>
                  <a:pt x="9425266" y="5511192"/>
                  <a:pt x="9343716" y="5527879"/>
                </a:cubicBezTo>
                <a:lnTo>
                  <a:pt x="9301647" y="5532120"/>
                </a:lnTo>
                <a:lnTo>
                  <a:pt x="0" y="5532120"/>
                </a:lnTo>
                <a:close/>
              </a:path>
            </a:pathLst>
          </a:custGeom>
          <a:noFill/>
        </p:spPr>
        <p:txBody>
          <a:bodyPr wrap="square" anchor="t" anchorCtr="0">
            <a:noAutofit/>
          </a:bodyPr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27939C8-37F0-4C2B-8875-8591CD7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200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Corporate presentatie CIZ | maand 2018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F121C50D-01CB-44F3-B895-F6D059EB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tel">
            <a:extLst>
              <a:ext uri="{FF2B5EF4-FFF2-40B4-BE49-F238E27FC236}">
                <a16:creationId xmlns="" xmlns:a16="http://schemas.microsoft.com/office/drawing/2014/main" id="{50985F90-231E-4846-99AE-2B0FCF6386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 flipV="1">
            <a:off x="0" y="295200"/>
            <a:ext cx="6553200" cy="741600"/>
          </a:xfrm>
          <a:prstGeom prst="round1Rect">
            <a:avLst>
              <a:gd name="adj" fmla="val 38564"/>
            </a:avLst>
          </a:prstGeom>
          <a:solidFill>
            <a:schemeClr val="accent1"/>
          </a:solidFill>
          <a:scene3d>
            <a:camera prst="orthographicFront">
              <a:rot lat="0" lon="0" rev="10800000"/>
            </a:camera>
            <a:lightRig rig="threePt" dir="t"/>
          </a:scene3d>
          <a:sp3d/>
        </p:spPr>
        <p:txBody>
          <a:bodyPr lIns="612000" rIns="72000" anchor="ctr" anchorCtr="0">
            <a:noAutofit/>
            <a:scene3d>
              <a:camera prst="orthographicFront">
                <a:rot lat="0" lon="0" rev="10800000"/>
              </a:camera>
              <a:lightRig rig="threePt" dir="t"/>
            </a:scene3d>
            <a:flatTx/>
          </a:bodyPr>
          <a:lstStyle>
            <a:lvl1pPr marL="0" indent="0" algn="l" defTabSz="914400" rtl="0" eaLnBrk="1" latinLnBrk="0" hangingPunct="1">
              <a:buNone/>
              <a:defRPr lang="nl-NL" sz="2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nl-NL" sz="3000" kern="1200" spc="-1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nl-NL" sz="3000" kern="1200" spc="-1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="" xmlns:a16="http://schemas.microsoft.com/office/drawing/2014/main" id="{EE381807-F515-4CA5-A1D8-DAEAA9B7CF4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543800" y="3230880"/>
            <a:ext cx="3223260" cy="2934000"/>
          </a:xfrm>
          <a:custGeom>
            <a:avLst/>
            <a:gdLst>
              <a:gd name="connsiteX0" fmla="*/ 0 w 3223260"/>
              <a:gd name="connsiteY0" fmla="*/ 0 h 2987039"/>
              <a:gd name="connsiteX1" fmla="*/ 3043260 w 3223260"/>
              <a:gd name="connsiteY1" fmla="*/ 0 h 2987039"/>
              <a:gd name="connsiteX2" fmla="*/ 3223260 w 3223260"/>
              <a:gd name="connsiteY2" fmla="*/ 180000 h 2987039"/>
              <a:gd name="connsiteX3" fmla="*/ 3223260 w 3223260"/>
              <a:gd name="connsiteY3" fmla="*/ 2987039 h 2987039"/>
              <a:gd name="connsiteX4" fmla="*/ 0 w 3223260"/>
              <a:gd name="connsiteY4" fmla="*/ 2987039 h 298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260" h="2987039">
                <a:moveTo>
                  <a:pt x="0" y="0"/>
                </a:moveTo>
                <a:lnTo>
                  <a:pt x="3043260" y="0"/>
                </a:lnTo>
                <a:cubicBezTo>
                  <a:pt x="3142671" y="0"/>
                  <a:pt x="3223260" y="80589"/>
                  <a:pt x="3223260" y="180000"/>
                </a:cubicBezTo>
                <a:lnTo>
                  <a:pt x="3223260" y="2987039"/>
                </a:lnTo>
                <a:lnTo>
                  <a:pt x="0" y="29870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="" xmlns:a16="http://schemas.microsoft.com/office/drawing/2014/main" id="{1FD75739-F463-447F-BF50-30073602142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76700" y="3232800"/>
            <a:ext cx="3223260" cy="2934000"/>
          </a:xfrm>
          <a:custGeom>
            <a:avLst/>
            <a:gdLst>
              <a:gd name="connsiteX0" fmla="*/ 0 w 3223260"/>
              <a:gd name="connsiteY0" fmla="*/ 0 h 2987039"/>
              <a:gd name="connsiteX1" fmla="*/ 3043260 w 3223260"/>
              <a:gd name="connsiteY1" fmla="*/ 0 h 2987039"/>
              <a:gd name="connsiteX2" fmla="*/ 3223260 w 3223260"/>
              <a:gd name="connsiteY2" fmla="*/ 180000 h 2987039"/>
              <a:gd name="connsiteX3" fmla="*/ 3223260 w 3223260"/>
              <a:gd name="connsiteY3" fmla="*/ 2987039 h 2987039"/>
              <a:gd name="connsiteX4" fmla="*/ 0 w 3223260"/>
              <a:gd name="connsiteY4" fmla="*/ 2987039 h 298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260" h="2987039">
                <a:moveTo>
                  <a:pt x="0" y="0"/>
                </a:moveTo>
                <a:lnTo>
                  <a:pt x="3043260" y="0"/>
                </a:lnTo>
                <a:cubicBezTo>
                  <a:pt x="3142671" y="0"/>
                  <a:pt x="3223260" y="80589"/>
                  <a:pt x="3223260" y="180000"/>
                </a:cubicBezTo>
                <a:lnTo>
                  <a:pt x="3223260" y="2987039"/>
                </a:lnTo>
                <a:lnTo>
                  <a:pt x="0" y="29870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="" xmlns:a16="http://schemas.microsoft.com/office/drawing/2014/main" id="{9915836E-167D-4F12-96C4-A04B2DB7669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09600" y="3230880"/>
            <a:ext cx="3223260" cy="2934000"/>
          </a:xfrm>
          <a:custGeom>
            <a:avLst/>
            <a:gdLst>
              <a:gd name="connsiteX0" fmla="*/ 0 w 3223260"/>
              <a:gd name="connsiteY0" fmla="*/ 0 h 2987039"/>
              <a:gd name="connsiteX1" fmla="*/ 3043260 w 3223260"/>
              <a:gd name="connsiteY1" fmla="*/ 0 h 2987039"/>
              <a:gd name="connsiteX2" fmla="*/ 3223260 w 3223260"/>
              <a:gd name="connsiteY2" fmla="*/ 180000 h 2987039"/>
              <a:gd name="connsiteX3" fmla="*/ 3223260 w 3223260"/>
              <a:gd name="connsiteY3" fmla="*/ 2987039 h 2987039"/>
              <a:gd name="connsiteX4" fmla="*/ 0 w 3223260"/>
              <a:gd name="connsiteY4" fmla="*/ 2987039 h 298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260" h="2987039">
                <a:moveTo>
                  <a:pt x="0" y="0"/>
                </a:moveTo>
                <a:lnTo>
                  <a:pt x="3043260" y="0"/>
                </a:lnTo>
                <a:cubicBezTo>
                  <a:pt x="3142671" y="0"/>
                  <a:pt x="3223260" y="80589"/>
                  <a:pt x="3223260" y="180000"/>
                </a:cubicBezTo>
                <a:lnTo>
                  <a:pt x="3223260" y="2987039"/>
                </a:lnTo>
                <a:lnTo>
                  <a:pt x="0" y="29870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="" xmlns:a16="http://schemas.microsoft.com/office/drawing/2014/main" id="{1B5DE12F-D79A-4F9C-B06E-4DA114A6664A}"/>
              </a:ext>
            </a:extLst>
          </p:cNvPr>
          <p:cNvSpPr txBox="1"/>
          <p:nvPr userDrawn="1"/>
        </p:nvSpPr>
        <p:spPr>
          <a:xfrm>
            <a:off x="-2623194" y="0"/>
            <a:ext cx="2286000" cy="50783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Verschuif de afbeelding in het midden totdat het selectie icoontje voor de grote afbeelding in het midden zichtbaar wordt. </a:t>
            </a:r>
          </a:p>
          <a:p>
            <a:r>
              <a:rPr lang="nl-NL" dirty="0"/>
              <a:t>Klik met de rechter muistoets op de dia in de linker kolom en selecteer ‘Dia herstellen’.</a:t>
            </a:r>
          </a:p>
          <a:p>
            <a:r>
              <a:rPr lang="nl-NL" dirty="0"/>
              <a:t>De eerder verplaatste afbeelding wordt weer op de juiste positie geplaatst.</a:t>
            </a:r>
          </a:p>
        </p:txBody>
      </p:sp>
    </p:spTree>
    <p:extLst>
      <p:ext uri="{BB962C8B-B14F-4D97-AF65-F5344CB8AC3E}">
        <p14:creationId xmlns:p14="http://schemas.microsoft.com/office/powerpoint/2010/main" val="296624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942CD3AE-ECF5-41E1-9B8F-8487D76E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600" y="6415200"/>
            <a:ext cx="4114800" cy="306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Corporate presentatie CIZ | maand 2018</a:t>
            </a:r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8FF4C850-81B6-4A5B-A294-84561996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E57B519C-F688-4B5C-9B7B-507595AC5C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11077575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="" xmlns:a16="http://schemas.microsoft.com/office/drawing/2014/main" id="{AA77C316-A5D3-4D11-841D-1BF6B849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95090"/>
            <a:ext cx="6029417" cy="7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75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 gehel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C501F461-7463-46A3-BEC9-C8DBE82DD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12192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="" xmlns:a16="http://schemas.microsoft.com/office/drawing/2014/main" id="{0796E4E4-6E69-4AF1-8BE0-A6AAB2F6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95090"/>
            <a:ext cx="6029417" cy="7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575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met één afgeronde hoek 7">
            <a:extLst>
              <a:ext uri="{FF2B5EF4-FFF2-40B4-BE49-F238E27FC236}">
                <a16:creationId xmlns="" xmlns:a16="http://schemas.microsoft.com/office/drawing/2014/main" id="{CB91ED71-B42D-43C0-82F7-05F590F112F7}"/>
              </a:ext>
            </a:extLst>
          </p:cNvPr>
          <p:cNvSpPr/>
          <p:nvPr userDrawn="1"/>
        </p:nvSpPr>
        <p:spPr>
          <a:xfrm rot="10800000" flipV="1">
            <a:off x="0" y="295091"/>
            <a:ext cx="6553200" cy="739852"/>
          </a:xfrm>
          <a:prstGeom prst="round1Rect">
            <a:avLst>
              <a:gd name="adj" fmla="val 34192"/>
            </a:avLst>
          </a:prstGeom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algn="l"/>
            <a:endParaRPr lang="nl-NL" sz="2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C788994-47B4-4353-89B3-83018559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83" y="1535837"/>
            <a:ext cx="11058617" cy="4641125"/>
          </a:xfrm>
          <a:prstGeom prst="rect">
            <a:avLst/>
          </a:prstGeom>
        </p:spPr>
        <p:txBody>
          <a:bodyPr vert="horz" lIns="64800" tIns="45720" rIns="91440" bIns="45720" rtlCol="0">
            <a:noAutofit/>
          </a:bodyPr>
          <a:lstStyle/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Tekst tweede niveau</a:t>
            </a:r>
          </a:p>
          <a:p>
            <a:pPr lvl="1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1D77931-51FC-426E-A0BA-D275143E9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8975" y="6415200"/>
            <a:ext cx="733425" cy="30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25400">
              <a:spcBef>
                <a:spcPts val="160"/>
              </a:spcBef>
            </a:pPr>
            <a:fld id="{81D60167-4931-47E6-BA6A-407CBD079E47}" type="slidenum">
              <a:rPr lang="nl-NL" smtClean="0"/>
              <a:pPr marL="25400">
                <a:spcBef>
                  <a:spcPts val="160"/>
                </a:spcBef>
              </a:pPr>
              <a:t>‹nr.›</a:t>
            </a:fld>
            <a:endParaRPr lang="nl-NL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="" xmlns:a16="http://schemas.microsoft.com/office/drawing/2014/main" id="{81F33DC0-62D7-46C0-A112-A9D56E18E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783" y="6415088"/>
            <a:ext cx="3667217" cy="306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Corporate presentatie CIZ | maand 2018</a:t>
            </a: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="" xmlns:a16="http://schemas.microsoft.com/office/drawing/2014/main" id="{FDAFEF8B-D227-4ABA-B579-C558FAC64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9C9A171E-6E49-4CD8-BC76-B17802E2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295090"/>
            <a:ext cx="6029417" cy="7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8467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0" r:id="rId3"/>
    <p:sldLayoutId id="2147483678" r:id="rId4"/>
    <p:sldLayoutId id="2147483681" r:id="rId5"/>
    <p:sldLayoutId id="2147483682" r:id="rId6"/>
    <p:sldLayoutId id="2147483683" r:id="rId7"/>
    <p:sldLayoutId id="2147483680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SzPct val="25000"/>
        <a:buFont typeface="Open Sans SemiBold" panose="020B0706030804020204" pitchFamily="34" charset="0"/>
        <a:buChar char=" "/>
        <a:defRPr sz="1800" kern="1200">
          <a:solidFill>
            <a:srgbClr val="000000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285750" indent="-231775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>
          <a:xfrm>
            <a:off x="-33496" y="0"/>
            <a:ext cx="12225496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A0EB062-9615-4E32-B079-58CF668EE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V="1">
            <a:off x="-30175" y="4077395"/>
            <a:ext cx="6347532" cy="1265417"/>
          </a:xfrm>
        </p:spPr>
        <p:txBody>
          <a:bodyPr/>
          <a:lstStyle/>
          <a:p>
            <a:r>
              <a:rPr lang="nl-NL" sz="3200" b="1" spc="-135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Ggz in de </a:t>
            </a:r>
            <a:r>
              <a:rPr lang="nl-NL" sz="3200" b="1" spc="-135" dirty="0" err="1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Wlz</a:t>
            </a:r>
            <a:r>
              <a:rPr lang="nl-NL" sz="3200" b="1" spc="-135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nl-N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="" xmlns:a16="http://schemas.microsoft.com/office/drawing/2014/main" id="{20FBA4AF-DB46-4858-84B2-3132C423AA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CC1C09D3-F82C-44A7-B871-7AE8FFCB0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pc="-22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Juni </a:t>
            </a:r>
            <a:r>
              <a:rPr lang="nl-NL" spc="-85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2019</a:t>
            </a: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3EBA3946-22A9-430F-A651-FFA00F72D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De regels zijn gelijk. Toch is iedereen anders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6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Presentatie </a:t>
            </a:r>
            <a:r>
              <a:rPr lang="nl-NL" dirty="0"/>
              <a:t>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r>
              <a:rPr lang="nl-NL" b="1" dirty="0" smtClean="0"/>
              <a:t>Best passend zorgprofiel ggz</a:t>
            </a:r>
            <a:endParaRPr lang="nl-NL" b="1" dirty="0"/>
          </a:p>
          <a:p>
            <a:pPr marL="53975" lvl="1" indent="0">
              <a:buNone/>
            </a:pPr>
            <a:r>
              <a:rPr lang="nl-NL" dirty="0" smtClean="0"/>
              <a:t>Zorgprofielen:</a:t>
            </a:r>
          </a:p>
          <a:p>
            <a:pPr lvl="1">
              <a:buFontTx/>
              <a:buChar char="-"/>
            </a:pPr>
            <a:r>
              <a:rPr lang="nl-NL" dirty="0" smtClean="0"/>
              <a:t>Wonen met intensieve begeleiding</a:t>
            </a:r>
          </a:p>
          <a:p>
            <a:pPr lvl="1">
              <a:buFontTx/>
              <a:buChar char="-"/>
            </a:pPr>
            <a:r>
              <a:rPr lang="nl-NL" dirty="0" smtClean="0"/>
              <a:t>Wonen met intensieve begeleiding en verzorging</a:t>
            </a:r>
          </a:p>
          <a:p>
            <a:pPr lvl="1">
              <a:buFontTx/>
              <a:buChar char="-"/>
            </a:pPr>
            <a:r>
              <a:rPr lang="nl-NL" dirty="0" smtClean="0"/>
              <a:t>Wonen met intensieve begeleiding en gedragsregulering</a:t>
            </a:r>
          </a:p>
          <a:p>
            <a:pPr lvl="1">
              <a:buFontTx/>
              <a:buChar char="-"/>
            </a:pPr>
            <a:r>
              <a:rPr lang="nl-NL" dirty="0" smtClean="0"/>
              <a:t>Wonen met intensieve begeleiding en intensieve verpleging en verzorging</a:t>
            </a:r>
          </a:p>
          <a:p>
            <a:pPr lvl="1">
              <a:buFontTx/>
              <a:buChar char="-"/>
            </a:pPr>
            <a:r>
              <a:rPr lang="nl-NL" dirty="0" smtClean="0"/>
              <a:t>Beveiligd wonen vanwege extreme gedragsproblematiek met zeer intensieve begeleiding </a:t>
            </a:r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r>
              <a:rPr lang="nl-NL" b="1" dirty="0" smtClean="0"/>
              <a:t>Leveringsvorm</a:t>
            </a:r>
          </a:p>
          <a:p>
            <a:pPr marL="53975" lvl="1" indent="0">
              <a:buNone/>
            </a:pPr>
            <a:endParaRPr lang="nl-NL" b="1" dirty="0"/>
          </a:p>
          <a:p>
            <a:pPr marL="53975" lvl="1" indent="0">
              <a:buNone/>
            </a:pPr>
            <a:r>
              <a:rPr lang="nl-NL" b="1" dirty="0" smtClean="0"/>
              <a:t>Ingangsdatum en geldigheidsduur </a:t>
            </a:r>
          </a:p>
          <a:p>
            <a:pPr marL="53975" lvl="1" indent="0">
              <a:buNone/>
            </a:pPr>
            <a:endParaRPr lang="nl-NL" b="1" dirty="0"/>
          </a:p>
          <a:p>
            <a:pPr marL="53975" lvl="1" indent="0">
              <a:buNone/>
            </a:pPr>
            <a:endParaRPr lang="nl-NL" b="1" dirty="0"/>
          </a:p>
          <a:p>
            <a:pPr marL="53975" lvl="1" indent="0">
              <a:buNone/>
            </a:pPr>
            <a:endParaRPr lang="nl-NL" b="1" dirty="0"/>
          </a:p>
        </p:txBody>
      </p:sp>
      <p:sp>
        <p:nvSpPr>
          <p:cNvPr id="9" name="Titel 8">
            <a:extLst>
              <a:ext uri="{FF2B5EF4-FFF2-40B4-BE49-F238E27FC236}">
                <a16:creationId xmlns="" xmlns:a16="http://schemas.microsoft.com/office/drawing/2014/main" id="{66721CA0-FC2A-41C8-B875-521E3F7B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2546"/>
            <a:ext cx="6029417" cy="73985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Stap 6:  Vaststellen van het recht op </a:t>
            </a:r>
            <a:r>
              <a:rPr lang="nl-NL" dirty="0" err="1" smtClean="0"/>
              <a:t>Wlz</a:t>
            </a:r>
            <a:r>
              <a:rPr lang="nl-NL" dirty="0" smtClean="0"/>
              <a:t> zorg 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5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11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mtClean="0"/>
              <a:t>Vragen</a:t>
            </a:r>
            <a:endParaRPr lang="nl-NL"/>
          </a:p>
        </p:txBody>
      </p:sp>
      <p:pic>
        <p:nvPicPr>
          <p:cNvPr id="11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68760"/>
            <a:ext cx="4104456" cy="453531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7368" y="1485577"/>
            <a:ext cx="564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Informatielangdurigezorg.nl</a:t>
            </a:r>
          </a:p>
          <a:p>
            <a:r>
              <a:rPr lang="nl-NL" dirty="0">
                <a:solidFill>
                  <a:schemeClr val="bg1"/>
                </a:solidFill>
              </a:rPr>
              <a:t>Ciz.nl</a:t>
            </a:r>
          </a:p>
          <a:p>
            <a:pPr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b="1" dirty="0">
                <a:solidFill>
                  <a:schemeClr val="bg1"/>
                </a:solidFill>
              </a:rPr>
              <a:t>Naam: Lynn Arkes </a:t>
            </a: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dirty="0">
                <a:solidFill>
                  <a:schemeClr val="bg1"/>
                </a:solidFill>
              </a:rPr>
              <a:t>Functie: Relatiebeheerder</a:t>
            </a: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dirty="0">
                <a:solidFill>
                  <a:schemeClr val="bg1"/>
                </a:solidFill>
              </a:rPr>
              <a:t>Tel: </a:t>
            </a:r>
            <a:r>
              <a:rPr lang="nl-NL" b="1" dirty="0">
                <a:solidFill>
                  <a:schemeClr val="bg1"/>
                </a:solidFill>
              </a:rPr>
              <a:t>: </a:t>
            </a:r>
            <a:r>
              <a:rPr lang="nl-NL" dirty="0">
                <a:solidFill>
                  <a:schemeClr val="bg1"/>
                </a:solidFill>
              </a:rPr>
              <a:t>06 -  18727460 </a:t>
            </a: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dirty="0">
                <a:solidFill>
                  <a:schemeClr val="bg1"/>
                </a:solidFill>
              </a:rPr>
              <a:t>Email: lynn.arkes@ciz.nl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506907" y="6432656"/>
            <a:ext cx="4114800" cy="306000"/>
          </a:xfrm>
        </p:spPr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  <a:p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b="1" dirty="0" smtClean="0"/>
              <a:t>Naam</a:t>
            </a:r>
            <a:r>
              <a:rPr lang="nl-NL" b="1" dirty="0"/>
              <a:t>: Lynn Arkes </a:t>
            </a: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dirty="0"/>
              <a:t>Functie: Relatiebeheerder</a:t>
            </a: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dirty="0"/>
              <a:t>Tel: </a:t>
            </a:r>
            <a:r>
              <a:rPr lang="nl-NL" b="1" dirty="0"/>
              <a:t>: </a:t>
            </a:r>
            <a:r>
              <a:rPr lang="nl-NL" dirty="0"/>
              <a:t>06 -  18727460 </a:t>
            </a: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dirty="0"/>
              <a:t>Email: lynn.arkes@ciz.nl</a:t>
            </a:r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zijn wij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3966291"/>
            <a:ext cx="1762358" cy="20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-70" dirty="0"/>
              <a:t>Het </a:t>
            </a:r>
            <a:r>
              <a:rPr lang="nl-NL" spc="-100" dirty="0"/>
              <a:t>aanvraagproces </a:t>
            </a:r>
            <a:r>
              <a:rPr lang="nl-NL" spc="-55" dirty="0"/>
              <a:t>in</a:t>
            </a:r>
            <a:r>
              <a:rPr lang="nl-NL" spc="-445" dirty="0"/>
              <a:t> </a:t>
            </a:r>
            <a:r>
              <a:rPr lang="nl-NL" spc="-445" dirty="0" smtClean="0"/>
              <a:t> </a:t>
            </a:r>
            <a:r>
              <a:rPr lang="nl-NL" spc="-105" dirty="0" smtClean="0"/>
              <a:t>beeld</a:t>
            </a:r>
            <a:endParaRPr lang="nl-NL" dirty="0"/>
          </a:p>
        </p:txBody>
      </p:sp>
      <p:sp>
        <p:nvSpPr>
          <p:cNvPr id="6" name="object 4"/>
          <p:cNvSpPr/>
          <p:nvPr/>
        </p:nvSpPr>
        <p:spPr>
          <a:xfrm>
            <a:off x="2626572" y="1776384"/>
            <a:ext cx="7540379" cy="401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8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" lvl="1" indent="0">
              <a:buNone/>
            </a:pPr>
            <a:r>
              <a:rPr lang="nl-NL" dirty="0" smtClean="0"/>
              <a:t>Een </a:t>
            </a:r>
            <a:r>
              <a:rPr lang="nl-NL" dirty="0"/>
              <a:t>verzekerde heeft recht op zorg </a:t>
            </a:r>
            <a:endParaRPr lang="nl-NL" dirty="0" smtClean="0"/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r>
              <a:rPr lang="nl-NL" dirty="0" smtClean="0"/>
              <a:t>die </a:t>
            </a:r>
            <a:r>
              <a:rPr lang="nl-NL" dirty="0"/>
              <a:t>op zijn behoeften, persoonskenmerken en mogelijkheden is afgestemd </a:t>
            </a:r>
            <a:endParaRPr lang="nl-NL" dirty="0" smtClean="0"/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r>
              <a:rPr lang="nl-NL" dirty="0" smtClean="0"/>
              <a:t>omdat </a:t>
            </a:r>
            <a:r>
              <a:rPr lang="nl-NL" dirty="0"/>
              <a:t>hij, </a:t>
            </a:r>
            <a:r>
              <a:rPr lang="nl-NL" b="1" dirty="0" smtClean="0"/>
              <a:t>vanwege </a:t>
            </a:r>
            <a:r>
              <a:rPr lang="nl-NL" b="1" dirty="0"/>
              <a:t>een somatische of psychogeriatrische aandoening of beperking of een verstandelijke, lichamelijke of zintuiglijke handicap</a:t>
            </a:r>
            <a:r>
              <a:rPr lang="nl-NL" i="1" dirty="0" smtClean="0"/>
              <a:t>,</a:t>
            </a:r>
            <a:r>
              <a:rPr lang="nl-NL" b="1" dirty="0" smtClean="0"/>
              <a:t> </a:t>
            </a:r>
            <a:r>
              <a:rPr lang="nl-NL" b="1" u="sng" dirty="0" smtClean="0"/>
              <a:t>of een psychische stoornis </a:t>
            </a:r>
            <a:r>
              <a:rPr lang="nl-NL" dirty="0" smtClean="0"/>
              <a:t>een </a:t>
            </a:r>
            <a:r>
              <a:rPr lang="nl-NL" dirty="0"/>
              <a:t>blijvende behoefte heeft aan: </a:t>
            </a:r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r>
              <a:rPr lang="nl-NL" b="1" dirty="0" smtClean="0"/>
              <a:t>permanent </a:t>
            </a:r>
            <a:r>
              <a:rPr lang="nl-NL" b="1" dirty="0"/>
              <a:t>toezicht </a:t>
            </a:r>
            <a:r>
              <a:rPr lang="nl-NL" dirty="0"/>
              <a:t>ter voorkoming van escalatie of ernstig nadeel voor de verzekerde, of</a:t>
            </a:r>
          </a:p>
          <a:p>
            <a:pPr marL="53975" lvl="1" indent="0">
              <a:buNone/>
            </a:pPr>
            <a:r>
              <a:rPr lang="nl-NL" b="1" dirty="0" smtClean="0"/>
              <a:t>24 </a:t>
            </a:r>
            <a:r>
              <a:rPr lang="nl-NL" b="1" dirty="0"/>
              <a:t>uur per dag zorg in de nabijheid</a:t>
            </a:r>
            <a:r>
              <a:rPr lang="nl-NL" dirty="0"/>
              <a:t>, omdat hij zelf niet in staat is om op relevante momenten hulp in </a:t>
            </a:r>
            <a:r>
              <a:rPr lang="nl-NL" dirty="0" smtClean="0"/>
              <a:t>te</a:t>
            </a:r>
          </a:p>
          <a:p>
            <a:pPr marL="53975" lvl="1" indent="0">
              <a:buNone/>
            </a:pPr>
            <a:r>
              <a:rPr lang="nl-NL" dirty="0" smtClean="0"/>
              <a:t>roepen </a:t>
            </a:r>
            <a:r>
              <a:rPr lang="nl-NL" dirty="0"/>
              <a:t>en hij, om ernstig nadeel voor hem zelf te voorkomen</a:t>
            </a:r>
            <a:r>
              <a:rPr lang="nl-NL" dirty="0" smtClean="0"/>
              <a:t>, door</a:t>
            </a:r>
            <a:endParaRPr lang="nl-NL" dirty="0"/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r>
              <a:rPr lang="nl-NL" b="1" dirty="0"/>
              <a:t>zware regieproblemen </a:t>
            </a:r>
            <a:r>
              <a:rPr lang="nl-NL" dirty="0"/>
              <a:t>voortdurend begeleiding of overname van taken nodig </a:t>
            </a:r>
            <a:r>
              <a:rPr lang="nl-NL" dirty="0" smtClean="0"/>
              <a:t>heeft, of</a:t>
            </a:r>
          </a:p>
          <a:p>
            <a:pPr marL="53975" lvl="1" indent="0">
              <a:buNone/>
            </a:pPr>
            <a:r>
              <a:rPr lang="nl-NL" b="1" dirty="0" smtClean="0"/>
              <a:t>fysieke </a:t>
            </a:r>
            <a:r>
              <a:rPr lang="nl-NL" b="1" dirty="0"/>
              <a:t>problemen </a:t>
            </a:r>
            <a:r>
              <a:rPr lang="nl-NL" dirty="0"/>
              <a:t>voortdurend begeleiding, verpleging of </a:t>
            </a:r>
            <a:r>
              <a:rPr lang="nl-NL" dirty="0" smtClean="0"/>
              <a:t>overname </a:t>
            </a:r>
            <a:r>
              <a:rPr lang="nl-NL" dirty="0"/>
              <a:t>van zelfzorg nodig </a:t>
            </a:r>
            <a:r>
              <a:rPr lang="nl-NL" dirty="0" smtClean="0"/>
              <a:t>heeft.</a:t>
            </a:r>
            <a:endParaRPr lang="nl-NL" dirty="0"/>
          </a:p>
          <a:p>
            <a:pPr marL="53975" lvl="1" indent="0">
              <a:buNone/>
            </a:pPr>
            <a:r>
              <a:rPr lang="nl-NL" dirty="0"/>
              <a:t> </a:t>
            </a:r>
            <a:endParaRPr lang="nl-NL" b="1" dirty="0"/>
          </a:p>
        </p:txBody>
      </p:sp>
      <p:sp>
        <p:nvSpPr>
          <p:cNvPr id="9" name="Titel 8">
            <a:extLst>
              <a:ext uri="{FF2B5EF4-FFF2-40B4-BE49-F238E27FC236}">
                <a16:creationId xmlns="" xmlns:a16="http://schemas.microsoft.com/office/drawing/2014/main" id="{66721CA0-FC2A-41C8-B875-521E3F7B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Wettelijk </a:t>
            </a:r>
            <a:r>
              <a:rPr lang="nl-NL"/>
              <a:t>kader Wlz</a:t>
            </a:r>
            <a:br>
              <a:rPr lang="nl-NL"/>
            </a:br>
            <a:r>
              <a:rPr lang="nl-NL"/>
              <a:t>Artikel 3.2.1 lid 1</a:t>
            </a:r>
            <a:br>
              <a:rPr lang="nl-NL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88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5</a:t>
            </a:fld>
            <a:endParaRPr lang="nl-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26243" r="11016" b="10774"/>
          <a:stretch/>
        </p:blipFill>
        <p:spPr>
          <a:xfrm>
            <a:off x="407368" y="1772816"/>
            <a:ext cx="10441607" cy="432048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Afwegingskader </a:t>
            </a:r>
            <a:r>
              <a:rPr lang="nl-NL" dirty="0" err="1" smtClean="0"/>
              <a:t>Wlz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3400" y="1295400"/>
            <a:ext cx="11077575" cy="4876800"/>
          </a:xfrm>
          <a:prstGeom prst="rect">
            <a:avLst/>
          </a:prstGeom>
        </p:spPr>
        <p:txBody>
          <a:bodyPr vert="horz" lIns="6480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25000"/>
              <a:buFont typeface="Open Sans SemiBold" panose="020B0706030804020204" pitchFamily="34" charset="0"/>
              <a:buChar char=" "/>
              <a:defRPr sz="1800" kern="1200">
                <a:solidFill>
                  <a:srgbClr val="000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85750" indent="-2317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/>
              <a:t>Afwegingskader Wet langdurige zorg (</a:t>
            </a:r>
            <a:r>
              <a:rPr lang="nl-NL" sz="1400" dirty="0" err="1"/>
              <a:t>Wlz</a:t>
            </a:r>
            <a:r>
              <a:rPr lang="nl-NL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32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376" y="6415200"/>
            <a:ext cx="4114800" cy="306000"/>
          </a:xfrm>
        </p:spPr>
        <p:txBody>
          <a:bodyPr/>
          <a:lstStyle/>
          <a:p>
            <a:r>
              <a:rPr lang="nl-NL" dirty="0" smtClean="0"/>
              <a:t>Presentatie </a:t>
            </a:r>
            <a:r>
              <a:rPr lang="nl-NL" dirty="0"/>
              <a:t>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6</a:t>
            </a:fld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71500" lvl="1" indent="-285750"/>
            <a:r>
              <a:rPr lang="nl-NL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Naam, adres, omschrijving van de vraag </a:t>
            </a:r>
          </a:p>
          <a:p>
            <a:pPr lvl="1" indent="0">
              <a:buNone/>
            </a:pPr>
            <a:endParaRPr lang="nl-NL" b="1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71500" lvl="1" indent="-285750"/>
            <a:r>
              <a:rPr lang="nl-NL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Burgerservicenummer </a:t>
            </a:r>
          </a:p>
          <a:p>
            <a:pPr lvl="1" indent="0">
              <a:buNone/>
            </a:pPr>
            <a:endParaRPr lang="nl-NL" b="1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71500" lvl="1" indent="-285750"/>
            <a:r>
              <a:rPr lang="nl-NL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Handtekening </a:t>
            </a:r>
          </a:p>
          <a:p>
            <a:pPr lvl="1" indent="0">
              <a:buNone/>
            </a:pPr>
            <a:endParaRPr lang="nl-NL" b="1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71500" lvl="1" indent="-285750"/>
            <a:r>
              <a:rPr lang="nl-NL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Volledigheid van de aanvraag: </a:t>
            </a:r>
          </a:p>
          <a:p>
            <a:pPr lvl="2">
              <a:buFontTx/>
              <a:buChar char="-"/>
            </a:pPr>
            <a:r>
              <a:rPr lang="nl-NL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Een actuele diagnose, gesteld door </a:t>
            </a:r>
            <a:r>
              <a:rPr lang="nl-NL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een ter zake </a:t>
            </a:r>
            <a:r>
              <a:rPr lang="nl-NL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deskundige</a:t>
            </a:r>
          </a:p>
          <a:p>
            <a:pPr lvl="2">
              <a:buFontTx/>
              <a:buChar char="-"/>
            </a:pPr>
            <a:r>
              <a:rPr lang="nl-NL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Beschrijving van de stoornissen en beperkingen van cliënt</a:t>
            </a:r>
          </a:p>
          <a:p>
            <a:pPr lvl="2">
              <a:buFontTx/>
              <a:buChar char="-"/>
            </a:pPr>
            <a:r>
              <a:rPr lang="nl-NL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Beschrijving van het ziekteverloop</a:t>
            </a:r>
          </a:p>
          <a:p>
            <a:pPr lvl="2">
              <a:buFontTx/>
              <a:buChar char="-"/>
            </a:pPr>
            <a:r>
              <a:rPr lang="nl-NL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Behandelgeschiedenis </a:t>
            </a:r>
          </a:p>
          <a:p>
            <a:pPr lvl="2">
              <a:buFontTx/>
              <a:buChar char="-"/>
            </a:pPr>
            <a:r>
              <a:rPr lang="nl-NL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Een prognose, opgesteld door een ter zake deskundige</a:t>
            </a:r>
          </a:p>
          <a:p>
            <a:pPr lvl="2">
              <a:buFontTx/>
              <a:buChar char="-"/>
            </a:pPr>
            <a:endParaRPr lang="nl-NL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0" lvl="1" indent="0">
              <a:spcAft>
                <a:spcPts val="1200"/>
              </a:spcAft>
              <a:buSzPct val="25000"/>
              <a:buNone/>
            </a:pPr>
            <a:r>
              <a:rPr lang="nl-NL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Controleren of cliënt verzekerd is voor de </a:t>
            </a:r>
            <a:r>
              <a:rPr lang="nl-NL" b="1" dirty="0" err="1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Wlz</a:t>
            </a:r>
            <a:r>
              <a:rPr lang="nl-NL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en of de identiteit is vastgesteld</a:t>
            </a:r>
          </a:p>
          <a:p>
            <a:pPr>
              <a:buNone/>
            </a:pPr>
            <a:endParaRPr lang="nl-NL" b="1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/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1: De aanvraag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0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2019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Stap 2: In </a:t>
            </a:r>
            <a:r>
              <a:rPr lang="nl-NL" dirty="0"/>
              <a:t>kaart brengen van de zorgsituatie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S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07568" y="1844824"/>
            <a:ext cx="746602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</a:t>
            </a:r>
            <a:r>
              <a:rPr lang="nl-NL" dirty="0" smtClean="0"/>
              <a:t>|juni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96875" lvl="1" indent="-342900">
              <a:buAutoNum type="alphaLcPeriod"/>
            </a:pPr>
            <a:r>
              <a:rPr lang="nl-NL" b="1" dirty="0"/>
              <a:t>P</a:t>
            </a:r>
            <a:r>
              <a:rPr lang="nl-NL" b="1" dirty="0" smtClean="0"/>
              <a:t>ermanent </a:t>
            </a:r>
            <a:r>
              <a:rPr lang="nl-NL" b="1" dirty="0"/>
              <a:t>toezicht </a:t>
            </a:r>
            <a:r>
              <a:rPr lang="nl-NL" dirty="0"/>
              <a:t>ter voorkoming van escalatie of ernstig nadeel voor de verzekerde, </a:t>
            </a:r>
            <a:r>
              <a:rPr lang="nl-NL" dirty="0" smtClean="0"/>
              <a:t>of</a:t>
            </a:r>
          </a:p>
          <a:p>
            <a:pPr marL="53975" lvl="1" indent="0">
              <a:buNone/>
            </a:pPr>
            <a:endParaRPr lang="nl-NL" dirty="0"/>
          </a:p>
          <a:p>
            <a:pPr marL="396875" lvl="1" indent="-342900">
              <a:buAutoNum type="alphaLcPeriod" startAt="2"/>
            </a:pPr>
            <a:r>
              <a:rPr lang="nl-NL" b="1" dirty="0" smtClean="0"/>
              <a:t>24 </a:t>
            </a:r>
            <a:r>
              <a:rPr lang="nl-NL" b="1" dirty="0"/>
              <a:t>uur per dag zorg in de nabijheid</a:t>
            </a:r>
            <a:r>
              <a:rPr lang="nl-NL" dirty="0"/>
              <a:t>, omdat hij zelf niet in staat is om op relevante momenten hulp in </a:t>
            </a:r>
            <a:r>
              <a:rPr lang="nl-NL" dirty="0" smtClean="0"/>
              <a:t>te</a:t>
            </a:r>
          </a:p>
          <a:p>
            <a:pPr marL="53975" lvl="1" indent="0">
              <a:buNone/>
            </a:pPr>
            <a:r>
              <a:rPr lang="nl-NL" dirty="0" smtClean="0"/>
              <a:t>      roepen/geen hulpvraag kan formuleren </a:t>
            </a:r>
            <a:r>
              <a:rPr lang="nl-NL" dirty="0"/>
              <a:t>en hij, om ernstig nadeel voor hem zelf te voorkomen</a:t>
            </a:r>
            <a:r>
              <a:rPr lang="nl-NL" dirty="0" smtClean="0"/>
              <a:t>, door</a:t>
            </a:r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r>
              <a:rPr lang="nl-NL" dirty="0" smtClean="0"/>
              <a:t>      1.   </a:t>
            </a:r>
            <a:r>
              <a:rPr lang="nl-NL" b="1" dirty="0" smtClean="0"/>
              <a:t>zware regieproblemen </a:t>
            </a:r>
            <a:r>
              <a:rPr lang="nl-NL" dirty="0" smtClean="0"/>
              <a:t>voortdurend begeleiding of overname van taken nodig heeft</a:t>
            </a:r>
            <a:r>
              <a:rPr lang="nl-NL" dirty="0"/>
              <a:t>.</a:t>
            </a:r>
            <a:r>
              <a:rPr lang="nl-NL" dirty="0" smtClean="0"/>
              <a:t>    </a:t>
            </a:r>
          </a:p>
          <a:p>
            <a:pPr marL="53975" lvl="1" indent="0">
              <a:buNone/>
            </a:pPr>
            <a:r>
              <a:rPr lang="nl-NL" dirty="0"/>
              <a:t>	</a:t>
            </a:r>
            <a:r>
              <a:rPr lang="nl-NL" dirty="0" smtClean="0"/>
              <a:t>- Cliënt is niet in staat tot het vormen van een oordeel over dagelijks voorkomende situaties.</a:t>
            </a:r>
            <a:endParaRPr lang="nl-NL" dirty="0"/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r>
              <a:rPr lang="nl-NL" dirty="0"/>
              <a:t> </a:t>
            </a:r>
            <a:r>
              <a:rPr lang="nl-NL" dirty="0" smtClean="0"/>
              <a:t>     2.  </a:t>
            </a:r>
            <a:r>
              <a:rPr lang="nl-NL" b="1" dirty="0" smtClean="0"/>
              <a:t>fysieke </a:t>
            </a:r>
            <a:r>
              <a:rPr lang="nl-NL" b="1" dirty="0"/>
              <a:t>problemen </a:t>
            </a:r>
            <a:r>
              <a:rPr lang="nl-NL" dirty="0"/>
              <a:t>voortdurend begeleiding, verpleging of overname van zelfzorg nodig </a:t>
            </a:r>
            <a:r>
              <a:rPr lang="nl-NL" dirty="0" smtClean="0"/>
              <a:t>heeft.</a:t>
            </a:r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endParaRPr lang="nl-NL" b="1" dirty="0"/>
          </a:p>
        </p:txBody>
      </p:sp>
      <p:sp>
        <p:nvSpPr>
          <p:cNvPr id="9" name="Titel 8">
            <a:extLst>
              <a:ext uri="{FF2B5EF4-FFF2-40B4-BE49-F238E27FC236}">
                <a16:creationId xmlns="" xmlns:a16="http://schemas.microsoft.com/office/drawing/2014/main" id="{66721CA0-FC2A-41C8-B875-521E3F7B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Stap 3: Vaststellen permanent toezicht of </a:t>
            </a:r>
            <a:br>
              <a:rPr lang="nl-NL" dirty="0" smtClean="0"/>
            </a:br>
            <a:r>
              <a:rPr lang="nl-NL" dirty="0" smtClean="0"/>
              <a:t>             24 uur zorg per dag in de nabijheid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61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Presentatie GGZ in de </a:t>
            </a:r>
            <a:r>
              <a:rPr lang="nl-NL" dirty="0" err="1"/>
              <a:t>Wlz</a:t>
            </a:r>
            <a:r>
              <a:rPr lang="nl-NL" dirty="0"/>
              <a:t> | </a:t>
            </a:r>
            <a:r>
              <a:rPr lang="nl-NL" dirty="0" smtClean="0"/>
              <a:t>juni </a:t>
            </a:r>
            <a:r>
              <a:rPr lang="nl-NL" dirty="0"/>
              <a:t>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endParaRPr lang="nl-NL" dirty="0" smtClean="0"/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r>
              <a:rPr lang="nl-NL" dirty="0" smtClean="0"/>
              <a:t>Onderzocht wordt of de cliënt vanwege zijn ziekte, aandoeningen, stoornissen en beperkingen </a:t>
            </a:r>
          </a:p>
          <a:p>
            <a:pPr marL="53975" lvl="1" indent="0">
              <a:buNone/>
            </a:pPr>
            <a:r>
              <a:rPr lang="nl-NL" b="1" dirty="0"/>
              <a:t>b</a:t>
            </a:r>
            <a:r>
              <a:rPr lang="nl-NL" b="1" dirty="0" smtClean="0"/>
              <a:t>lijvend</a:t>
            </a:r>
            <a:r>
              <a:rPr lang="nl-NL" dirty="0" smtClean="0"/>
              <a:t> (levenslang) aangewezen is op permanent toezicht of 24 uur per dag zorg in de nabijheid. </a:t>
            </a:r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r>
              <a:rPr lang="nl-NL" dirty="0"/>
              <a:t>Er is geen sprake meer van ontwikkel- of behandelmogelijkheden, die leiden tot het ontstijgen van de noodzaak tot 24 uur per dag zorg in de nabijheid. </a:t>
            </a:r>
          </a:p>
          <a:p>
            <a:pPr marL="53975" lvl="1" indent="0">
              <a:buNone/>
            </a:pPr>
            <a:endParaRPr lang="nl-NL" dirty="0"/>
          </a:p>
          <a:p>
            <a:pPr marL="53975" lvl="1" indent="0">
              <a:buNone/>
            </a:pPr>
            <a:endParaRPr lang="nl-NL" b="1" dirty="0"/>
          </a:p>
        </p:txBody>
      </p:sp>
      <p:sp>
        <p:nvSpPr>
          <p:cNvPr id="9" name="Titel 8">
            <a:extLst>
              <a:ext uri="{FF2B5EF4-FFF2-40B4-BE49-F238E27FC236}">
                <a16:creationId xmlns="" xmlns:a16="http://schemas.microsoft.com/office/drawing/2014/main" id="{66721CA0-FC2A-41C8-B875-521E3F7B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2546"/>
            <a:ext cx="6029417" cy="73985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Stap 4: Vaststellen of zorgbehoefte blijvend 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93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Z">
  <a:themeElements>
    <a:clrScheme name="CIZ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ADF"/>
      </a:accent1>
      <a:accent2>
        <a:srgbClr val="E3051B"/>
      </a:accent2>
      <a:accent3>
        <a:srgbClr val="EEECEA"/>
      </a:accent3>
      <a:accent4>
        <a:srgbClr val="FFC000"/>
      </a:accent4>
      <a:accent5>
        <a:srgbClr val="D7B5C6"/>
      </a:accent5>
      <a:accent6>
        <a:srgbClr val="70AD47"/>
      </a:accent6>
      <a:hlink>
        <a:srgbClr val="0563C1"/>
      </a:hlink>
      <a:folHlink>
        <a:srgbClr val="954F72"/>
      </a:folHlink>
    </a:clrScheme>
    <a:fontScheme name="CI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026 CIZ Corporate Presentatie_v2.potx" id="{C4A211E9-0680-405A-8F96-70F7DAE31C56}" vid="{577591B4-2956-4D2B-B58E-36169725589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95A1F0FD0B24A8B0B4A5EDA6701F2" ma:contentTypeVersion="10" ma:contentTypeDescription="Create a new document." ma:contentTypeScope="" ma:versionID="a60c904941846e9283f8d78ff5f875a0">
  <xsd:schema xmlns:xsd="http://www.w3.org/2001/XMLSchema" xmlns:xs="http://www.w3.org/2001/XMLSchema" xmlns:p="http://schemas.microsoft.com/office/2006/metadata/properties" xmlns:ns2="92748025-9175-4837-b4b8-02c885df2b6c" xmlns:ns3="1880445a-6114-495f-b690-c3f278cb7f73" targetNamespace="http://schemas.microsoft.com/office/2006/metadata/properties" ma:root="true" ma:fieldsID="af0cab4ebe4c40a8da47064590d7109b" ns2:_="" ns3:_="">
    <xsd:import namespace="92748025-9175-4837-b4b8-02c885df2b6c"/>
    <xsd:import namespace="1880445a-6114-495f-b690-c3f278cb7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48025-9175-4837-b4b8-02c885df2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0445a-6114-495f-b690-c3f278cb7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A083D-0B9E-4C86-994A-9186591F41E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3E2075-FB98-4978-B123-95185D732C5C}"/>
</file>

<file path=customXml/itemProps3.xml><?xml version="1.0" encoding="utf-8"?>
<ds:datastoreItem xmlns:ds="http://schemas.openxmlformats.org/officeDocument/2006/customXml" ds:itemID="{2689AE93-6891-4315-BBCE-F4466FF65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524</Words>
  <Application>Microsoft Office PowerPoint</Application>
  <PresentationFormat>Breedbeeld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Calibri</vt:lpstr>
      <vt:lpstr>Open Sans SemiBold</vt:lpstr>
      <vt:lpstr>Arial</vt:lpstr>
      <vt:lpstr>Open Sans Light</vt:lpstr>
      <vt:lpstr>Open Sans</vt:lpstr>
      <vt:lpstr>CIZ</vt:lpstr>
      <vt:lpstr>PowerPoint-presentatie</vt:lpstr>
      <vt:lpstr>Wie zijn wij </vt:lpstr>
      <vt:lpstr>Het aanvraagproces in  beeld</vt:lpstr>
      <vt:lpstr> Wettelijk kader Wlz Artikel 3.2.1 lid 1 </vt:lpstr>
      <vt:lpstr>Afwegingskader Wlz </vt:lpstr>
      <vt:lpstr>Stap 1: De aanvraag</vt:lpstr>
      <vt:lpstr>  Stap 2: In kaart brengen van de zorgsituatie  S</vt:lpstr>
      <vt:lpstr> Stap 3: Vaststellen permanent toezicht of               24 uur zorg per dag in de nabijheid  </vt:lpstr>
      <vt:lpstr> Stap 4: Vaststellen of zorgbehoefte blijvend is </vt:lpstr>
      <vt:lpstr> Stap 6:  Vaststellen van het recht op Wlz zorg  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sakina@osage.nl</dc:creator>
  <cp:lastModifiedBy>Lynn Arkes</cp:lastModifiedBy>
  <cp:revision>149</cp:revision>
  <dcterms:created xsi:type="dcterms:W3CDTF">2018-10-26T08:52:16Z</dcterms:created>
  <dcterms:modified xsi:type="dcterms:W3CDTF">2019-11-11T13:25:45Z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2018-10-16T00:00:00Z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2018-10-16T00:00:00Z</vt:filetime>
  </property>
  <property fmtid="{D5CDD505-2E9C-101B-9397-08002B2CF9AE}" pid="5" name="ContentTypeId">
    <vt:lpwstr>0x01010001095A1F0FD0B24A8B0B4A5EDA6701F2</vt:lpwstr>
  </property>
</Properties>
</file>