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7" r:id="rId2"/>
    <p:sldId id="290" r:id="rId3"/>
    <p:sldId id="284" r:id="rId4"/>
    <p:sldId id="282" r:id="rId5"/>
    <p:sldId id="285" r:id="rId6"/>
    <p:sldId id="286" r:id="rId7"/>
    <p:sldId id="287" r:id="rId8"/>
    <p:sldId id="275" r:id="rId9"/>
    <p:sldId id="283" r:id="rId10"/>
    <p:sldId id="260" r:id="rId11"/>
    <p:sldId id="262" r:id="rId12"/>
    <p:sldId id="261" r:id="rId13"/>
    <p:sldId id="265" r:id="rId14"/>
    <p:sldId id="266" r:id="rId15"/>
    <p:sldId id="288" r:id="rId16"/>
    <p:sldId id="289" r:id="rId17"/>
  </p:sldIdLst>
  <p:sldSz cx="9144000" cy="5143500" type="screen16x9"/>
  <p:notesSz cx="6858000" cy="9144000"/>
  <p:defaultTextStyle>
    <a:defPPr>
      <a:defRPr lang="nl-N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06" autoAdjust="0"/>
    <p:restoredTop sz="93817" autoAdjust="0"/>
  </p:normalViewPr>
  <p:slideViewPr>
    <p:cSldViewPr snapToGrid="0">
      <p:cViewPr varScale="1">
        <p:scale>
          <a:sx n="139" d="100"/>
          <a:sy n="139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1D7EA-52A0-4C3A-9D01-1544DB835A5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2001B-D023-4E20-9559-2593B391E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92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DDDFF-F001-48AA-8D42-C503209E440A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676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9340"/>
            <a:ext cx="9144000" cy="280416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4297698"/>
            <a:ext cx="1800000" cy="180000"/>
          </a:xfrm>
        </p:spPr>
        <p:txBody>
          <a:bodyPr/>
          <a:lstStyle>
            <a:lvl1pPr algn="l">
              <a:defRPr sz="1200"/>
            </a:lvl1pPr>
          </a:lstStyle>
          <a:p>
            <a:fld id="{C7E7F164-B977-1E41-B9B8-3561857831F6}" type="datetime1">
              <a:rPr lang="nl-NL" smtClean="0"/>
              <a:t>11-11-2019</a:t>
            </a:fld>
            <a:endParaRPr lang="nl-NL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720000" y="576000"/>
            <a:ext cx="6480000" cy="1800000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4300">
                <a:solidFill>
                  <a:schemeClr val="accent4"/>
                </a:solidFill>
              </a:defRPr>
            </a:lvl1pPr>
          </a:lstStyle>
          <a:p>
            <a:r>
              <a:rPr lang="nl-NL" dirty="0"/>
              <a:t>Klik om de titel toe te voegen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28000" y="3544780"/>
            <a:ext cx="3096000" cy="523220"/>
          </a:xfrm>
        </p:spPr>
        <p:txBody>
          <a:bodyPr anchor="b" anchorCtr="0">
            <a:normAutofit/>
          </a:bodyPr>
          <a:lstStyle>
            <a:lvl1pPr marL="0" indent="0" algn="r">
              <a:lnSpc>
                <a:spcPct val="850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 toe te voegen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000" y="467732"/>
            <a:ext cx="1115568" cy="11155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720000" y="1583300"/>
            <a:ext cx="5760000" cy="1584000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Klik om de titel toe te voegen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0000" y="3321755"/>
            <a:ext cx="5760000" cy="523220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ct val="85000"/>
              </a:lnSpc>
              <a:buNone/>
              <a:defRPr sz="1800" baseline="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 toe te voegen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000" y="467732"/>
            <a:ext cx="1115568" cy="11155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620000"/>
            <a:ext cx="6552000" cy="2808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35000" indent="0">
              <a:buFontTx/>
              <a:buNone/>
              <a:defRPr/>
            </a:lvl2pPr>
            <a:lvl3pPr marL="270000" indent="0">
              <a:buFontTx/>
              <a:buNone/>
              <a:defRPr/>
            </a:lvl3pPr>
            <a:lvl4pPr marL="405000" indent="0">
              <a:buFontTx/>
              <a:buNone/>
              <a:defRPr/>
            </a:lvl4pPr>
            <a:lvl5pPr marL="5400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5A89-4095-0144-B523-6B8BB359E657}" type="datetime1">
              <a:rPr lang="nl-NL" smtClean="0"/>
              <a:t>11-11-2019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260000"/>
            <a:ext cx="6552000" cy="3168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868F-4CEE-0146-A408-E42CCEBA4559}" type="datetime1">
              <a:rPr lang="nl-NL" smtClean="0"/>
              <a:t>11-11-2019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8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259999"/>
            <a:ext cx="6552000" cy="3168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84A2-1589-1544-AA6D-966DF66E365A}" type="datetime1">
              <a:rPr lang="nl-NL" smtClean="0"/>
              <a:t>11-11-2019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1" y="1260000"/>
            <a:ext cx="3744000" cy="3168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00" y="1260000"/>
            <a:ext cx="3744000" cy="3168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C6F0-A5C6-6141-8336-2FB473FBF778}" type="datetime1">
              <a:rPr lang="nl-NL" smtClean="0"/>
              <a:t>11-11-2019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25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F623-0FE1-B54D-8FE6-9CFD0E3C37D6}" type="datetime1">
              <a:rPr lang="nl-NL" smtClean="0"/>
              <a:t>11-11-2019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5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84C3-9C8B-DE46-9794-6F8CC5CF188D}" type="datetime1">
              <a:rPr lang="nl-NL" smtClean="0"/>
              <a:t>11-11-2019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720000" y="359999"/>
            <a:ext cx="7704000" cy="3600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20001" y="4032000"/>
            <a:ext cx="7703999" cy="54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7221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0" y="1259999"/>
            <a:ext cx="3744000" cy="26999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680000" y="3963483"/>
            <a:ext cx="3744000" cy="4680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9629-B34C-D144-97FD-2ED014DB1AE5}" type="datetime1">
              <a:rPr lang="nl-NL" smtClean="0"/>
              <a:t>11-11-2019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720007" y="1295999"/>
            <a:ext cx="3744000" cy="3132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20000" y="288000"/>
            <a:ext cx="6552000" cy="792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8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20000" y="360000"/>
            <a:ext cx="3744000" cy="4032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AEB1A-7F60-6A4C-82A9-B5858D2348A9}" type="datetime1">
              <a:rPr lang="nl-NL" smtClean="0"/>
              <a:t>11-11-2019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4680000" y="1259999"/>
            <a:ext cx="3744000" cy="31679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55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4460630"/>
            <a:ext cx="9144000" cy="6731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288000"/>
            <a:ext cx="6552000" cy="79321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259999"/>
            <a:ext cx="6552000" cy="316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000" y="4860000"/>
            <a:ext cx="144000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81B46741-7C06-C248-9D0D-FCDC148E98A1}" type="datetime1">
              <a:rPr lang="nl-NL" smtClean="0"/>
              <a:t>11-11-2019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4860000"/>
            <a:ext cx="504000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nl-NL"/>
              <a:t>Titel van de presentatie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0000" y="4860000"/>
            <a:ext cx="36000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81051DF8-406B-5242-9A38-0E89485B35F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375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2" r:id="rId3"/>
    <p:sldLayoutId id="2147483673" r:id="rId4"/>
    <p:sldLayoutId id="2147483664" r:id="rId5"/>
    <p:sldLayoutId id="2147483666" r:id="rId6"/>
    <p:sldLayoutId id="2147483667" r:id="rId7"/>
    <p:sldLayoutId id="2147483668" r:id="rId8"/>
    <p:sldLayoutId id="2147483669" r:id="rId9"/>
    <p:sldLayoutId id="2147483674" r:id="rId10"/>
  </p:sldLayoutIdLst>
  <p:hf hdr="0" dt="0"/>
  <p:txStyles>
    <p:titleStyle>
      <a:lvl1pPr algn="l" defTabSz="685800" rtl="0" eaLnBrk="1" latinLnBrk="0" hangingPunct="1">
        <a:lnSpc>
          <a:spcPct val="95000"/>
        </a:lnSpc>
        <a:spcBef>
          <a:spcPct val="0"/>
        </a:spcBef>
        <a:buNone/>
        <a:defRPr sz="2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685800" rtl="0" eaLnBrk="1" latinLnBrk="0" hangingPunct="1">
        <a:lnSpc>
          <a:spcPct val="105000"/>
        </a:lnSpc>
        <a:spcBef>
          <a:spcPts val="150"/>
        </a:spcBef>
        <a:spcAft>
          <a:spcPts val="15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685800" rtl="0" eaLnBrk="1" latinLnBrk="0" hangingPunct="1">
        <a:lnSpc>
          <a:spcPct val="105000"/>
        </a:lnSpc>
        <a:spcBef>
          <a:spcPts val="150"/>
        </a:spcBef>
        <a:spcAft>
          <a:spcPts val="15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685800" rtl="0" eaLnBrk="1" latinLnBrk="0" hangingPunct="1">
        <a:lnSpc>
          <a:spcPct val="105000"/>
        </a:lnSpc>
        <a:spcBef>
          <a:spcPts val="150"/>
        </a:spcBef>
        <a:spcAft>
          <a:spcPts val="15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685800" rtl="0" eaLnBrk="1" latinLnBrk="0" hangingPunct="1">
        <a:lnSpc>
          <a:spcPct val="105000"/>
        </a:lnSpc>
        <a:spcBef>
          <a:spcPts val="150"/>
        </a:spcBef>
        <a:spcAft>
          <a:spcPts val="15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685800" rtl="0" eaLnBrk="1" latinLnBrk="0" hangingPunct="1">
        <a:lnSpc>
          <a:spcPct val="105000"/>
        </a:lnSpc>
        <a:spcBef>
          <a:spcPts val="150"/>
        </a:spcBef>
        <a:spcAft>
          <a:spcPts val="15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919C0D-B6D4-41A7-BE91-CC06694B84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Zorgkantoren: </a:t>
            </a:r>
            <a:br>
              <a:rPr lang="nl-NL" dirty="0"/>
            </a:br>
            <a:r>
              <a:rPr lang="nl-NL" dirty="0"/>
              <a:t>GGZ in de </a:t>
            </a:r>
            <a:r>
              <a:rPr lang="nl-NL" dirty="0" err="1"/>
              <a:t>Wlz</a:t>
            </a:r>
            <a:r>
              <a:rPr lang="nl-NL" dirty="0"/>
              <a:t> 2021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42522E6-E903-4DE7-A23D-5328ED384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6588" y="3859105"/>
            <a:ext cx="3096000" cy="523220"/>
          </a:xfrm>
        </p:spPr>
        <p:txBody>
          <a:bodyPr>
            <a:normAutofit/>
          </a:bodyPr>
          <a:lstStyle/>
          <a:p>
            <a:r>
              <a:rPr lang="nl-NL" sz="1400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1689992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151F9-E4D2-4965-BBD6-DBB723C17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Kwaliteitsuitgangspunten</a:t>
            </a:r>
            <a:br>
              <a:rPr lang="nl-NL" dirty="0"/>
            </a:br>
            <a:r>
              <a:rPr lang="nl-NL" dirty="0"/>
              <a:t>Deelonderwerpen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3702D0-4B50-48DD-B9FF-F9B2C3095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Cliënt</a:t>
            </a:r>
          </a:p>
          <a:p>
            <a:r>
              <a:rPr lang="nl-NL" dirty="0"/>
              <a:t>Organisatie</a:t>
            </a:r>
          </a:p>
          <a:p>
            <a:r>
              <a:rPr lang="nl-NL" dirty="0"/>
              <a:t>Personeel</a:t>
            </a:r>
          </a:p>
          <a:p>
            <a:r>
              <a:rPr lang="nl-NL" dirty="0"/>
              <a:t>Gebouwen en inrichting </a:t>
            </a:r>
          </a:p>
          <a:p>
            <a:r>
              <a:rPr lang="nl-NL" dirty="0"/>
              <a:t>Leren en verbeteren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243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62317-17A0-4E91-92EA-18AED9CC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Cliënt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1719C7-C7FF-472F-AA30-59F82B83B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600" dirty="0"/>
              <a:t>De cliënt kan zo veel als mogelijk zijn eigen leven bepalen, cliënt en zijn/haar netwerk heeft voldoende invloed op het inrichten van het zorgplan</a:t>
            </a:r>
          </a:p>
          <a:p>
            <a:r>
              <a:rPr lang="nl-NL" sz="1600" dirty="0"/>
              <a:t>De aanbieder zorgt ervoor dat de cliënt zoveel als mogelijk kan participeren in de maatschappij</a:t>
            </a:r>
          </a:p>
          <a:p>
            <a:r>
              <a:rPr lang="nl-NL" sz="1600" dirty="0"/>
              <a:t>Er is aandacht voor welbevinden en zinvolle invulling van het leven van de cliënt. Er is aandacht voor dagbesteding, eventueel verplicht opnemen in zorg aanbod</a:t>
            </a:r>
          </a:p>
          <a:p>
            <a:r>
              <a:rPr lang="nl-NL" sz="1600" dirty="0"/>
              <a:t>Er is een verwanten-/familieraad, deze is geformaliseerd</a:t>
            </a:r>
          </a:p>
          <a:p>
            <a:r>
              <a:rPr lang="nl-NL" sz="1600" dirty="0"/>
              <a:t>Beleid op de inzet van ervaringsdeskundige (niet zijnde behandeling)</a:t>
            </a:r>
          </a:p>
          <a:p>
            <a:r>
              <a:rPr lang="nl-NL" dirty="0"/>
              <a:t>De cliënt heeft inspraak bij keuze van persoonlijk begeleider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5883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B2305-8A68-4328-A3BE-775E27054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A85B14-80F4-47E7-985F-5418AED4E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1600" dirty="0"/>
              <a:t>Er is of er komt een regionaal netwerk van samenwerkende organisaties op het gebied kwaliteit maar ook op toegang</a:t>
            </a:r>
          </a:p>
          <a:p>
            <a:r>
              <a:rPr lang="nl-NL" sz="1600" dirty="0"/>
              <a:t>Werken met een strategisch en tactisch plan, missie/visie van de organisatie is duidelijk en toegespitst op doelgroep. Aanbieders kennen de aanpalende probleemgebieden en hebben daar visie op. Aanbieders zijn in contact met aanbieders van GZ of V&amp;V</a:t>
            </a:r>
          </a:p>
          <a:p>
            <a:r>
              <a:rPr lang="nl-NL" sz="1600" dirty="0"/>
              <a:t>Werken met een zorgplan per cliënt en per groep. Er is een ECD</a:t>
            </a:r>
          </a:p>
          <a:p>
            <a:r>
              <a:rPr lang="nl-NL" sz="1600" dirty="0"/>
              <a:t>Er is (indien mogelijk) op herstel gericht beleid (volgens in de sector geldende richtlijnen)</a:t>
            </a:r>
          </a:p>
          <a:p>
            <a:r>
              <a:rPr lang="nl-NL" sz="1600" dirty="0"/>
              <a:t>De organisatie neemt verantwoordelijkheid in overleggen om moeilijk plaatsbare cliënten op de meest juiste plaats te kunnen opnemen </a:t>
            </a:r>
          </a:p>
          <a:p>
            <a:r>
              <a:rPr lang="nl-NL" sz="1600" dirty="0"/>
              <a:t>Organisaties sluiten aan bij het bestaande structuren voor crisis</a:t>
            </a:r>
          </a:p>
          <a:p>
            <a:r>
              <a:rPr lang="nl-NL" sz="1600" dirty="0"/>
              <a:t>Inrichten van en verantwoordelijk voor coördinatiefunctie </a:t>
            </a:r>
          </a:p>
        </p:txBody>
      </p:sp>
    </p:spTree>
    <p:extLst>
      <p:ext uri="{BB962C8B-B14F-4D97-AF65-F5344CB8AC3E}">
        <p14:creationId xmlns:p14="http://schemas.microsoft.com/office/powerpoint/2010/main" val="804131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A95BC-71EB-442B-8BC4-F1A6E0EB0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Gebouwen en inrichting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358BF5-FC41-4DA5-AB10-B2756417B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0000"/>
            <a:ext cx="6552000" cy="3168000"/>
          </a:xfrm>
        </p:spPr>
        <p:txBody>
          <a:bodyPr/>
          <a:lstStyle/>
          <a:p>
            <a:r>
              <a:rPr lang="nl-NL" sz="1600" dirty="0"/>
              <a:t>De faciliteit voldoet aan de eisen van de tijd (zo mogelijk te koppelen aan een objectieve norm of keurmerk) en de hygiëne </a:t>
            </a:r>
            <a:r>
              <a:rPr lang="nl-NL" sz="1600" i="1" dirty="0"/>
              <a:t>is op orde</a:t>
            </a:r>
            <a:endParaRPr lang="nl-NL" sz="1600" dirty="0"/>
          </a:p>
          <a:p>
            <a:r>
              <a:rPr lang="nl-NL" sz="1600" dirty="0"/>
              <a:t>De faciliteit is voor zover dat mogelijk is voor de cliënt bereikbaar, de cliënt kan makkelijk naar de sociale omgeving</a:t>
            </a:r>
          </a:p>
          <a:p>
            <a:r>
              <a:rPr lang="nl-NL" sz="1600" dirty="0"/>
              <a:t>Hoe borgt de organisatie de veiligheid van het personeel</a:t>
            </a:r>
          </a:p>
          <a:p>
            <a:r>
              <a:rPr lang="nl-NL" sz="1600" dirty="0"/>
              <a:t>Hoe geeft de organisatie invulling aan de veiligheid van en gevoel van veiligheid voor cliënten</a:t>
            </a:r>
          </a:p>
          <a:p>
            <a:r>
              <a:rPr lang="nl-NL" sz="1600" dirty="0"/>
              <a:t>Organisatie toont aan dat het beveiligingsniveau past bij de doelgroep.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0654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0BDFD6-1917-4521-B8BA-19F24488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Leren en verbeteren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B94389-4816-4482-A4A1-A955F9AB8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600" dirty="0"/>
              <a:t>De zorgaanbieder is een lerende organisatie</a:t>
            </a:r>
          </a:p>
          <a:p>
            <a:r>
              <a:rPr lang="nl-NL" sz="1600" dirty="0"/>
              <a:t>Eens in de twee jaar is er een externe visitatie (door een andere organisatie/zorgverlener) waarvan een rapportage wordt opgesteld met ontwikkelpunten voor de onderzochte organisatie</a:t>
            </a:r>
          </a:p>
          <a:p>
            <a:r>
              <a:rPr lang="nl-NL" sz="1600" dirty="0"/>
              <a:t>Er is inzicht in door de client ervaren kwaliteit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8803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6A18B1-2AA4-4FFD-8391-D089AD25D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Persoonsgebonden budget (pgb)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F4377DF-A235-494A-B14D-56071C5E3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15</a:t>
            </a:fld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EE4F7AD-A418-4563-9045-B405690B8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600" dirty="0"/>
              <a:t>Al bij CIZ aan te geven voorkeur voor zelf zorg regelen met pgb</a:t>
            </a:r>
          </a:p>
          <a:p>
            <a:r>
              <a:rPr lang="nl-NL" sz="1600" dirty="0"/>
              <a:t>Aanvraagformulier en budgetplan</a:t>
            </a:r>
          </a:p>
          <a:p>
            <a:r>
              <a:rPr lang="nl-NL" sz="1600" dirty="0"/>
              <a:t>Bewuste keuze-gesprek met gewaarborgde hulp 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nl-NL" dirty="0"/>
              <a:t>toetsing pgb vaardigheid</a:t>
            </a:r>
          </a:p>
          <a:p>
            <a:r>
              <a:rPr lang="nl-NL" sz="1600" dirty="0"/>
              <a:t>Zorgovereenkomst en zorgbeschrijving opmaken </a:t>
            </a:r>
          </a:p>
          <a:p>
            <a:r>
              <a:rPr lang="nl-NL" sz="1600" dirty="0"/>
              <a:t>Periodiek bezoek door zorgkantoor (huisbezoek)</a:t>
            </a:r>
          </a:p>
        </p:txBody>
      </p:sp>
    </p:spTree>
    <p:extLst>
      <p:ext uri="{BB962C8B-B14F-4D97-AF65-F5344CB8AC3E}">
        <p14:creationId xmlns:p14="http://schemas.microsoft.com/office/powerpoint/2010/main" val="642638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4245E-45BF-4C04-BF3A-AE739805A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Acties voor 2019-2020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6F6C38-6926-4D20-A135-3E9B8212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0000"/>
            <a:ext cx="7374846" cy="3168000"/>
          </a:xfrm>
        </p:spPr>
        <p:txBody>
          <a:bodyPr/>
          <a:lstStyle/>
          <a:p>
            <a:pPr lvl="3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endParaRPr lang="nl-NL" sz="1600" dirty="0">
              <a:solidFill>
                <a:srgbClr val="000000"/>
              </a:solidFill>
              <a:latin typeface="+mj-lt"/>
              <a:cs typeface="Calibri Light" panose="020F0302020204030204" pitchFamily="34" charset="0"/>
              <a:sym typeface="Roboto Light"/>
            </a:endParaRPr>
          </a:p>
          <a:p>
            <a:pPr marL="571500" lvl="3" indent="-57150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b="1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Zorgkantoren handelen zo veel mogelijk via reguliere processen </a:t>
            </a:r>
          </a:p>
          <a:p>
            <a:pPr marL="571500" lvl="3" indent="-57150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Zorgkantoren in dialoog met het veld</a:t>
            </a:r>
          </a:p>
          <a:p>
            <a:pPr marL="571500" lvl="3" indent="-57150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Zorgkantoren maken inkoopeisen en voorlopige uitgangspunten zo snel mogelijk bekend  </a:t>
            </a:r>
          </a:p>
          <a:p>
            <a:pPr marL="571500" lvl="4" indent="-57150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Bijeenkomsten voor veld en (potentiele) zorgaanbieders ggz Wlz eind 2019/begin 2020</a:t>
            </a:r>
          </a:p>
          <a:p>
            <a:pPr marL="571500" lvl="4" indent="-57150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Klantadvies van zorgkantoren zo goed mogelijk van informatie voorzien over keuze mogelijkheden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7492D34-CB46-4FF0-81AE-6789C7397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061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DF3A8-5A7D-4B27-9996-E3D30D35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2F43CF-53BE-4953-9461-37B366918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9029"/>
            <a:ext cx="6552000" cy="312897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Rol zorgkantoren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Wat verandert er straks voor cliënten in de Wlz?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GGZ in de Wlz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Keuzes voor cliënten</a:t>
            </a:r>
          </a:p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0E4B706-D2E4-413A-A6C6-A99325D8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0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6E6EDF-471F-4426-9027-C490002D2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Rol zorgkantoor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7B3EED-61F1-4F95-94B4-506B5D71B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Uitvoeren Wlz voor cliënten in de regio met Wlz-indicatie:</a:t>
            </a:r>
          </a:p>
          <a:p>
            <a:pPr marL="742950" indent="-74295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endParaRPr lang="nl-NL" sz="1600" dirty="0">
              <a:solidFill>
                <a:srgbClr val="000000"/>
              </a:solidFill>
              <a:latin typeface="+mj-lt"/>
              <a:cs typeface="Calibri Light" panose="020F0302020204030204" pitchFamily="34" charset="0"/>
              <a:sym typeface="Roboto Light"/>
            </a:endParaRPr>
          </a:p>
          <a:p>
            <a:pPr marL="742950" indent="-74295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Klantadvies, </a:t>
            </a:r>
            <a:r>
              <a:rPr lang="nl-NL" sz="1600" b="1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bemiddeling</a:t>
            </a: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 en ondersteuning  </a:t>
            </a:r>
          </a:p>
          <a:p>
            <a:pPr marL="742950" indent="-74295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endParaRPr lang="nl-NL" sz="1600" dirty="0">
              <a:solidFill>
                <a:srgbClr val="000000"/>
              </a:solidFill>
              <a:latin typeface="+mj-lt"/>
              <a:cs typeface="Calibri Light" panose="020F0302020204030204" pitchFamily="34" charset="0"/>
              <a:sym typeface="Roboto Light"/>
            </a:endParaRPr>
          </a:p>
          <a:p>
            <a:pPr marL="742950" indent="-74295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Inkopen van voldoende, doelmatige en </a:t>
            </a:r>
            <a:r>
              <a:rPr lang="nl-NL" sz="1600" b="1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kwalitatief</a:t>
            </a: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 goede zorg (ZIN)</a:t>
            </a:r>
          </a:p>
          <a:p>
            <a:pPr marL="742950" indent="-74295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endParaRPr lang="nl-NL" sz="1600" dirty="0">
              <a:solidFill>
                <a:srgbClr val="000000"/>
              </a:solidFill>
              <a:latin typeface="+mj-lt"/>
              <a:cs typeface="Calibri Light" panose="020F0302020204030204" pitchFamily="34" charset="0"/>
              <a:sym typeface="Roboto Light"/>
            </a:endParaRPr>
          </a:p>
          <a:p>
            <a:pPr marL="742950" indent="-74295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Persoons gebonden Budget (PGB) </a:t>
            </a:r>
          </a:p>
          <a:p>
            <a:pPr marL="742950" indent="-74295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endParaRPr lang="nl-NL" sz="1600" dirty="0">
              <a:solidFill>
                <a:srgbClr val="000000"/>
              </a:solidFill>
              <a:latin typeface="+mj-lt"/>
              <a:cs typeface="Calibri Light" panose="020F0302020204030204" pitchFamily="34" charset="0"/>
              <a:sym typeface="Roboto Light"/>
            </a:endParaRPr>
          </a:p>
          <a:p>
            <a:pPr marL="742950" indent="-742950"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b="1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Aansluitend bij behoefte van de cliënt</a:t>
            </a:r>
          </a:p>
          <a:p>
            <a:pPr marL="0" indent="0">
              <a:buNone/>
            </a:pPr>
            <a:endParaRPr lang="nl-NL" sz="16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b="1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  <a:sym typeface="Roboto Light"/>
              </a:rPr>
              <a:t>=&gt; Voorbereidingen 2020 ggz in de Wlz 2021</a:t>
            </a:r>
          </a:p>
          <a:p>
            <a:pPr marL="0" indent="0">
              <a:buNone/>
            </a:pPr>
            <a:endParaRPr lang="nl-NL" sz="110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F12EC83-0491-49BF-BA5F-E43056B4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909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1A263F-1538-4345-91CB-F1C9C3FDB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Onzekerheden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A7D573-7B13-4238-8C67-84B1480F7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60000"/>
            <a:ext cx="6758751" cy="3168000"/>
          </a:xfrm>
        </p:spPr>
        <p:txBody>
          <a:bodyPr/>
          <a:lstStyle/>
          <a:p>
            <a:r>
              <a:rPr lang="nl-NL" sz="1600" dirty="0"/>
              <a:t>Aantal cliënten is nog onzeker</a:t>
            </a:r>
          </a:p>
          <a:p>
            <a:r>
              <a:rPr lang="nl-NL" sz="1600" dirty="0"/>
              <a:t>Onduidelijkheid over positionering behandeling in de Wlz</a:t>
            </a:r>
          </a:p>
          <a:p>
            <a:r>
              <a:rPr lang="nl-NL" sz="1600" dirty="0"/>
              <a:t>Afbakening in de zorgprofielen van PGB is onduidelijk en heeft consequenties voor de omvang van de in te kopen zorg</a:t>
            </a:r>
          </a:p>
          <a:p>
            <a:r>
              <a:rPr lang="nl-NL" sz="1600" dirty="0"/>
              <a:t>Bekostiging en tarieven nieuwe prestaties onbekend</a:t>
            </a:r>
          </a:p>
          <a:p>
            <a:r>
              <a:rPr lang="nl-NL" sz="1600" dirty="0"/>
              <a:t>Macrobudget nog onbekend</a:t>
            </a:r>
          </a:p>
          <a:p>
            <a:endParaRPr lang="nl-NL" sz="1600" b="1" dirty="0">
              <a:solidFill>
                <a:schemeClr val="tx2"/>
              </a:solidFill>
            </a:endParaRPr>
          </a:p>
          <a:p>
            <a:endParaRPr lang="nl-NL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50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D5BED-3079-4608-A124-F01FCDBAB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Wat verandert er straks voor cliënten in de Wlz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24B6615-16AD-4C0A-8F8C-34E4B85DE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5</a:t>
            </a:fld>
            <a:endParaRPr lang="nl-NL"/>
          </a:p>
        </p:txBody>
      </p:sp>
      <p:sp>
        <p:nvSpPr>
          <p:cNvPr id="7" name="Rechteraccolade 6">
            <a:extLst>
              <a:ext uri="{FF2B5EF4-FFF2-40B4-BE49-F238E27FC236}">
                <a16:creationId xmlns:a16="http://schemas.microsoft.com/office/drawing/2014/main" id="{FCB71B73-B0BD-431E-AA5A-62CD2C8F767F}"/>
              </a:ext>
            </a:extLst>
          </p:cNvPr>
          <p:cNvSpPr/>
          <p:nvPr/>
        </p:nvSpPr>
        <p:spPr>
          <a:xfrm>
            <a:off x="4763387" y="1260000"/>
            <a:ext cx="328378" cy="2745943"/>
          </a:xfrm>
          <a:prstGeom prst="rightBrac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EBFC652-4DF9-473A-9E9C-CE90026DA730}"/>
              </a:ext>
            </a:extLst>
          </p:cNvPr>
          <p:cNvSpPr txBox="1"/>
          <p:nvPr/>
        </p:nvSpPr>
        <p:spPr>
          <a:xfrm>
            <a:off x="5401435" y="2183975"/>
            <a:ext cx="31354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latin typeface="+mj-lt"/>
              </a:rPr>
              <a:t>Zoveel mogelijk rust creëren</a:t>
            </a:r>
          </a:p>
          <a:p>
            <a:endParaRPr lang="nl-NL" sz="1600" dirty="0">
              <a:latin typeface="+mj-lt"/>
            </a:endParaRPr>
          </a:p>
          <a:p>
            <a:r>
              <a:rPr lang="nl-NL" sz="1600" dirty="0">
                <a:latin typeface="+mj-lt"/>
              </a:rPr>
              <a:t>Landelijk traject, regionale en lokale afstemming/communicatie</a:t>
            </a:r>
          </a:p>
          <a:p>
            <a:endParaRPr lang="nl-NL" sz="1600" dirty="0">
              <a:latin typeface="+mj-lt"/>
            </a:endParaRPr>
          </a:p>
          <a:p>
            <a:endParaRPr lang="nl-NL" sz="1600" dirty="0">
              <a:latin typeface="+mj-lt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F85E09E-9922-47D8-9823-DEF1230214A1}"/>
              </a:ext>
            </a:extLst>
          </p:cNvPr>
          <p:cNvSpPr txBox="1"/>
          <p:nvPr/>
        </p:nvSpPr>
        <p:spPr>
          <a:xfrm>
            <a:off x="2033161" y="4184728"/>
            <a:ext cx="6883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2"/>
                </a:solidFill>
              </a:rPr>
              <a:t>In voorbereiding goede communicatie en duidelijkheid!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7E95CC2-68CE-49EC-AC88-1F872DD1567D}"/>
              </a:ext>
            </a:extLst>
          </p:cNvPr>
          <p:cNvSpPr txBox="1"/>
          <p:nvPr/>
        </p:nvSpPr>
        <p:spPr>
          <a:xfrm>
            <a:off x="720000" y="1357162"/>
            <a:ext cx="385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Verschillende groepen stromen in</a:t>
            </a:r>
          </a:p>
          <a:p>
            <a:pPr marL="171450" indent="-171450">
              <a:buFont typeface="Arial" panose="020B0604020202020204" pitchFamily="34" charset="0"/>
              <a:buChar char="•"/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Andere wet, financieringsstroom zorg krijgen</a:t>
            </a:r>
          </a:p>
          <a:p>
            <a:pPr marL="171450" indent="-171450">
              <a:buFont typeface="Arial" panose="020B0604020202020204" pitchFamily="34" charset="0"/>
              <a:buChar char="•"/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Langdurig toegang tot de Wlz</a:t>
            </a:r>
          </a:p>
          <a:p>
            <a:pPr marL="171450" indent="-171450">
              <a:buFont typeface="Arial" panose="020B0604020202020204" pitchFamily="34" charset="0"/>
              <a:buChar char="•"/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Uitgangspunt is zoveel mogelijk cliënten niet hoeven te verhuizen als ze instromen in de Wlz</a:t>
            </a:r>
          </a:p>
          <a:p>
            <a:pPr marL="171450" indent="-171450">
              <a:buFont typeface="Arial" panose="020B0604020202020204" pitchFamily="34" charset="0"/>
              <a:buChar char="•"/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Zorgkantoor advies/ ondersteuning/ bemiddeling in de zorg wanneer cliënt dit wil </a:t>
            </a:r>
          </a:p>
          <a:p>
            <a:pPr marL="171450" indent="-171450">
              <a:buFont typeface="Arial" panose="020B0604020202020204" pitchFamily="34" charset="0"/>
              <a:buChar char="•"/>
              <a:defRPr sz="2800">
                <a:solidFill>
                  <a:srgbClr val="545454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nl-NL" sz="1600" dirty="0">
                <a:solidFill>
                  <a:srgbClr val="000000"/>
                </a:solidFill>
                <a:latin typeface="+mj-lt"/>
                <a:cs typeface="Calibri Light" panose="020F0302020204030204" pitchFamily="34" charset="0"/>
                <a:sym typeface="Roboto Light"/>
              </a:rPr>
              <a:t>Eigen bijdrage vanuit de Wlz  </a:t>
            </a:r>
          </a:p>
        </p:txBody>
      </p:sp>
    </p:spTree>
    <p:extLst>
      <p:ext uri="{BB962C8B-B14F-4D97-AF65-F5344CB8AC3E}">
        <p14:creationId xmlns:p14="http://schemas.microsoft.com/office/powerpoint/2010/main" val="923387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BCBCA-CBBE-4556-9DC8-8D1E297D4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GGZ in de Wlz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20E5D3-C3B4-4B34-B564-F5937955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60000"/>
            <a:ext cx="7230467" cy="316800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Zorg in natura:</a:t>
            </a:r>
          </a:p>
          <a:p>
            <a:pPr lvl="1">
              <a:buFontTx/>
              <a:buChar char="-"/>
            </a:pPr>
            <a:r>
              <a:rPr lang="nl-NL" dirty="0"/>
              <a:t>Formele eisen zorginkoop </a:t>
            </a:r>
          </a:p>
          <a:p>
            <a:pPr lvl="1">
              <a:buFontTx/>
              <a:buChar char="-"/>
            </a:pPr>
            <a:r>
              <a:rPr lang="nl-NL" dirty="0"/>
              <a:t>Kwaliteitsuitgangspunten</a:t>
            </a:r>
          </a:p>
          <a:p>
            <a:pPr lvl="1">
              <a:buFontTx/>
              <a:buChar char="-"/>
            </a:pPr>
            <a:r>
              <a:rPr lang="nl-NL" dirty="0"/>
              <a:t>Inkoopbeleid 2021 gepubliceerd in 2020</a:t>
            </a:r>
          </a:p>
          <a:p>
            <a:pPr>
              <a:buFontTx/>
              <a:buChar char="-"/>
            </a:pPr>
            <a:endParaRPr lang="nl-NL" dirty="0"/>
          </a:p>
          <a:p>
            <a:r>
              <a:rPr lang="nl-NL" dirty="0"/>
              <a:t>Pgb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AF792D-4204-45EB-A5FB-5EAD7FBB8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136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FCB177-FA34-42CB-8BC1-D70BED608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Voorbereiding inkoop GGZ in Wlz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5B3EEE-FAD8-46D7-A3C2-4903CDC67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60000"/>
            <a:ext cx="7163091" cy="3168000"/>
          </a:xfrm>
        </p:spPr>
        <p:txBody>
          <a:bodyPr/>
          <a:lstStyle/>
          <a:p>
            <a:pPr marL="685800" indent="-685800"/>
            <a:r>
              <a:rPr lang="nl-NL" sz="1400" dirty="0">
                <a:solidFill>
                  <a:srgbClr val="000000"/>
                </a:solidFill>
              </a:rPr>
              <a:t>Per 1-1-2021 GGZ instroom in de Wlz</a:t>
            </a:r>
          </a:p>
          <a:p>
            <a:pPr marL="685800" indent="-685800"/>
            <a:r>
              <a:rPr lang="nl-NL" sz="1400" dirty="0">
                <a:solidFill>
                  <a:srgbClr val="000000"/>
                </a:solidFill>
              </a:rPr>
              <a:t>Zorg inkopen in 2020 voor 2021</a:t>
            </a:r>
          </a:p>
          <a:p>
            <a:pPr marL="685800" indent="-685800"/>
            <a:r>
              <a:rPr lang="nl-NL" sz="1400" dirty="0">
                <a:solidFill>
                  <a:srgbClr val="000000"/>
                </a:solidFill>
              </a:rPr>
              <a:t>Formele eisen en kwaliteitsuitgangspunten</a:t>
            </a:r>
          </a:p>
          <a:p>
            <a:pPr marL="685800" indent="-685800"/>
            <a:r>
              <a:rPr lang="nl-NL" sz="1400" dirty="0">
                <a:solidFill>
                  <a:srgbClr val="000000"/>
                </a:solidFill>
              </a:rPr>
              <a:t>Kwaliteitsuitgangspunten = niet gelijk aan formele eisen</a:t>
            </a:r>
          </a:p>
          <a:p>
            <a:pPr marL="685800" indent="-685800"/>
            <a:r>
              <a:rPr lang="nl-NL" sz="1400" dirty="0">
                <a:solidFill>
                  <a:srgbClr val="000000"/>
                </a:solidFill>
              </a:rPr>
              <a:t>Het veld is een kwaliteitskader aan het ontwikkelen dat niet tijdig gereed is</a:t>
            </a:r>
          </a:p>
          <a:p>
            <a:pPr marL="685800" indent="-685800"/>
            <a:r>
              <a:rPr lang="nl-NL" sz="1400" dirty="0">
                <a:solidFill>
                  <a:srgbClr val="000000"/>
                </a:solidFill>
              </a:rPr>
              <a:t>Deze kwaliteitsuitgangspunten willen de zorgkantoren vooruit laten lopen op het kwaliteitskader</a:t>
            </a:r>
          </a:p>
          <a:p>
            <a:pPr marL="685800" indent="-685800"/>
            <a:r>
              <a:rPr lang="nl-NL" sz="1400" dirty="0">
                <a:solidFill>
                  <a:srgbClr val="000000"/>
                </a:solidFill>
              </a:rPr>
              <a:t>Streven is deze uitgangspunten en kwaliteitskader op elkaar te laten aansluiten</a:t>
            </a:r>
          </a:p>
          <a:p>
            <a:pPr marL="685800" indent="-685800"/>
            <a:r>
              <a:rPr lang="nl-NL" sz="1400" dirty="0">
                <a:solidFill>
                  <a:srgbClr val="000000"/>
                </a:solidFill>
              </a:rPr>
              <a:t>Concept komende maanden afstemmen met alle koepels inclusief cliëntvertegenwoordiging  </a:t>
            </a:r>
          </a:p>
          <a:p>
            <a:pPr marL="685800" indent="-685800"/>
            <a:r>
              <a:rPr lang="nl-NL" sz="1400" dirty="0">
                <a:solidFill>
                  <a:srgbClr val="000000"/>
                </a:solidFill>
              </a:rPr>
              <a:t>Zorgkantoren kunnen voor inkoop 2021 gebruik maken van de uitgangspunten</a:t>
            </a:r>
          </a:p>
          <a:p>
            <a:endParaRPr lang="nl-NL" sz="140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FA7015A-5933-44B1-9763-78095D39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603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485BD-FB0D-4601-A244-4A9BD3C55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Inkoopeisen Wlz 2019 </a:t>
            </a:r>
            <a:br>
              <a:rPr lang="nl-NL" dirty="0"/>
            </a:br>
            <a:r>
              <a:rPr lang="nl-NL" dirty="0"/>
              <a:t>(formele eisen)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E7602C-716E-470E-B89A-4D779BCE2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62500" lnSpcReduction="20000"/>
          </a:bodyPr>
          <a:lstStyle/>
          <a:p>
            <a:r>
              <a:rPr lang="nl-NL" dirty="0"/>
              <a:t>Bestuursverklaring 2020</a:t>
            </a:r>
          </a:p>
          <a:p>
            <a:r>
              <a:rPr lang="nl-NL" dirty="0"/>
              <a:t>Inschrijving KvK </a:t>
            </a:r>
          </a:p>
          <a:p>
            <a:r>
              <a:rPr lang="nl-NL" dirty="0"/>
              <a:t>WTZi-toelating </a:t>
            </a:r>
          </a:p>
          <a:p>
            <a:r>
              <a:rPr lang="nl-NL" dirty="0"/>
              <a:t>Verklaring omtrent gedrag voor rechtspersonen (VOG RP) </a:t>
            </a:r>
          </a:p>
          <a:p>
            <a:r>
              <a:rPr lang="nl-NL" dirty="0"/>
              <a:t>Statuten van de inschrijvende zorgaanbieder</a:t>
            </a:r>
          </a:p>
          <a:p>
            <a:r>
              <a:rPr lang="nl-NL" dirty="0"/>
              <a:t>Aanwezigheid, tenaamstelling en samenstelling cliëntenraad </a:t>
            </a:r>
          </a:p>
          <a:p>
            <a:r>
              <a:rPr lang="nl-NL" dirty="0"/>
              <a:t>Voldoen aan vigerende Governance code Zorg</a:t>
            </a:r>
          </a:p>
          <a:p>
            <a:r>
              <a:rPr lang="nl-NL" dirty="0"/>
              <a:t>Kwaliteitskader van de sector/ werkend landelijk erkend kwaliteitssysteem met externe toetsing. Bij de GGZ gaat het om multidisciplinaire richtlijnen en standaarden die betrekking hebben op klanten in de Wlz.</a:t>
            </a:r>
          </a:p>
          <a:p>
            <a:r>
              <a:rPr lang="nl-NL" dirty="0"/>
              <a:t>Gedegen bedrijfsadministratie </a:t>
            </a:r>
          </a:p>
          <a:p>
            <a:r>
              <a:rPr lang="nl-NL" dirty="0"/>
              <a:t>Privacybeleid </a:t>
            </a:r>
          </a:p>
          <a:p>
            <a:r>
              <a:rPr lang="nl-NL" dirty="0"/>
              <a:t>Klachtenregeling </a:t>
            </a:r>
          </a:p>
          <a:p>
            <a:r>
              <a:rPr lang="nl-NL" dirty="0"/>
              <a:t>Regeling AO/IC</a:t>
            </a:r>
          </a:p>
          <a:p>
            <a:r>
              <a:rPr lang="nl-NL" dirty="0"/>
              <a:t>Polisblad van bedrijfs- en beroepsaansprakelijkheid </a:t>
            </a:r>
          </a:p>
          <a:p>
            <a:r>
              <a:rPr lang="nl-NL" dirty="0"/>
              <a:t>Bijlage 2 Onderaanmerschap en/of 3 Lijst met Zorgkantoren bij de bestuursverklaring </a:t>
            </a:r>
          </a:p>
          <a:p>
            <a:r>
              <a:rPr lang="nl-NL" dirty="0"/>
              <a:t>Vragenlijst IGj voor nieuwe zorgaanbieders</a:t>
            </a:r>
          </a:p>
          <a:p>
            <a:r>
              <a:rPr lang="nl-NL" dirty="0"/>
              <a:t>Organisatie-inrichting</a:t>
            </a:r>
          </a:p>
          <a:p>
            <a:r>
              <a:rPr lang="nl-NL" dirty="0"/>
              <a:t>Missie en strategie </a:t>
            </a:r>
          </a:p>
          <a:p>
            <a:r>
              <a:rPr lang="nl-NL" dirty="0"/>
              <a:t>Bedrijfsplan </a:t>
            </a:r>
          </a:p>
          <a:p>
            <a:r>
              <a:rPr lang="nl-NL" dirty="0"/>
              <a:t>Financieel plan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72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367856A7-879F-4169-B41B-4F8D8E35B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1606"/>
            <a:ext cx="6529386" cy="412780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E67C83F-0BF1-44C5-BD97-99A259D77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933" y="117407"/>
            <a:ext cx="6552000" cy="424199"/>
          </a:xfrm>
        </p:spPr>
        <p:txBody>
          <a:bodyPr/>
          <a:lstStyle/>
          <a:p>
            <a:r>
              <a:rPr lang="nl-NL" dirty="0"/>
              <a:t>Formele eisen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B98A676-E3A1-460D-B091-72765C4048FF}"/>
              </a:ext>
            </a:extLst>
          </p:cNvPr>
          <p:cNvSpPr txBox="1"/>
          <p:nvPr/>
        </p:nvSpPr>
        <p:spPr>
          <a:xfrm>
            <a:off x="6529386" y="1280794"/>
            <a:ext cx="212047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dirty="0"/>
          </a:p>
          <a:p>
            <a:r>
              <a:rPr lang="nl-NL" sz="1600" b="1" dirty="0">
                <a:solidFill>
                  <a:schemeClr val="tx2"/>
                </a:solidFill>
              </a:rPr>
              <a:t>=&gt; </a:t>
            </a:r>
            <a:r>
              <a:rPr lang="nl-NL" sz="1600" b="1" dirty="0" err="1">
                <a:solidFill>
                  <a:schemeClr val="tx2"/>
                </a:solidFill>
              </a:rPr>
              <a:t>Voorlichtings-bijeenkomsten</a:t>
            </a:r>
            <a:r>
              <a:rPr lang="nl-NL" sz="1600" b="1" dirty="0">
                <a:solidFill>
                  <a:schemeClr val="tx2"/>
                </a:solidFill>
              </a:rPr>
              <a:t> vanuit zorgkantoren</a:t>
            </a:r>
          </a:p>
        </p:txBody>
      </p:sp>
    </p:spTree>
    <p:extLst>
      <p:ext uri="{BB962C8B-B14F-4D97-AF65-F5344CB8AC3E}">
        <p14:creationId xmlns:p14="http://schemas.microsoft.com/office/powerpoint/2010/main" val="7539246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ZN_Kleuren">
      <a:dk1>
        <a:srgbClr val="000000"/>
      </a:dk1>
      <a:lt1>
        <a:srgbClr val="FFFFFF"/>
      </a:lt1>
      <a:dk2>
        <a:srgbClr val="219382"/>
      </a:dk2>
      <a:lt2>
        <a:srgbClr val="C0C0C0"/>
      </a:lt2>
      <a:accent1>
        <a:srgbClr val="C8132F"/>
      </a:accent1>
      <a:accent2>
        <a:srgbClr val="542E2F"/>
      </a:accent2>
      <a:accent3>
        <a:srgbClr val="219382"/>
      </a:accent3>
      <a:accent4>
        <a:srgbClr val="2E4837"/>
      </a:accent4>
      <a:accent5>
        <a:srgbClr val="97930E"/>
      </a:accent5>
      <a:accent6>
        <a:srgbClr val="D1DA28"/>
      </a:accent6>
      <a:hlink>
        <a:srgbClr val="000000"/>
      </a:hlink>
      <a:folHlink>
        <a:srgbClr val="00000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68FE68DB-2416-4770-9D4A-6F65E4091675}" vid="{0F5FECDD-B4F0-448A-A652-478AC5A8438C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095A1F0FD0B24A8B0B4A5EDA6701F2" ma:contentTypeVersion="10" ma:contentTypeDescription="Create a new document." ma:contentTypeScope="" ma:versionID="a60c904941846e9283f8d78ff5f875a0">
  <xsd:schema xmlns:xsd="http://www.w3.org/2001/XMLSchema" xmlns:xs="http://www.w3.org/2001/XMLSchema" xmlns:p="http://schemas.microsoft.com/office/2006/metadata/properties" xmlns:ns2="92748025-9175-4837-b4b8-02c885df2b6c" xmlns:ns3="1880445a-6114-495f-b690-c3f278cb7f73" targetNamespace="http://schemas.microsoft.com/office/2006/metadata/properties" ma:root="true" ma:fieldsID="af0cab4ebe4c40a8da47064590d7109b" ns2:_="" ns3:_="">
    <xsd:import namespace="92748025-9175-4837-b4b8-02c885df2b6c"/>
    <xsd:import namespace="1880445a-6114-495f-b690-c3f278cb7f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748025-9175-4837-b4b8-02c885df2b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0445a-6114-495f-b690-c3f278cb7f7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DA956A-C722-4B5B-B0AE-A1F434D8A385}"/>
</file>

<file path=customXml/itemProps2.xml><?xml version="1.0" encoding="utf-8"?>
<ds:datastoreItem xmlns:ds="http://schemas.openxmlformats.org/officeDocument/2006/customXml" ds:itemID="{E34669A6-047D-438B-9F3E-D9B5D3059567}"/>
</file>

<file path=customXml/itemProps3.xml><?xml version="1.0" encoding="utf-8"?>
<ds:datastoreItem xmlns:ds="http://schemas.openxmlformats.org/officeDocument/2006/customXml" ds:itemID="{74911A38-2545-41B6-9D56-B8D6C8F218CD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744</TotalTime>
  <Words>877</Words>
  <Application>Microsoft Office PowerPoint</Application>
  <PresentationFormat>Diavoorstelling (16:9)</PresentationFormat>
  <Paragraphs>135</Paragraphs>
  <Slides>16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Symbol</vt:lpstr>
      <vt:lpstr>Default Theme</vt:lpstr>
      <vt:lpstr>Zorgkantoren:  GGZ in de Wlz 2021 </vt:lpstr>
      <vt:lpstr>Inhoud</vt:lpstr>
      <vt:lpstr>Rol zorgkantoor</vt:lpstr>
      <vt:lpstr>Onzekerheden </vt:lpstr>
      <vt:lpstr>Wat verandert er straks voor cliënten in de Wlz</vt:lpstr>
      <vt:lpstr>GGZ in de Wlz </vt:lpstr>
      <vt:lpstr>Voorbereiding inkoop GGZ in Wlz</vt:lpstr>
      <vt:lpstr>Inkoopeisen Wlz 2019  (formele eisen)</vt:lpstr>
      <vt:lpstr>Formele eisen </vt:lpstr>
      <vt:lpstr>Kwaliteitsuitgangspunten Deelonderwerpen</vt:lpstr>
      <vt:lpstr>Cliënt</vt:lpstr>
      <vt:lpstr>Organisatie</vt:lpstr>
      <vt:lpstr>Gebouwen en inrichting</vt:lpstr>
      <vt:lpstr>Leren en verbeteren</vt:lpstr>
      <vt:lpstr>Persoonsgebonden budget (pgb)</vt:lpstr>
      <vt:lpstr>Acties voor 2019-2020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Zorgverzekeraars Nederland</dc:creator>
  <cp:lastModifiedBy>Robert, F. (Frank)</cp:lastModifiedBy>
  <cp:revision>22</cp:revision>
  <dcterms:created xsi:type="dcterms:W3CDTF">2019-09-11T13:11:43Z</dcterms:created>
  <dcterms:modified xsi:type="dcterms:W3CDTF">2019-11-11T14:42:54Z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0x01010001095A1F0FD0B24A8B0B4A5EDA6701F2</vt:lpwstr>
  </property>
</Properties>
</file>