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2" name="Shape 82"/>
          <p:cNvSpPr/>
          <p:nvPr>
            <p:ph type="sldImg"/>
          </p:nvPr>
        </p:nvSpPr>
        <p:spPr>
          <a:xfrm>
            <a:off x="1143000" y="685800"/>
            <a:ext cx="4572000" cy="3429000"/>
          </a:xfrm>
          <a:prstGeom prst="rect">
            <a:avLst/>
          </a:prstGeom>
        </p:spPr>
        <p:txBody>
          <a:bodyPr/>
          <a:lstStyle/>
          <a:p>
            <a:pPr/>
          </a:p>
        </p:txBody>
      </p:sp>
      <p:sp>
        <p:nvSpPr>
          <p:cNvPr id="83" name="Shape 8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Helvetica Neue"/>
      </a:defRPr>
    </a:lvl1pPr>
    <a:lvl2pPr indent="228600" latinLnBrk="0">
      <a:defRPr sz="1200">
        <a:latin typeface="+mj-lt"/>
        <a:ea typeface="+mj-ea"/>
        <a:cs typeface="+mj-cs"/>
        <a:sym typeface="Helvetica Neue"/>
      </a:defRPr>
    </a:lvl2pPr>
    <a:lvl3pPr indent="457200" latinLnBrk="0">
      <a:defRPr sz="1200">
        <a:latin typeface="+mj-lt"/>
        <a:ea typeface="+mj-ea"/>
        <a:cs typeface="+mj-cs"/>
        <a:sym typeface="Helvetica Neue"/>
      </a:defRPr>
    </a:lvl3pPr>
    <a:lvl4pPr indent="685800" latinLnBrk="0">
      <a:defRPr sz="1200">
        <a:latin typeface="+mj-lt"/>
        <a:ea typeface="+mj-ea"/>
        <a:cs typeface="+mj-cs"/>
        <a:sym typeface="Helvetica Neue"/>
      </a:defRPr>
    </a:lvl4pPr>
    <a:lvl5pPr indent="914400" latinLnBrk="0">
      <a:defRPr sz="1200">
        <a:latin typeface="+mj-lt"/>
        <a:ea typeface="+mj-ea"/>
        <a:cs typeface="+mj-cs"/>
        <a:sym typeface="Helvetica Neue"/>
      </a:defRPr>
    </a:lvl5pPr>
    <a:lvl6pPr indent="1143000" latinLnBrk="0">
      <a:defRPr sz="1200">
        <a:latin typeface="+mj-lt"/>
        <a:ea typeface="+mj-ea"/>
        <a:cs typeface="+mj-cs"/>
        <a:sym typeface="Helvetica Neue"/>
      </a:defRPr>
    </a:lvl6pPr>
    <a:lvl7pPr indent="1371600" latinLnBrk="0">
      <a:defRPr sz="1200">
        <a:latin typeface="+mj-lt"/>
        <a:ea typeface="+mj-ea"/>
        <a:cs typeface="+mj-cs"/>
        <a:sym typeface="Helvetica Neue"/>
      </a:defRPr>
    </a:lvl7pPr>
    <a:lvl8pPr indent="1600200" latinLnBrk="0">
      <a:defRPr sz="1200">
        <a:latin typeface="+mj-lt"/>
        <a:ea typeface="+mj-ea"/>
        <a:cs typeface="+mj-cs"/>
        <a:sym typeface="Helvetica Neue"/>
      </a:defRPr>
    </a:lvl8pPr>
    <a:lvl9pPr indent="1828800" latinLnBrk="0">
      <a:defRPr sz="1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3" name="Titeltekst"/>
          <p:cNvSpPr txBox="1"/>
          <p:nvPr>
            <p:ph type="title"/>
          </p:nvPr>
        </p:nvSpPr>
        <p:spPr>
          <a:xfrm>
            <a:off x="914876" y="2125979"/>
            <a:ext cx="10368599" cy="1440181"/>
          </a:xfrm>
          <a:prstGeom prst="rect">
            <a:avLst/>
          </a:prstGeom>
        </p:spPr>
        <p:txBody>
          <a:bodyPr>
            <a:normAutofit fontScale="100000" lnSpcReduction="0"/>
          </a:bodyPr>
          <a:lstStyle/>
          <a:p>
            <a:pPr/>
            <a:r>
              <a:t>Titeltekst</a:t>
            </a:r>
          </a:p>
        </p:txBody>
      </p:sp>
      <p:sp>
        <p:nvSpPr>
          <p:cNvPr id="14" name="Hoofdtekst - niveau één…"/>
          <p:cNvSpPr txBox="1"/>
          <p:nvPr>
            <p:ph type="body" sz="quarter" idx="1"/>
          </p:nvPr>
        </p:nvSpPr>
        <p:spPr>
          <a:xfrm>
            <a:off x="1829752" y="3840479"/>
            <a:ext cx="8538845" cy="1714501"/>
          </a:xfrm>
          <a:prstGeom prst="rect">
            <a:avLst/>
          </a:prstGeom>
        </p:spPr>
        <p:txBody>
          <a:bodyPr>
            <a:normAutofit fontScale="100000" lnSpcReduction="0"/>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22" name="bg object 16"/>
          <p:cNvSpPr/>
          <p:nvPr/>
        </p:nvSpPr>
        <p:spPr>
          <a:xfrm>
            <a:off x="-1" y="0"/>
            <a:ext cx="9390597" cy="6858000"/>
          </a:xfrm>
          <a:prstGeom prst="rect">
            <a:avLst/>
          </a:prstGeom>
          <a:solidFill>
            <a:srgbClr val="EEF0F5"/>
          </a:solidFill>
          <a:ln w="12700">
            <a:miter lim="400000"/>
          </a:ln>
        </p:spPr>
        <p:txBody>
          <a:bodyPr lIns="45719" rIns="45719"/>
          <a:lstStyle/>
          <a:p>
            <a:pPr/>
          </a:p>
        </p:txBody>
      </p:sp>
      <p:sp>
        <p:nvSpPr>
          <p:cNvPr id="23" name="bg object 17"/>
          <p:cNvSpPr/>
          <p:nvPr/>
        </p:nvSpPr>
        <p:spPr>
          <a:xfrm>
            <a:off x="378001" y="395998"/>
            <a:ext cx="9012595" cy="6110998"/>
          </a:xfrm>
          <a:prstGeom prst="rect">
            <a:avLst/>
          </a:prstGeom>
          <a:solidFill>
            <a:srgbClr val="FFFFFF"/>
          </a:solidFill>
          <a:ln w="12700">
            <a:miter lim="400000"/>
          </a:ln>
        </p:spPr>
        <p:txBody>
          <a:bodyPr lIns="45719" rIns="45719"/>
          <a:lstStyle/>
          <a:p>
            <a:pPr/>
          </a:p>
        </p:txBody>
      </p:sp>
      <p:sp>
        <p:nvSpPr>
          <p:cNvPr id="24" name="bg object 18"/>
          <p:cNvSpPr/>
          <p:nvPr/>
        </p:nvSpPr>
        <p:spPr>
          <a:xfrm>
            <a:off x="9390595" y="0"/>
            <a:ext cx="2802598" cy="6858000"/>
          </a:xfrm>
          <a:prstGeom prst="rect">
            <a:avLst/>
          </a:prstGeom>
          <a:solidFill>
            <a:srgbClr val="2BAFB0"/>
          </a:solidFill>
          <a:ln w="12700">
            <a:miter lim="400000"/>
          </a:ln>
        </p:spPr>
        <p:txBody>
          <a:bodyPr lIns="45719" rIns="45719"/>
          <a:lstStyle/>
          <a:p>
            <a:pPr/>
          </a:p>
        </p:txBody>
      </p:sp>
      <p:sp>
        <p:nvSpPr>
          <p:cNvPr id="25" name="Titeltekst"/>
          <p:cNvSpPr txBox="1"/>
          <p:nvPr>
            <p:ph type="title"/>
          </p:nvPr>
        </p:nvSpPr>
        <p:spPr>
          <a:xfrm>
            <a:off x="1418261" y="237417"/>
            <a:ext cx="9361826" cy="609601"/>
          </a:xfrm>
          <a:prstGeom prst="rect">
            <a:avLst/>
          </a:prstGeom>
        </p:spPr>
        <p:txBody>
          <a:bodyPr>
            <a:normAutofit fontScale="100000" lnSpcReduction="0"/>
          </a:bodyPr>
          <a:lstStyle/>
          <a:p>
            <a:pPr/>
            <a:r>
              <a:t>Titeltekst</a:t>
            </a:r>
          </a:p>
        </p:txBody>
      </p:sp>
      <p:sp>
        <p:nvSpPr>
          <p:cNvPr id="26" name="Hoofdtekst - niveau één…"/>
          <p:cNvSpPr txBox="1"/>
          <p:nvPr>
            <p:ph type="body" idx="1"/>
          </p:nvPr>
        </p:nvSpPr>
        <p:spPr>
          <a:xfrm>
            <a:off x="609916" y="1577339"/>
            <a:ext cx="10978517" cy="4526281"/>
          </a:xfrm>
          <a:prstGeom prst="rect">
            <a:avLst/>
          </a:prstGeom>
        </p:spPr>
        <p:txBody>
          <a:bodyPr>
            <a:normAutofit fontScale="100000" lnSpcReduction="0"/>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7"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0">
    <p:spTree>
      <p:nvGrpSpPr>
        <p:cNvPr id="1" name=""/>
        <p:cNvGrpSpPr/>
        <p:nvPr/>
      </p:nvGrpSpPr>
      <p:grpSpPr>
        <a:xfrm>
          <a:off x="0" y="0"/>
          <a:ext cx="0" cy="0"/>
          <a:chOff x="0" y="0"/>
          <a:chExt cx="0" cy="0"/>
        </a:xfrm>
      </p:grpSpPr>
      <p:sp>
        <p:nvSpPr>
          <p:cNvPr id="34" name="Titeltekst"/>
          <p:cNvSpPr txBox="1"/>
          <p:nvPr>
            <p:ph type="title"/>
          </p:nvPr>
        </p:nvSpPr>
        <p:spPr>
          <a:xfrm>
            <a:off x="1418261" y="237417"/>
            <a:ext cx="9361826" cy="609601"/>
          </a:xfrm>
          <a:prstGeom prst="rect">
            <a:avLst/>
          </a:prstGeom>
        </p:spPr>
        <p:txBody>
          <a:bodyPr>
            <a:normAutofit fontScale="100000" lnSpcReduction="0"/>
          </a:bodyPr>
          <a:lstStyle/>
          <a:p>
            <a:pPr/>
            <a:r>
              <a:t>Titeltekst</a:t>
            </a:r>
          </a:p>
        </p:txBody>
      </p:sp>
      <p:sp>
        <p:nvSpPr>
          <p:cNvPr id="35" name="Hoofdtekst - niveau één…"/>
          <p:cNvSpPr txBox="1"/>
          <p:nvPr>
            <p:ph type="body" idx="1"/>
          </p:nvPr>
        </p:nvSpPr>
        <p:spPr>
          <a:xfrm>
            <a:off x="609916" y="1577339"/>
            <a:ext cx="10978517" cy="4526281"/>
          </a:xfrm>
          <a:prstGeom prst="rect">
            <a:avLst/>
          </a:prstGeom>
        </p:spPr>
        <p:txBody>
          <a:bodyPr>
            <a:normAutofit fontScale="100000" lnSpcReduction="0"/>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6"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3" name="Titeltekst"/>
          <p:cNvSpPr txBox="1"/>
          <p:nvPr>
            <p:ph type="title"/>
          </p:nvPr>
        </p:nvSpPr>
        <p:spPr>
          <a:xfrm>
            <a:off x="1418261" y="237417"/>
            <a:ext cx="9361826" cy="609601"/>
          </a:xfrm>
          <a:prstGeom prst="rect">
            <a:avLst/>
          </a:prstGeom>
        </p:spPr>
        <p:txBody>
          <a:bodyPr>
            <a:normAutofit fontScale="100000" lnSpcReduction="0"/>
          </a:bodyPr>
          <a:lstStyle/>
          <a:p>
            <a:pPr/>
            <a:r>
              <a:t>Titeltekst</a:t>
            </a:r>
          </a:p>
        </p:txBody>
      </p:sp>
      <p:sp>
        <p:nvSpPr>
          <p:cNvPr id="44" name="Hoofdtekst - niveau één…"/>
          <p:cNvSpPr txBox="1"/>
          <p:nvPr>
            <p:ph type="body" sz="half" idx="1"/>
          </p:nvPr>
        </p:nvSpPr>
        <p:spPr>
          <a:xfrm>
            <a:off x="743299" y="1666286"/>
            <a:ext cx="4208781" cy="4406901"/>
          </a:xfrm>
          <a:prstGeom prst="rect">
            <a:avLst/>
          </a:prstGeom>
        </p:spPr>
        <p:txBody>
          <a:bodyPr>
            <a:normAutofit fontScale="100000" lnSpcReduction="0"/>
          </a:bodyPr>
          <a:lstStyle>
            <a:lvl1pPr>
              <a:defRPr sz="900">
                <a:solidFill>
                  <a:srgbClr val="231F20"/>
                </a:solidFill>
                <a:latin typeface="Montserrat Bold"/>
                <a:ea typeface="Montserrat Bold"/>
                <a:cs typeface="Montserrat Bold"/>
                <a:sym typeface="Montserrat Bold"/>
              </a:defRPr>
            </a:lvl1pPr>
            <a:lvl2pPr>
              <a:defRPr sz="900">
                <a:solidFill>
                  <a:srgbClr val="231F20"/>
                </a:solidFill>
                <a:latin typeface="Montserrat Bold"/>
                <a:ea typeface="Montserrat Bold"/>
                <a:cs typeface="Montserrat Bold"/>
                <a:sym typeface="Montserrat Bold"/>
              </a:defRPr>
            </a:lvl2pPr>
            <a:lvl3pPr>
              <a:defRPr sz="900">
                <a:solidFill>
                  <a:srgbClr val="231F20"/>
                </a:solidFill>
                <a:latin typeface="Montserrat Bold"/>
                <a:ea typeface="Montserrat Bold"/>
                <a:cs typeface="Montserrat Bold"/>
                <a:sym typeface="Montserrat Bold"/>
              </a:defRPr>
            </a:lvl3pPr>
            <a:lvl4pPr>
              <a:defRPr sz="900">
                <a:solidFill>
                  <a:srgbClr val="231F20"/>
                </a:solidFill>
                <a:latin typeface="Montserrat Bold"/>
                <a:ea typeface="Montserrat Bold"/>
                <a:cs typeface="Montserrat Bold"/>
                <a:sym typeface="Montserrat Bold"/>
              </a:defRPr>
            </a:lvl4pPr>
            <a:lvl5pPr>
              <a:defRPr sz="900">
                <a:solidFill>
                  <a:srgbClr val="231F20"/>
                </a:solidFill>
                <a:latin typeface="Montserrat Bold"/>
                <a:ea typeface="Montserrat Bold"/>
                <a:cs typeface="Montserrat Bold"/>
                <a:sym typeface="Montserrat Bold"/>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0">
    <p:spTree>
      <p:nvGrpSpPr>
        <p:cNvPr id="1" name=""/>
        <p:cNvGrpSpPr/>
        <p:nvPr/>
      </p:nvGrpSpPr>
      <p:grpSpPr>
        <a:xfrm>
          <a:off x="0" y="0"/>
          <a:ext cx="0" cy="0"/>
          <a:chOff x="0" y="0"/>
          <a:chExt cx="0" cy="0"/>
        </a:xfrm>
      </p:grpSpPr>
      <p:sp>
        <p:nvSpPr>
          <p:cNvPr id="52" name="Titeltekst"/>
          <p:cNvSpPr txBox="1"/>
          <p:nvPr>
            <p:ph type="title"/>
          </p:nvPr>
        </p:nvSpPr>
        <p:spPr>
          <a:xfrm>
            <a:off x="1418261" y="237417"/>
            <a:ext cx="9361826" cy="609601"/>
          </a:xfrm>
          <a:prstGeom prst="rect">
            <a:avLst/>
          </a:prstGeom>
        </p:spPr>
        <p:txBody>
          <a:bodyPr>
            <a:normAutofit fontScale="100000" lnSpcReduction="0"/>
          </a:bodyPr>
          <a:lstStyle/>
          <a:p>
            <a:pPr/>
            <a:r>
              <a:t>Titeltekst</a:t>
            </a:r>
          </a:p>
        </p:txBody>
      </p:sp>
      <p:sp>
        <p:nvSpPr>
          <p:cNvPr id="53" name="Hoofdtekst - niveau één…"/>
          <p:cNvSpPr txBox="1"/>
          <p:nvPr>
            <p:ph type="body" sz="half" idx="1"/>
          </p:nvPr>
        </p:nvSpPr>
        <p:spPr>
          <a:xfrm>
            <a:off x="743299" y="1666286"/>
            <a:ext cx="4208781" cy="4406901"/>
          </a:xfrm>
          <a:prstGeom prst="rect">
            <a:avLst/>
          </a:prstGeom>
        </p:spPr>
        <p:txBody>
          <a:bodyPr>
            <a:normAutofit fontScale="100000" lnSpcReduction="0"/>
          </a:bodyPr>
          <a:lstStyle>
            <a:lvl1pPr>
              <a:defRPr sz="900">
                <a:solidFill>
                  <a:srgbClr val="231F20"/>
                </a:solidFill>
                <a:latin typeface="Montserrat Bold"/>
                <a:ea typeface="Montserrat Bold"/>
                <a:cs typeface="Montserrat Bold"/>
                <a:sym typeface="Montserrat Bold"/>
              </a:defRPr>
            </a:lvl1pPr>
            <a:lvl2pPr>
              <a:defRPr sz="900">
                <a:solidFill>
                  <a:srgbClr val="231F20"/>
                </a:solidFill>
                <a:latin typeface="Montserrat Bold"/>
                <a:ea typeface="Montserrat Bold"/>
                <a:cs typeface="Montserrat Bold"/>
                <a:sym typeface="Montserrat Bold"/>
              </a:defRPr>
            </a:lvl2pPr>
            <a:lvl3pPr>
              <a:defRPr sz="900">
                <a:solidFill>
                  <a:srgbClr val="231F20"/>
                </a:solidFill>
                <a:latin typeface="Montserrat Bold"/>
                <a:ea typeface="Montserrat Bold"/>
                <a:cs typeface="Montserrat Bold"/>
                <a:sym typeface="Montserrat Bold"/>
              </a:defRPr>
            </a:lvl3pPr>
            <a:lvl4pPr>
              <a:defRPr sz="900">
                <a:solidFill>
                  <a:srgbClr val="231F20"/>
                </a:solidFill>
                <a:latin typeface="Montserrat Bold"/>
                <a:ea typeface="Montserrat Bold"/>
                <a:cs typeface="Montserrat Bold"/>
                <a:sym typeface="Montserrat Bold"/>
              </a:defRPr>
            </a:lvl4pPr>
            <a:lvl5pPr>
              <a:defRPr sz="900">
                <a:solidFill>
                  <a:srgbClr val="231F20"/>
                </a:solidFill>
                <a:latin typeface="Montserrat Bold"/>
                <a:ea typeface="Montserrat Bold"/>
                <a:cs typeface="Montserrat Bold"/>
                <a:sym typeface="Montserrat Bold"/>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5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1" name="Titeltekst"/>
          <p:cNvSpPr txBox="1"/>
          <p:nvPr>
            <p:ph type="title"/>
          </p:nvPr>
        </p:nvSpPr>
        <p:spPr>
          <a:xfrm>
            <a:off x="1418261" y="237417"/>
            <a:ext cx="9361826" cy="609601"/>
          </a:xfrm>
          <a:prstGeom prst="rect">
            <a:avLst/>
          </a:prstGeom>
        </p:spPr>
        <p:txBody>
          <a:bodyPr>
            <a:normAutofit fontScale="100000" lnSpcReduction="0"/>
          </a:bodyPr>
          <a:lstStyle/>
          <a:p>
            <a:pPr/>
            <a:r>
              <a:t>Titeltekst</a:t>
            </a:r>
          </a:p>
        </p:txBody>
      </p:sp>
      <p:sp>
        <p:nvSpPr>
          <p:cNvPr id="62"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9"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0">
    <p:spTree>
      <p:nvGrpSpPr>
        <p:cNvPr id="1" name=""/>
        <p:cNvGrpSpPr/>
        <p:nvPr/>
      </p:nvGrpSpPr>
      <p:grpSpPr>
        <a:xfrm>
          <a:off x="0" y="0"/>
          <a:ext cx="0" cy="0"/>
          <a:chOff x="0" y="0"/>
          <a:chExt cx="0" cy="0"/>
        </a:xfrm>
      </p:grpSpPr>
      <p:sp>
        <p:nvSpPr>
          <p:cNvPr id="76"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g object 16"/>
          <p:cNvSpPr/>
          <p:nvPr/>
        </p:nvSpPr>
        <p:spPr>
          <a:xfrm>
            <a:off x="0" y="0"/>
            <a:ext cx="12193193" cy="6858000"/>
          </a:xfrm>
          <a:prstGeom prst="rect">
            <a:avLst/>
          </a:prstGeom>
          <a:solidFill>
            <a:srgbClr val="EEF0F5"/>
          </a:solidFill>
          <a:ln w="12700">
            <a:miter lim="400000"/>
          </a:ln>
        </p:spPr>
        <p:txBody>
          <a:bodyPr lIns="45719" rIns="45719"/>
          <a:lstStyle/>
          <a:p>
            <a:pPr/>
          </a:p>
        </p:txBody>
      </p:sp>
      <p:sp>
        <p:nvSpPr>
          <p:cNvPr id="3" name="bg object 17"/>
          <p:cNvSpPr/>
          <p:nvPr/>
        </p:nvSpPr>
        <p:spPr>
          <a:xfrm>
            <a:off x="378001" y="395998"/>
            <a:ext cx="11447985" cy="6110998"/>
          </a:xfrm>
          <a:prstGeom prst="rect">
            <a:avLst/>
          </a:prstGeom>
          <a:solidFill>
            <a:srgbClr val="FFFFFF"/>
          </a:solidFill>
          <a:ln w="12700">
            <a:miter lim="400000"/>
          </a:ln>
        </p:spPr>
        <p:txBody>
          <a:bodyPr lIns="45719" rIns="45719"/>
          <a:lstStyle/>
          <a:p>
            <a:pPr/>
          </a:p>
        </p:txBody>
      </p:sp>
      <p:sp>
        <p:nvSpPr>
          <p:cNvPr id="4" name="Titeltekst"/>
          <p:cNvSpPr txBox="1"/>
          <p:nvPr>
            <p:ph type="title"/>
          </p:nvPr>
        </p:nvSpPr>
        <p:spPr>
          <a:xfrm>
            <a:off x="609600" y="274637"/>
            <a:ext cx="10972800" cy="132556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Titeltekst</a:t>
            </a:r>
          </a:p>
        </p:txBody>
      </p:sp>
      <p:sp>
        <p:nvSpPr>
          <p:cNvPr id="5" name="Hoofdtekst - niveau één…"/>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6" name="Dianummer"/>
          <p:cNvSpPr txBox="1"/>
          <p:nvPr>
            <p:ph type="sldNum" sz="quarter" idx="2"/>
          </p:nvPr>
        </p:nvSpPr>
        <p:spPr>
          <a:xfrm>
            <a:off x="11321459" y="6377940"/>
            <a:ext cx="266974" cy="279401"/>
          </a:xfrm>
          <a:prstGeom prst="rect">
            <a:avLst/>
          </a:prstGeom>
          <a:ln w="12700">
            <a:miter lim="400000"/>
          </a:ln>
        </p:spPr>
        <p:txBody>
          <a:bodyPr wrap="none" lIns="0" tIns="0" rIns="0" bIns="0">
            <a:spAutoFit/>
          </a:bodyPr>
          <a:lstStyle>
            <a:lvl1pPr algn="r">
              <a:defRPr>
                <a:solidFill>
                  <a:srgbClr val="888888"/>
                </a:solidFill>
                <a:latin typeface="+mn-lt"/>
                <a:ea typeface="+mn-ea"/>
                <a:cs typeface="+mn-cs"/>
                <a:sym typeface="Helvetic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FFFFFF"/>
          </a:solidFill>
          <a:uFillTx/>
          <a:latin typeface="Montserrat Bold"/>
          <a:ea typeface="Montserrat Bold"/>
          <a:cs typeface="Montserrat Bold"/>
          <a:sym typeface="Montserrat Bold"/>
        </a:defRPr>
      </a:lvl1pPr>
      <a:lvl2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FFFFFF"/>
          </a:solidFill>
          <a:uFillTx/>
          <a:latin typeface="Montserrat Bold"/>
          <a:ea typeface="Montserrat Bold"/>
          <a:cs typeface="Montserrat Bold"/>
          <a:sym typeface="Montserrat Bold"/>
        </a:defRPr>
      </a:lvl2pPr>
      <a:lvl3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FFFFFF"/>
          </a:solidFill>
          <a:uFillTx/>
          <a:latin typeface="Montserrat Bold"/>
          <a:ea typeface="Montserrat Bold"/>
          <a:cs typeface="Montserrat Bold"/>
          <a:sym typeface="Montserrat Bold"/>
        </a:defRPr>
      </a:lvl3pPr>
      <a:lvl4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FFFFFF"/>
          </a:solidFill>
          <a:uFillTx/>
          <a:latin typeface="Montserrat Bold"/>
          <a:ea typeface="Montserrat Bold"/>
          <a:cs typeface="Montserrat Bold"/>
          <a:sym typeface="Montserrat Bold"/>
        </a:defRPr>
      </a:lvl4pPr>
      <a:lvl5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FFFFFF"/>
          </a:solidFill>
          <a:uFillTx/>
          <a:latin typeface="Montserrat Bold"/>
          <a:ea typeface="Montserrat Bold"/>
          <a:cs typeface="Montserrat Bold"/>
          <a:sym typeface="Montserrat Bold"/>
        </a:defRPr>
      </a:lvl5pPr>
      <a:lvl6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FFFFFF"/>
          </a:solidFill>
          <a:uFillTx/>
          <a:latin typeface="Montserrat Bold"/>
          <a:ea typeface="Montserrat Bold"/>
          <a:cs typeface="Montserrat Bold"/>
          <a:sym typeface="Montserrat Bold"/>
        </a:defRPr>
      </a:lvl6pPr>
      <a:lvl7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FFFFFF"/>
          </a:solidFill>
          <a:uFillTx/>
          <a:latin typeface="Montserrat Bold"/>
          <a:ea typeface="Montserrat Bold"/>
          <a:cs typeface="Montserrat Bold"/>
          <a:sym typeface="Montserrat Bold"/>
        </a:defRPr>
      </a:lvl7pPr>
      <a:lvl8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FFFFFF"/>
          </a:solidFill>
          <a:uFillTx/>
          <a:latin typeface="Montserrat Bold"/>
          <a:ea typeface="Montserrat Bold"/>
          <a:cs typeface="Montserrat Bold"/>
          <a:sym typeface="Montserrat Bold"/>
        </a:defRPr>
      </a:lvl8pPr>
      <a:lvl9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FFFFFF"/>
          </a:solidFill>
          <a:uFillTx/>
          <a:latin typeface="Montserrat Bold"/>
          <a:ea typeface="Montserrat Bold"/>
          <a:cs typeface="Montserrat Bold"/>
          <a:sym typeface="Montserrat Bold"/>
        </a:defRPr>
      </a:lvl9pPr>
    </p:titleStyle>
    <p:bodyStyle>
      <a:lvl1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Calibri"/>
          <a:ea typeface="Calibri"/>
          <a:cs typeface="Calibri"/>
          <a:sym typeface="Calibri"/>
        </a:defRPr>
      </a:lvl1pPr>
      <a:lvl2pPr marL="0" marR="0" indent="4572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Calibri"/>
          <a:ea typeface="Calibri"/>
          <a:cs typeface="Calibri"/>
          <a:sym typeface="Calibri"/>
        </a:defRPr>
      </a:lvl2pPr>
      <a:lvl3pPr marL="0" marR="0" indent="9144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Calibri"/>
          <a:ea typeface="Calibri"/>
          <a:cs typeface="Calibri"/>
          <a:sym typeface="Calibri"/>
        </a:defRPr>
      </a:lvl3pPr>
      <a:lvl4pPr marL="0" marR="0" indent="13716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Calibri"/>
          <a:ea typeface="Calibri"/>
          <a:cs typeface="Calibri"/>
          <a:sym typeface="Calibri"/>
        </a:defRPr>
      </a:lvl4pPr>
      <a:lvl5pPr marL="0" marR="0" indent="18288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Calibri"/>
          <a:ea typeface="Calibri"/>
          <a:cs typeface="Calibri"/>
          <a:sym typeface="Calibri"/>
        </a:defRPr>
      </a:lvl5pPr>
      <a:lvl6pPr marL="0" marR="0" indent="22860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Calibri"/>
          <a:ea typeface="Calibri"/>
          <a:cs typeface="Calibri"/>
          <a:sym typeface="Calibri"/>
        </a:defRPr>
      </a:lvl6pPr>
      <a:lvl7pPr marL="0" marR="0" indent="27432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Calibri"/>
          <a:ea typeface="Calibri"/>
          <a:cs typeface="Calibri"/>
          <a:sym typeface="Calibri"/>
        </a:defRPr>
      </a:lvl7pPr>
      <a:lvl8pPr marL="0" marR="0" indent="32004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Calibri"/>
          <a:ea typeface="Calibri"/>
          <a:cs typeface="Calibri"/>
          <a:sym typeface="Calibri"/>
        </a:defRPr>
      </a:lvl8pPr>
      <a:lvl9pPr marL="0" marR="0" indent="36576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a:defRPr>
      </a:lvl1pPr>
      <a:lvl2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a:defRPr>
      </a:lvl2pPr>
      <a:lvl3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a:defRPr>
      </a:lvl3pPr>
      <a:lvl4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a:defRPr>
      </a:lvl4pPr>
      <a:lvl5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a:defRPr>
      </a:lvl5pPr>
      <a:lvl6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a:defRPr>
      </a:lvl6pPr>
      <a:lvl7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a:defRPr>
      </a:lvl7pPr>
      <a:lvl8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a:defRPr>
      </a:lvl8pPr>
      <a:lvl9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slide" Target="slide10.xml"/><Relationship Id="rId4" Type="http://schemas.openxmlformats.org/officeDocument/2006/relationships/slide" Target="slide9.xml"/><Relationship Id="rId5" Type="http://schemas.openxmlformats.org/officeDocument/2006/relationships/slide" Target="slide8.xml"/><Relationship Id="rId6" Type="http://schemas.openxmlformats.org/officeDocument/2006/relationships/slide" Target="slide11.xml"/><Relationship Id="rId7" Type="http://schemas.openxmlformats.org/officeDocument/2006/relationships/slide" Target="slide3.xml"/><Relationship Id="rId8" Type="http://schemas.openxmlformats.org/officeDocument/2006/relationships/slide" Target="slide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 Id="rId3"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magazines.rijksoverheid.nl/vws/iedereenondereendak/2021/03/dakloze-jongeren-in-het-juiste-perspectief" TargetMode="External"/><Relationship Id="rId3" Type="http://schemas.openxmlformats.org/officeDocument/2006/relationships/image" Target="../media/image4.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 Target="slide5.xml"/><Relationship Id="rId3" Type="http://schemas.openxmlformats.org/officeDocument/2006/relationships/slide" Target="slide11.xml"/><Relationship Id="rId4"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 Target="slide11.xml"/><Relationship Id="rId3" Type="http://schemas.openxmlformats.org/officeDocument/2006/relationships/slide" Target="slide13.xml"/><Relationship Id="rId4" Type="http://schemas.openxmlformats.org/officeDocument/2006/relationships/slide" Target="slide12.xml"/><Relationship Id="rId5" Type="http://schemas.openxmlformats.org/officeDocument/2006/relationships/slide" Target="slide14.xml"/><Relationship Id="rId6" Type="http://schemas.openxmlformats.org/officeDocument/2006/relationships/slide" Target="slide10.xml"/><Relationship Id="rId7" Type="http://schemas.openxmlformats.org/officeDocument/2006/relationships/image" Target="../media/image3.png"/><Relationship Id="rId8"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5.xml"/><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22.xml"/><Relationship Id="rId3" Type="http://schemas.openxmlformats.org/officeDocument/2006/relationships/slide" Target="slide12.xml"/><Relationship Id="rId4" Type="http://schemas.openxmlformats.org/officeDocument/2006/relationships/slide" Target="slide18.xml"/><Relationship Id="rId5" Type="http://schemas.openxmlformats.org/officeDocument/2006/relationships/slide" Target="slide14.xml"/><Relationship Id="rId6" Type="http://schemas.openxmlformats.org/officeDocument/2006/relationships/slide" Target="slide13.xml"/><Relationship Id="rId7" Type="http://schemas.openxmlformats.org/officeDocument/2006/relationships/slide" Target="slide23.xml"/><Relationship Id="rId8" Type="http://schemas.openxmlformats.org/officeDocument/2006/relationships/slide" Target="slide10.xml"/><Relationship Id="rId9"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24.xml"/><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7.xml"/><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7.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 name="object 2"/>
          <p:cNvSpPr/>
          <p:nvPr/>
        </p:nvSpPr>
        <p:spPr>
          <a:xfrm>
            <a:off x="-1" y="0"/>
            <a:ext cx="7514058" cy="6858000"/>
          </a:xfrm>
          <a:prstGeom prst="rect">
            <a:avLst/>
          </a:prstGeom>
          <a:solidFill>
            <a:srgbClr val="EEF0F5"/>
          </a:solidFill>
          <a:ln w="12700">
            <a:miter lim="400000"/>
          </a:ln>
        </p:spPr>
        <p:txBody>
          <a:bodyPr lIns="45719" rIns="45719"/>
          <a:lstStyle/>
          <a:p>
            <a:pPr/>
          </a:p>
        </p:txBody>
      </p:sp>
      <p:sp>
        <p:nvSpPr>
          <p:cNvPr id="86" name="object 28">
            <a:hlinkClick r:id="" invalidUrl="" action="ppaction://hlinkshowjump?jump=nextslide" tgtFrame="" tooltip="" history="1" highlightClick="0" endSnd="0"/>
          </p:cNvPr>
          <p:cNvSpPr/>
          <p:nvPr/>
        </p:nvSpPr>
        <p:spPr>
          <a:xfrm>
            <a:off x="1621348" y="346580"/>
            <a:ext cx="3239890" cy="11296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467" y="0"/>
                </a:moveTo>
                <a:lnTo>
                  <a:pt x="18152" y="4"/>
                </a:lnTo>
                <a:lnTo>
                  <a:pt x="3095" y="2268"/>
                </a:lnTo>
                <a:lnTo>
                  <a:pt x="2781" y="2358"/>
                </a:lnTo>
                <a:lnTo>
                  <a:pt x="2478" y="2530"/>
                </a:lnTo>
                <a:lnTo>
                  <a:pt x="2185" y="2779"/>
                </a:lnTo>
                <a:lnTo>
                  <a:pt x="1905" y="3103"/>
                </a:lnTo>
                <a:lnTo>
                  <a:pt x="1640" y="3495"/>
                </a:lnTo>
                <a:lnTo>
                  <a:pt x="1389" y="3953"/>
                </a:lnTo>
                <a:lnTo>
                  <a:pt x="1154" y="4472"/>
                </a:lnTo>
                <a:lnTo>
                  <a:pt x="938" y="5049"/>
                </a:lnTo>
                <a:lnTo>
                  <a:pt x="740" y="5678"/>
                </a:lnTo>
                <a:lnTo>
                  <a:pt x="563" y="6356"/>
                </a:lnTo>
                <a:lnTo>
                  <a:pt x="408" y="7078"/>
                </a:lnTo>
                <a:lnTo>
                  <a:pt x="275" y="7841"/>
                </a:lnTo>
                <a:lnTo>
                  <a:pt x="167" y="8641"/>
                </a:lnTo>
                <a:lnTo>
                  <a:pt x="84" y="9473"/>
                </a:lnTo>
                <a:lnTo>
                  <a:pt x="28" y="10333"/>
                </a:lnTo>
                <a:lnTo>
                  <a:pt x="0" y="11217"/>
                </a:lnTo>
                <a:lnTo>
                  <a:pt x="2" y="12121"/>
                </a:lnTo>
                <a:lnTo>
                  <a:pt x="44" y="13623"/>
                </a:lnTo>
                <a:lnTo>
                  <a:pt x="104" y="14494"/>
                </a:lnTo>
                <a:lnTo>
                  <a:pt x="191" y="15332"/>
                </a:lnTo>
                <a:lnTo>
                  <a:pt x="304" y="16135"/>
                </a:lnTo>
                <a:lnTo>
                  <a:pt x="441" y="16898"/>
                </a:lnTo>
                <a:lnTo>
                  <a:pt x="600" y="17617"/>
                </a:lnTo>
                <a:lnTo>
                  <a:pt x="781" y="18289"/>
                </a:lnTo>
                <a:lnTo>
                  <a:pt x="982" y="18910"/>
                </a:lnTo>
                <a:lnTo>
                  <a:pt x="1202" y="19476"/>
                </a:lnTo>
                <a:lnTo>
                  <a:pt x="1438" y="19985"/>
                </a:lnTo>
                <a:lnTo>
                  <a:pt x="1690" y="20431"/>
                </a:lnTo>
                <a:lnTo>
                  <a:pt x="1956" y="20811"/>
                </a:lnTo>
                <a:lnTo>
                  <a:pt x="2235" y="21122"/>
                </a:lnTo>
                <a:lnTo>
                  <a:pt x="2525" y="21359"/>
                </a:lnTo>
                <a:lnTo>
                  <a:pt x="2825" y="21520"/>
                </a:lnTo>
                <a:lnTo>
                  <a:pt x="3133" y="21600"/>
                </a:lnTo>
                <a:lnTo>
                  <a:pt x="3448" y="21596"/>
                </a:lnTo>
                <a:lnTo>
                  <a:pt x="18505" y="19332"/>
                </a:lnTo>
                <a:lnTo>
                  <a:pt x="18819" y="19242"/>
                </a:lnTo>
                <a:lnTo>
                  <a:pt x="19122" y="19070"/>
                </a:lnTo>
                <a:lnTo>
                  <a:pt x="19415" y="18821"/>
                </a:lnTo>
                <a:lnTo>
                  <a:pt x="19695" y="18497"/>
                </a:lnTo>
                <a:lnTo>
                  <a:pt x="19960" y="18105"/>
                </a:lnTo>
                <a:lnTo>
                  <a:pt x="20211" y="17647"/>
                </a:lnTo>
                <a:lnTo>
                  <a:pt x="20446" y="17128"/>
                </a:lnTo>
                <a:lnTo>
                  <a:pt x="20662" y="16551"/>
                </a:lnTo>
                <a:lnTo>
                  <a:pt x="20860" y="15922"/>
                </a:lnTo>
                <a:lnTo>
                  <a:pt x="21037" y="15244"/>
                </a:lnTo>
                <a:lnTo>
                  <a:pt x="21192" y="14522"/>
                </a:lnTo>
                <a:lnTo>
                  <a:pt x="21325" y="13759"/>
                </a:lnTo>
                <a:lnTo>
                  <a:pt x="21433" y="12959"/>
                </a:lnTo>
                <a:lnTo>
                  <a:pt x="21516" y="12127"/>
                </a:lnTo>
                <a:lnTo>
                  <a:pt x="21572" y="11267"/>
                </a:lnTo>
                <a:lnTo>
                  <a:pt x="21600" y="10383"/>
                </a:lnTo>
                <a:lnTo>
                  <a:pt x="21598" y="9479"/>
                </a:lnTo>
                <a:lnTo>
                  <a:pt x="21556" y="7977"/>
                </a:lnTo>
                <a:lnTo>
                  <a:pt x="21496" y="7106"/>
                </a:lnTo>
                <a:lnTo>
                  <a:pt x="21409" y="6267"/>
                </a:lnTo>
                <a:lnTo>
                  <a:pt x="21296" y="5465"/>
                </a:lnTo>
                <a:lnTo>
                  <a:pt x="21159" y="4702"/>
                </a:lnTo>
                <a:lnTo>
                  <a:pt x="21000" y="3983"/>
                </a:lnTo>
                <a:lnTo>
                  <a:pt x="20819" y="3311"/>
                </a:lnTo>
                <a:lnTo>
                  <a:pt x="20618" y="2690"/>
                </a:lnTo>
                <a:lnTo>
                  <a:pt x="20398" y="2123"/>
                </a:lnTo>
                <a:lnTo>
                  <a:pt x="20162" y="1615"/>
                </a:lnTo>
                <a:lnTo>
                  <a:pt x="19910" y="1169"/>
                </a:lnTo>
                <a:lnTo>
                  <a:pt x="19644" y="789"/>
                </a:lnTo>
                <a:lnTo>
                  <a:pt x="19365" y="478"/>
                </a:lnTo>
                <a:lnTo>
                  <a:pt x="19075" y="241"/>
                </a:lnTo>
                <a:lnTo>
                  <a:pt x="18775" y="80"/>
                </a:lnTo>
                <a:lnTo>
                  <a:pt x="18467" y="0"/>
                </a:lnTo>
                <a:close/>
              </a:path>
            </a:pathLst>
          </a:custGeom>
          <a:solidFill>
            <a:srgbClr val="961E70"/>
          </a:solidFill>
          <a:ln w="12700">
            <a:miter lim="400000"/>
          </a:ln>
        </p:spPr>
        <p:txBody>
          <a:bodyPr lIns="45719" rIns="45719"/>
          <a:lstStyle/>
          <a:p>
            <a:pPr lvl="1"/>
          </a:p>
        </p:txBody>
      </p:sp>
      <p:sp>
        <p:nvSpPr>
          <p:cNvPr id="87" name="object 3"/>
          <p:cNvSpPr/>
          <p:nvPr/>
        </p:nvSpPr>
        <p:spPr>
          <a:xfrm>
            <a:off x="4848414" y="261009"/>
            <a:ext cx="1933118" cy="45843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8595"/>
                </a:moveTo>
                <a:lnTo>
                  <a:pt x="21568" y="8382"/>
                </a:lnTo>
                <a:lnTo>
                  <a:pt x="21475" y="8176"/>
                </a:lnTo>
                <a:lnTo>
                  <a:pt x="21327" y="7979"/>
                </a:lnTo>
                <a:lnTo>
                  <a:pt x="21124" y="7792"/>
                </a:lnTo>
                <a:lnTo>
                  <a:pt x="20872" y="7617"/>
                </a:lnTo>
                <a:lnTo>
                  <a:pt x="20573" y="7455"/>
                </a:lnTo>
                <a:lnTo>
                  <a:pt x="20232" y="7310"/>
                </a:lnTo>
                <a:lnTo>
                  <a:pt x="19850" y="7182"/>
                </a:lnTo>
                <a:lnTo>
                  <a:pt x="19432" y="7073"/>
                </a:lnTo>
                <a:lnTo>
                  <a:pt x="18980" y="6986"/>
                </a:lnTo>
                <a:lnTo>
                  <a:pt x="18499" y="6921"/>
                </a:lnTo>
                <a:lnTo>
                  <a:pt x="17991" y="6881"/>
                </a:lnTo>
                <a:lnTo>
                  <a:pt x="17393" y="6850"/>
                </a:lnTo>
                <a:lnTo>
                  <a:pt x="17757" y="6731"/>
                </a:lnTo>
                <a:lnTo>
                  <a:pt x="18104" y="6587"/>
                </a:lnTo>
                <a:lnTo>
                  <a:pt x="18411" y="6425"/>
                </a:lnTo>
                <a:lnTo>
                  <a:pt x="18672" y="6247"/>
                </a:lnTo>
                <a:lnTo>
                  <a:pt x="18883" y="6053"/>
                </a:lnTo>
                <a:lnTo>
                  <a:pt x="19039" y="5846"/>
                </a:lnTo>
                <a:lnTo>
                  <a:pt x="20543" y="3303"/>
                </a:lnTo>
                <a:lnTo>
                  <a:pt x="20636" y="3088"/>
                </a:lnTo>
                <a:lnTo>
                  <a:pt x="20666" y="2876"/>
                </a:lnTo>
                <a:lnTo>
                  <a:pt x="20634" y="2667"/>
                </a:lnTo>
                <a:lnTo>
                  <a:pt x="20543" y="2463"/>
                </a:lnTo>
                <a:lnTo>
                  <a:pt x="20396" y="2267"/>
                </a:lnTo>
                <a:lnTo>
                  <a:pt x="20197" y="2080"/>
                </a:lnTo>
                <a:lnTo>
                  <a:pt x="19947" y="1905"/>
                </a:lnTo>
                <a:lnTo>
                  <a:pt x="19650" y="1743"/>
                </a:lnTo>
                <a:lnTo>
                  <a:pt x="19308" y="1596"/>
                </a:lnTo>
                <a:lnTo>
                  <a:pt x="18924" y="1467"/>
                </a:lnTo>
                <a:lnTo>
                  <a:pt x="18501" y="1357"/>
                </a:lnTo>
                <a:lnTo>
                  <a:pt x="18042" y="1268"/>
                </a:lnTo>
                <a:lnTo>
                  <a:pt x="17550" y="1202"/>
                </a:lnTo>
                <a:lnTo>
                  <a:pt x="6608" y="52"/>
                </a:lnTo>
                <a:lnTo>
                  <a:pt x="6100" y="12"/>
                </a:lnTo>
                <a:lnTo>
                  <a:pt x="5596" y="0"/>
                </a:lnTo>
                <a:lnTo>
                  <a:pt x="5100" y="14"/>
                </a:lnTo>
                <a:lnTo>
                  <a:pt x="4617" y="52"/>
                </a:lnTo>
                <a:lnTo>
                  <a:pt x="4152" y="114"/>
                </a:lnTo>
                <a:lnTo>
                  <a:pt x="3709" y="198"/>
                </a:lnTo>
                <a:lnTo>
                  <a:pt x="3293" y="303"/>
                </a:lnTo>
                <a:lnTo>
                  <a:pt x="2909" y="428"/>
                </a:lnTo>
                <a:lnTo>
                  <a:pt x="2561" y="573"/>
                </a:lnTo>
                <a:lnTo>
                  <a:pt x="2254" y="735"/>
                </a:lnTo>
                <a:lnTo>
                  <a:pt x="1993" y="913"/>
                </a:lnTo>
                <a:lnTo>
                  <a:pt x="1782" y="1106"/>
                </a:lnTo>
                <a:lnTo>
                  <a:pt x="1627" y="1314"/>
                </a:lnTo>
                <a:lnTo>
                  <a:pt x="123" y="3857"/>
                </a:lnTo>
                <a:lnTo>
                  <a:pt x="29" y="4071"/>
                </a:lnTo>
                <a:lnTo>
                  <a:pt x="0" y="4284"/>
                </a:lnTo>
                <a:lnTo>
                  <a:pt x="32" y="4493"/>
                </a:lnTo>
                <a:lnTo>
                  <a:pt x="123" y="4696"/>
                </a:lnTo>
                <a:lnTo>
                  <a:pt x="269" y="4893"/>
                </a:lnTo>
                <a:lnTo>
                  <a:pt x="469" y="5079"/>
                </a:lnTo>
                <a:lnTo>
                  <a:pt x="719" y="5255"/>
                </a:lnTo>
                <a:lnTo>
                  <a:pt x="1016" y="5417"/>
                </a:lnTo>
                <a:lnTo>
                  <a:pt x="1358" y="5563"/>
                </a:lnTo>
                <a:lnTo>
                  <a:pt x="1742" y="5693"/>
                </a:lnTo>
                <a:lnTo>
                  <a:pt x="2164" y="5803"/>
                </a:lnTo>
                <a:lnTo>
                  <a:pt x="2624" y="5892"/>
                </a:lnTo>
                <a:lnTo>
                  <a:pt x="3116" y="5957"/>
                </a:lnTo>
                <a:lnTo>
                  <a:pt x="7958" y="6467"/>
                </a:lnTo>
                <a:lnTo>
                  <a:pt x="7862" y="6474"/>
                </a:lnTo>
                <a:lnTo>
                  <a:pt x="7394" y="6537"/>
                </a:lnTo>
                <a:lnTo>
                  <a:pt x="6950" y="6622"/>
                </a:lnTo>
                <a:lnTo>
                  <a:pt x="6535" y="6728"/>
                </a:lnTo>
                <a:lnTo>
                  <a:pt x="6153" y="6854"/>
                </a:lnTo>
                <a:lnTo>
                  <a:pt x="5808" y="6999"/>
                </a:lnTo>
                <a:lnTo>
                  <a:pt x="5504" y="7160"/>
                </a:lnTo>
                <a:lnTo>
                  <a:pt x="5246" y="7336"/>
                </a:lnTo>
                <a:lnTo>
                  <a:pt x="5039" y="7526"/>
                </a:lnTo>
                <a:lnTo>
                  <a:pt x="4886" y="7729"/>
                </a:lnTo>
                <a:lnTo>
                  <a:pt x="4791" y="7943"/>
                </a:lnTo>
                <a:lnTo>
                  <a:pt x="1510" y="19210"/>
                </a:lnTo>
                <a:lnTo>
                  <a:pt x="1479" y="19427"/>
                </a:lnTo>
                <a:lnTo>
                  <a:pt x="1512" y="19640"/>
                </a:lnTo>
                <a:lnTo>
                  <a:pt x="1604" y="19845"/>
                </a:lnTo>
                <a:lnTo>
                  <a:pt x="1753" y="20043"/>
                </a:lnTo>
                <a:lnTo>
                  <a:pt x="1955" y="20230"/>
                </a:lnTo>
                <a:lnTo>
                  <a:pt x="2207" y="20405"/>
                </a:lnTo>
                <a:lnTo>
                  <a:pt x="2506" y="20566"/>
                </a:lnTo>
                <a:lnTo>
                  <a:pt x="2847" y="20712"/>
                </a:lnTo>
                <a:lnTo>
                  <a:pt x="3229" y="20840"/>
                </a:lnTo>
                <a:lnTo>
                  <a:pt x="3648" y="20948"/>
                </a:lnTo>
                <a:lnTo>
                  <a:pt x="4099" y="21036"/>
                </a:lnTo>
                <a:lnTo>
                  <a:pt x="4580" y="21101"/>
                </a:lnTo>
                <a:lnTo>
                  <a:pt x="5088" y="21141"/>
                </a:lnTo>
                <a:lnTo>
                  <a:pt x="13709" y="21587"/>
                </a:lnTo>
                <a:lnTo>
                  <a:pt x="14225" y="21600"/>
                </a:lnTo>
                <a:lnTo>
                  <a:pt x="14729" y="21586"/>
                </a:lnTo>
                <a:lnTo>
                  <a:pt x="15217" y="21547"/>
                </a:lnTo>
                <a:lnTo>
                  <a:pt x="15685" y="21485"/>
                </a:lnTo>
                <a:lnTo>
                  <a:pt x="16129" y="21399"/>
                </a:lnTo>
                <a:lnTo>
                  <a:pt x="16544" y="21293"/>
                </a:lnTo>
                <a:lnTo>
                  <a:pt x="16926" y="21167"/>
                </a:lnTo>
                <a:lnTo>
                  <a:pt x="17272" y="21023"/>
                </a:lnTo>
                <a:lnTo>
                  <a:pt x="17575" y="20862"/>
                </a:lnTo>
                <a:lnTo>
                  <a:pt x="17833" y="20686"/>
                </a:lnTo>
                <a:lnTo>
                  <a:pt x="18040" y="20495"/>
                </a:lnTo>
                <a:lnTo>
                  <a:pt x="18194" y="20292"/>
                </a:lnTo>
                <a:lnTo>
                  <a:pt x="18288" y="20078"/>
                </a:lnTo>
                <a:lnTo>
                  <a:pt x="21569" y="8812"/>
                </a:lnTo>
                <a:lnTo>
                  <a:pt x="21600" y="8595"/>
                </a:lnTo>
                <a:close/>
              </a:path>
            </a:pathLst>
          </a:custGeom>
          <a:solidFill>
            <a:srgbClr val="2BAFB0"/>
          </a:solidFill>
          <a:ln w="12700">
            <a:miter lim="400000"/>
          </a:ln>
        </p:spPr>
        <p:txBody>
          <a:bodyPr lIns="45719" rIns="45719"/>
          <a:lstStyle/>
          <a:p>
            <a:pPr/>
          </a:p>
        </p:txBody>
      </p:sp>
      <p:pic>
        <p:nvPicPr>
          <p:cNvPr id="88" name="object 4" descr="object 4"/>
          <p:cNvPicPr>
            <a:picLocks noChangeAspect="1"/>
          </p:cNvPicPr>
          <p:nvPr/>
        </p:nvPicPr>
        <p:blipFill>
          <a:blip r:embed="rId2">
            <a:extLst/>
          </a:blip>
          <a:stretch>
            <a:fillRect/>
          </a:stretch>
        </p:blipFill>
        <p:spPr>
          <a:xfrm>
            <a:off x="7514056" y="0"/>
            <a:ext cx="4679137" cy="6858000"/>
          </a:xfrm>
          <a:prstGeom prst="rect">
            <a:avLst/>
          </a:prstGeom>
          <a:ln w="12700">
            <a:miter lim="400000"/>
          </a:ln>
        </p:spPr>
      </p:pic>
      <p:sp>
        <p:nvSpPr>
          <p:cNvPr id="89" name="object 5"/>
          <p:cNvSpPr txBox="1"/>
          <p:nvPr>
            <p:ph type="title"/>
          </p:nvPr>
        </p:nvSpPr>
        <p:spPr>
          <a:xfrm>
            <a:off x="1418262" y="237417"/>
            <a:ext cx="9361825" cy="609601"/>
          </a:xfrm>
          <a:prstGeom prst="rect">
            <a:avLst/>
          </a:prstGeom>
        </p:spPr>
        <p:txBody>
          <a:bodyPr/>
          <a:lstStyle/>
          <a:p>
            <a:pPr indent="6475729">
              <a:spcBef>
                <a:spcPts val="200"/>
              </a:spcBef>
              <a:defRPr spc="100"/>
            </a:pPr>
            <a:r>
              <a:t>Samen</a:t>
            </a:r>
            <a:r>
              <a:rPr spc="200"/>
              <a:t> </a:t>
            </a:r>
            <a:r>
              <a:rPr spc="0"/>
              <a:t>in</a:t>
            </a:r>
            <a:r>
              <a:rPr spc="200"/>
              <a:t> </a:t>
            </a:r>
            <a:r>
              <a:t>positie</a:t>
            </a:r>
          </a:p>
          <a:p>
            <a:pPr indent="6475729">
              <a:spcBef>
                <a:spcPts val="100"/>
              </a:spcBef>
            </a:pPr>
            <a:r>
              <a:t>met</a:t>
            </a:r>
            <a:r>
              <a:rPr spc="200"/>
              <a:t> </a:t>
            </a:r>
            <a:r>
              <a:rPr spc="100"/>
              <a:t>Community</a:t>
            </a:r>
            <a:r>
              <a:rPr spc="200"/>
              <a:t> </a:t>
            </a:r>
            <a:r>
              <a:t>Next</a:t>
            </a:r>
          </a:p>
        </p:txBody>
      </p:sp>
      <p:sp>
        <p:nvSpPr>
          <p:cNvPr id="90" name="object 6"/>
          <p:cNvSpPr txBox="1"/>
          <p:nvPr/>
        </p:nvSpPr>
        <p:spPr>
          <a:xfrm>
            <a:off x="7881311" y="1126698"/>
            <a:ext cx="3255011" cy="20224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25000"/>
              </a:lnSpc>
              <a:spcBef>
                <a:spcPts val="100"/>
              </a:spcBef>
              <a:defRPr sz="1000">
                <a:solidFill>
                  <a:srgbClr val="FFFFFF"/>
                </a:solidFill>
                <a:latin typeface="Montserrat Medium"/>
                <a:ea typeface="Montserrat Medium"/>
                <a:cs typeface="Montserrat Medium"/>
                <a:sym typeface="Montserrat Medium"/>
              </a:defRPr>
            </a:pPr>
            <a:r>
              <a:t>Positionering</a:t>
            </a:r>
            <a:r>
              <a:rPr spc="-4"/>
              <a:t> </a:t>
            </a:r>
            <a:r>
              <a:t>van</a:t>
            </a:r>
            <a:r>
              <a:rPr spc="-4"/>
              <a:t> </a:t>
            </a:r>
            <a:r>
              <a:t>het</a:t>
            </a:r>
            <a:r>
              <a:rPr spc="-4"/>
              <a:t> </a:t>
            </a:r>
            <a:r>
              <a:rPr spc="-9"/>
              <a:t>werkveld</a:t>
            </a:r>
            <a:r>
              <a:rPr spc="-4"/>
              <a:t> </a:t>
            </a:r>
            <a:r>
              <a:t>is</a:t>
            </a:r>
            <a:r>
              <a:rPr spc="-4"/>
              <a:t> </a:t>
            </a:r>
            <a:r>
              <a:t>urgent,</a:t>
            </a:r>
            <a:r>
              <a:rPr spc="254"/>
              <a:t> </a:t>
            </a:r>
            <a:r>
              <a:t>als</a:t>
            </a:r>
            <a:r>
              <a:rPr spc="-4"/>
              <a:t> </a:t>
            </a:r>
            <a:r>
              <a:rPr spc="-25"/>
              <a:t>we </a:t>
            </a:r>
            <a:r>
              <a:t>ons</a:t>
            </a:r>
            <a:r>
              <a:rPr spc="-19"/>
              <a:t> </a:t>
            </a:r>
            <a:r>
              <a:t>niet</a:t>
            </a:r>
            <a:r>
              <a:rPr spc="-4"/>
              <a:t> </a:t>
            </a:r>
            <a:r>
              <a:t>profileren</a:t>
            </a:r>
            <a:r>
              <a:rPr spc="-9"/>
              <a:t> </a:t>
            </a:r>
            <a:r>
              <a:t>in</a:t>
            </a:r>
            <a:r>
              <a:rPr spc="-4"/>
              <a:t> </a:t>
            </a:r>
            <a:r>
              <a:t>deze</a:t>
            </a:r>
            <a:r>
              <a:rPr spc="-9"/>
              <a:t> </a:t>
            </a:r>
            <a:r>
              <a:t>snel</a:t>
            </a:r>
            <a:r>
              <a:rPr spc="-4"/>
              <a:t> </a:t>
            </a:r>
            <a:r>
              <a:rPr spc="-9"/>
              <a:t>veranderende </a:t>
            </a:r>
            <a:r>
              <a:t>maatschappij</a:t>
            </a:r>
            <a:r>
              <a:rPr spc="-30"/>
              <a:t> </a:t>
            </a:r>
            <a:r>
              <a:t>verliezen</a:t>
            </a:r>
            <a:r>
              <a:rPr spc="-15"/>
              <a:t> </a:t>
            </a:r>
            <a:r>
              <a:t>we</a:t>
            </a:r>
            <a:r>
              <a:rPr spc="-15"/>
              <a:t> </a:t>
            </a:r>
            <a:r>
              <a:t>terrein</a:t>
            </a:r>
            <a:r>
              <a:rPr spc="-19"/>
              <a:t> </a:t>
            </a:r>
            <a:r>
              <a:t>en</a:t>
            </a:r>
            <a:r>
              <a:rPr spc="-15"/>
              <a:t> </a:t>
            </a:r>
            <a:r>
              <a:t>dat</a:t>
            </a:r>
            <a:r>
              <a:rPr spc="-15"/>
              <a:t> </a:t>
            </a:r>
            <a:r>
              <a:t>gaat</a:t>
            </a:r>
            <a:r>
              <a:rPr spc="-15"/>
              <a:t> </a:t>
            </a:r>
            <a:r>
              <a:rPr spc="-25"/>
              <a:t>ten </a:t>
            </a:r>
            <a:r>
              <a:t>koste</a:t>
            </a:r>
            <a:r>
              <a:rPr spc="-30"/>
              <a:t> </a:t>
            </a:r>
            <a:r>
              <a:t>van</a:t>
            </a:r>
            <a:r>
              <a:rPr spc="-19"/>
              <a:t> </a:t>
            </a:r>
            <a:r>
              <a:t>de</a:t>
            </a:r>
            <a:r>
              <a:rPr spc="-19"/>
              <a:t> </a:t>
            </a:r>
            <a:r>
              <a:t>cliënt.</a:t>
            </a:r>
            <a:r>
              <a:rPr spc="-15"/>
              <a:t> </a:t>
            </a:r>
            <a:r>
              <a:t>Samen</a:t>
            </a:r>
            <a:r>
              <a:rPr spc="-19"/>
              <a:t> </a:t>
            </a:r>
            <a:r>
              <a:t>werkten</a:t>
            </a:r>
            <a:r>
              <a:rPr spc="-19"/>
              <a:t> </a:t>
            </a:r>
            <a:r>
              <a:t>we</a:t>
            </a:r>
            <a:r>
              <a:rPr spc="-15"/>
              <a:t> </a:t>
            </a:r>
            <a:r>
              <a:rPr spc="-9"/>
              <a:t>daarom </a:t>
            </a:r>
            <a:r>
              <a:t>aan</a:t>
            </a:r>
            <a:r>
              <a:rPr spc="-25"/>
              <a:t> </a:t>
            </a:r>
            <a:r>
              <a:t>een</a:t>
            </a:r>
            <a:r>
              <a:rPr spc="-9"/>
              <a:t> </a:t>
            </a:r>
            <a:r>
              <a:t>formulering</a:t>
            </a:r>
            <a:r>
              <a:rPr spc="-9"/>
              <a:t> </a:t>
            </a:r>
            <a:r>
              <a:t>waarin</a:t>
            </a:r>
            <a:r>
              <a:rPr spc="-15"/>
              <a:t> </a:t>
            </a:r>
            <a:r>
              <a:t>de</a:t>
            </a:r>
            <a:r>
              <a:rPr spc="-9"/>
              <a:t> </a:t>
            </a:r>
            <a:r>
              <a:t>nieuwe</a:t>
            </a:r>
            <a:r>
              <a:rPr spc="-9"/>
              <a:t> </a:t>
            </a:r>
            <a:r>
              <a:t>positie</a:t>
            </a:r>
            <a:r>
              <a:rPr spc="-9"/>
              <a:t> </a:t>
            </a:r>
            <a:r>
              <a:rPr spc="-25"/>
              <a:t>van </a:t>
            </a:r>
            <a:r>
              <a:t>BW&amp;B</a:t>
            </a:r>
            <a:r>
              <a:rPr spc="-30"/>
              <a:t> </a:t>
            </a:r>
            <a:r>
              <a:t>beter</a:t>
            </a:r>
            <a:r>
              <a:rPr spc="-19"/>
              <a:t> </a:t>
            </a:r>
            <a:r>
              <a:t>tot</a:t>
            </a:r>
            <a:r>
              <a:rPr spc="-19"/>
              <a:t> </a:t>
            </a:r>
            <a:r>
              <a:t>zijn</a:t>
            </a:r>
            <a:r>
              <a:rPr spc="-19"/>
              <a:t> </a:t>
            </a:r>
            <a:r>
              <a:t>recht</a:t>
            </a:r>
            <a:r>
              <a:rPr spc="-19"/>
              <a:t> </a:t>
            </a:r>
            <a:r>
              <a:rPr spc="-9"/>
              <a:t>komt.</a:t>
            </a:r>
          </a:p>
          <a:p>
            <a:pPr marR="34290" indent="12700">
              <a:lnSpc>
                <a:spcPct val="125000"/>
              </a:lnSpc>
              <a:defRPr sz="1000">
                <a:solidFill>
                  <a:srgbClr val="FFFFFF"/>
                </a:solidFill>
                <a:latin typeface="Montserrat Medium"/>
                <a:ea typeface="Montserrat Medium"/>
                <a:cs typeface="Montserrat Medium"/>
                <a:sym typeface="Montserrat Medium"/>
              </a:defRPr>
            </a:pPr>
            <a:r>
              <a:t>Het</a:t>
            </a:r>
            <a:r>
              <a:rPr spc="-30"/>
              <a:t> </a:t>
            </a:r>
            <a:r>
              <a:rPr u="sng">
                <a:solidFill>
                  <a:srgbClr val="0000FF"/>
                </a:solidFill>
                <a:uFill>
                  <a:solidFill>
                    <a:srgbClr val="0000FF"/>
                  </a:solidFill>
                </a:uFill>
                <a:hlinkClick r:id="rId3" invalidUrl="" action="ppaction://hlinksldjump" tgtFrame="" tooltip="" history="1" highlightClick="0" endSnd="0"/>
              </a:rPr>
              <a:t>manifest Community Next</a:t>
            </a:r>
            <a:r>
              <a:rPr spc="-30">
                <a:solidFill>
                  <a:srgbClr val="205E9E"/>
                </a:solidFill>
                <a:latin typeface="Montserrat Bold"/>
                <a:ea typeface="Montserrat Bold"/>
                <a:cs typeface="Montserrat Bold"/>
                <a:sym typeface="Montserrat Bold"/>
              </a:rPr>
              <a:t> </a:t>
            </a:r>
            <a:r>
              <a:t>ontstond,</a:t>
            </a:r>
            <a:r>
              <a:rPr spc="-9"/>
              <a:t> </a:t>
            </a:r>
            <a:r>
              <a:rPr spc="-25"/>
              <a:t>een </a:t>
            </a:r>
            <a:r>
              <a:t>gedragen</a:t>
            </a:r>
            <a:r>
              <a:rPr spc="-25"/>
              <a:t> </a:t>
            </a:r>
            <a:r>
              <a:t>visie</a:t>
            </a:r>
            <a:r>
              <a:rPr spc="-9"/>
              <a:t> </a:t>
            </a:r>
            <a:r>
              <a:t>waarin</a:t>
            </a:r>
            <a:r>
              <a:rPr spc="-9"/>
              <a:t> </a:t>
            </a:r>
            <a:r>
              <a:t>elk</a:t>
            </a:r>
            <a:r>
              <a:rPr spc="-9"/>
              <a:t> </a:t>
            </a:r>
            <a:r>
              <a:t>lid</a:t>
            </a:r>
            <a:r>
              <a:rPr spc="-15"/>
              <a:t> </a:t>
            </a:r>
            <a:r>
              <a:t>zich</a:t>
            </a:r>
            <a:r>
              <a:rPr spc="-9"/>
              <a:t> </a:t>
            </a:r>
            <a:r>
              <a:t>vindt.</a:t>
            </a:r>
            <a:r>
              <a:rPr spc="-9"/>
              <a:t> </a:t>
            </a:r>
            <a:r>
              <a:t>Deze</a:t>
            </a:r>
            <a:r>
              <a:rPr spc="-9"/>
              <a:t> visie </a:t>
            </a:r>
            <a:r>
              <a:t>geeft</a:t>
            </a:r>
            <a:r>
              <a:rPr spc="-19"/>
              <a:t> </a:t>
            </a:r>
            <a:r>
              <a:t>richting</a:t>
            </a:r>
            <a:r>
              <a:rPr spc="-4"/>
              <a:t> </a:t>
            </a:r>
            <a:r>
              <a:t>aan</a:t>
            </a:r>
            <a:r>
              <a:rPr spc="-4"/>
              <a:t> </a:t>
            </a:r>
            <a:r>
              <a:t>het</a:t>
            </a:r>
            <a:r>
              <a:rPr spc="-4"/>
              <a:t> </a:t>
            </a:r>
            <a:r>
              <a:rPr spc="-9"/>
              <a:t>werkveld </a:t>
            </a:r>
            <a:r>
              <a:t>en</a:t>
            </a:r>
            <a:r>
              <a:rPr spc="-4"/>
              <a:t> </a:t>
            </a:r>
            <a:r>
              <a:t>gaat</a:t>
            </a:r>
            <a:r>
              <a:rPr spc="-4"/>
              <a:t> </a:t>
            </a:r>
            <a:r>
              <a:t>over</a:t>
            </a:r>
            <a:r>
              <a:rPr spc="-4"/>
              <a:t> </a:t>
            </a:r>
            <a:r>
              <a:rPr spc="-25"/>
              <a:t>(de </a:t>
            </a:r>
            <a:r>
              <a:t>toekomst</a:t>
            </a:r>
            <a:r>
              <a:rPr spc="-25"/>
              <a:t> </a:t>
            </a:r>
            <a:r>
              <a:t>van)</a:t>
            </a:r>
            <a:r>
              <a:rPr spc="-19"/>
              <a:t> </a:t>
            </a:r>
            <a:r>
              <a:t>jouw</a:t>
            </a:r>
            <a:r>
              <a:rPr spc="-19"/>
              <a:t> </a:t>
            </a:r>
            <a:r>
              <a:rPr spc="-9"/>
              <a:t>organisatie.</a:t>
            </a:r>
          </a:p>
        </p:txBody>
      </p:sp>
      <p:sp>
        <p:nvSpPr>
          <p:cNvPr id="91" name="object 7"/>
          <p:cNvSpPr txBox="1"/>
          <p:nvPr/>
        </p:nvSpPr>
        <p:spPr>
          <a:xfrm>
            <a:off x="7881311" y="3222199"/>
            <a:ext cx="3332481" cy="3467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76225" indent="12700">
              <a:lnSpc>
                <a:spcPct val="125000"/>
              </a:lnSpc>
              <a:spcBef>
                <a:spcPts val="100"/>
              </a:spcBef>
              <a:defRPr sz="1000">
                <a:solidFill>
                  <a:srgbClr val="FFFFFF"/>
                </a:solidFill>
                <a:latin typeface="Montserrat Medium"/>
                <a:ea typeface="Montserrat Medium"/>
                <a:cs typeface="Montserrat Medium"/>
                <a:sym typeface="Montserrat Medium"/>
              </a:defRPr>
            </a:pPr>
            <a:r>
              <a:t>Er</a:t>
            </a:r>
            <a:r>
              <a:rPr spc="-15"/>
              <a:t> </a:t>
            </a:r>
            <a:r>
              <a:t>zijn</a:t>
            </a:r>
            <a:r>
              <a:rPr spc="-4"/>
              <a:t> </a:t>
            </a:r>
            <a:r>
              <a:t>vijf stappen</a:t>
            </a:r>
            <a:r>
              <a:rPr spc="-4"/>
              <a:t> </a:t>
            </a:r>
            <a:r>
              <a:t>nodig om</a:t>
            </a:r>
            <a:r>
              <a:rPr spc="-4"/>
              <a:t> </a:t>
            </a:r>
            <a:r>
              <a:t>community </a:t>
            </a:r>
            <a:r>
              <a:rPr spc="-19"/>
              <a:t>next </a:t>
            </a:r>
            <a:r>
              <a:t>te</a:t>
            </a:r>
            <a:r>
              <a:rPr spc="-25"/>
              <a:t> </a:t>
            </a:r>
            <a:r>
              <a:t>implementeren</a:t>
            </a:r>
            <a:r>
              <a:rPr spc="-9"/>
              <a:t> </a:t>
            </a:r>
            <a:r>
              <a:t>in</a:t>
            </a:r>
            <a:r>
              <a:rPr spc="-9"/>
              <a:t> </a:t>
            </a:r>
            <a:r>
              <a:t>jouw</a:t>
            </a:r>
            <a:r>
              <a:rPr spc="-15"/>
              <a:t> </a:t>
            </a:r>
            <a:r>
              <a:t>organisatie.</a:t>
            </a:r>
            <a:r>
              <a:rPr spc="-9"/>
              <a:t> </a:t>
            </a:r>
            <a:r>
              <a:t>Dit</a:t>
            </a:r>
            <a:r>
              <a:rPr spc="-9"/>
              <a:t> </a:t>
            </a:r>
            <a:r>
              <a:rPr spc="-19"/>
              <a:t>plan </a:t>
            </a:r>
            <a:r>
              <a:t>van</a:t>
            </a:r>
            <a:r>
              <a:rPr spc="-25"/>
              <a:t> </a:t>
            </a:r>
            <a:r>
              <a:t>aanpak</a:t>
            </a:r>
            <a:r>
              <a:rPr spc="-9"/>
              <a:t> </a:t>
            </a:r>
            <a:r>
              <a:t>werd</a:t>
            </a:r>
            <a:r>
              <a:rPr spc="-15"/>
              <a:t> </a:t>
            </a:r>
            <a:r>
              <a:t>gemaakt</a:t>
            </a:r>
            <a:r>
              <a:rPr spc="-9"/>
              <a:t> </a:t>
            </a:r>
            <a:r>
              <a:t>met</a:t>
            </a:r>
            <a:r>
              <a:rPr spc="-15"/>
              <a:t> </a:t>
            </a:r>
            <a:r>
              <a:t>de</a:t>
            </a:r>
            <a:r>
              <a:rPr spc="-9"/>
              <a:t> </a:t>
            </a:r>
            <a:r>
              <a:t>kennis</a:t>
            </a:r>
            <a:r>
              <a:rPr spc="-9"/>
              <a:t> </a:t>
            </a:r>
            <a:r>
              <a:rPr spc="-25"/>
              <a:t>en </a:t>
            </a:r>
            <a:r>
              <a:t>expertise</a:t>
            </a:r>
            <a:r>
              <a:rPr spc="-15"/>
              <a:t> </a:t>
            </a:r>
            <a:r>
              <a:t>van</a:t>
            </a:r>
            <a:r>
              <a:rPr spc="-9"/>
              <a:t> </a:t>
            </a:r>
            <a:r>
              <a:t>verschillende</a:t>
            </a:r>
            <a:r>
              <a:rPr spc="-15"/>
              <a:t> </a:t>
            </a:r>
            <a:r>
              <a:t>leden</a:t>
            </a:r>
            <a:r>
              <a:rPr spc="-9"/>
              <a:t> (bestuurders,</a:t>
            </a:r>
          </a:p>
          <a:p>
            <a:pPr marR="5080" indent="12700">
              <a:lnSpc>
                <a:spcPct val="125000"/>
              </a:lnSpc>
              <a:defRPr sz="1000">
                <a:solidFill>
                  <a:srgbClr val="FFFFFF"/>
                </a:solidFill>
                <a:latin typeface="Montserrat Medium"/>
                <a:ea typeface="Montserrat Medium"/>
                <a:cs typeface="Montserrat Medium"/>
                <a:sym typeface="Montserrat Medium"/>
              </a:defRPr>
            </a:pPr>
            <a:r>
              <a:t>beleidsadviseurs,</a:t>
            </a:r>
            <a:r>
              <a:rPr spc="-4"/>
              <a:t> </a:t>
            </a:r>
            <a:r>
              <a:t>managers,</a:t>
            </a:r>
            <a:r>
              <a:rPr spc="-4"/>
              <a:t> </a:t>
            </a:r>
            <a:r>
              <a:rPr spc="-9"/>
              <a:t>ervaringsdeskundigen </a:t>
            </a:r>
            <a:r>
              <a:t>en</a:t>
            </a:r>
            <a:r>
              <a:rPr spc="-19"/>
              <a:t> </a:t>
            </a:r>
            <a:r>
              <a:t>communicatieadviseurs).</a:t>
            </a:r>
            <a:r>
              <a:rPr spc="-4"/>
              <a:t> </a:t>
            </a:r>
            <a:r>
              <a:t>De</a:t>
            </a:r>
            <a:r>
              <a:rPr spc="-9"/>
              <a:t> </a:t>
            </a:r>
            <a:r>
              <a:t>stappen</a:t>
            </a:r>
            <a:r>
              <a:rPr spc="-4"/>
              <a:t> </a:t>
            </a:r>
            <a:r>
              <a:t>en</a:t>
            </a:r>
            <a:r>
              <a:rPr spc="-4"/>
              <a:t> </a:t>
            </a:r>
            <a:r>
              <a:rPr spc="-9"/>
              <a:t>tools </a:t>
            </a:r>
            <a:r>
              <a:t>werden</a:t>
            </a:r>
            <a:r>
              <a:rPr spc="-25"/>
              <a:t> </a:t>
            </a:r>
            <a:r>
              <a:t>in</a:t>
            </a:r>
            <a:r>
              <a:rPr spc="-9"/>
              <a:t> </a:t>
            </a:r>
            <a:r>
              <a:t>pilots</a:t>
            </a:r>
            <a:r>
              <a:rPr spc="-9"/>
              <a:t> </a:t>
            </a:r>
            <a:r>
              <a:t>getest</a:t>
            </a:r>
            <a:r>
              <a:rPr spc="-9"/>
              <a:t> </a:t>
            </a:r>
            <a:r>
              <a:t>in</a:t>
            </a:r>
            <a:r>
              <a:rPr spc="-15"/>
              <a:t> </a:t>
            </a:r>
            <a:r>
              <a:t>de</a:t>
            </a:r>
            <a:r>
              <a:rPr spc="-9"/>
              <a:t> </a:t>
            </a:r>
            <a:r>
              <a:t>praktijk.</a:t>
            </a:r>
            <a:r>
              <a:rPr spc="-9"/>
              <a:t> </a:t>
            </a:r>
            <a:r>
              <a:t>Om</a:t>
            </a:r>
            <a:r>
              <a:rPr spc="-9"/>
              <a:t> landelijk </a:t>
            </a:r>
            <a:r>
              <a:t>te</a:t>
            </a:r>
            <a:r>
              <a:rPr spc="-30"/>
              <a:t> </a:t>
            </a:r>
            <a:r>
              <a:t>profileren</a:t>
            </a:r>
            <a:r>
              <a:rPr spc="-19"/>
              <a:t> </a:t>
            </a:r>
            <a:r>
              <a:t>vragen</a:t>
            </a:r>
            <a:r>
              <a:rPr spc="-19"/>
              <a:t> </a:t>
            </a:r>
            <a:r>
              <a:t>we</a:t>
            </a:r>
            <a:r>
              <a:rPr spc="-19"/>
              <a:t> </a:t>
            </a:r>
            <a:r>
              <a:t>je</a:t>
            </a:r>
            <a:r>
              <a:rPr spc="-19"/>
              <a:t> </a:t>
            </a:r>
            <a:r>
              <a:t>uiteindelijk</a:t>
            </a:r>
            <a:r>
              <a:rPr spc="-19"/>
              <a:t> </a:t>
            </a:r>
            <a:r>
              <a:t>niet</a:t>
            </a:r>
            <a:r>
              <a:rPr spc="-15"/>
              <a:t> </a:t>
            </a:r>
            <a:r>
              <a:rPr spc="-25"/>
              <a:t>om</a:t>
            </a:r>
          </a:p>
          <a:p>
            <a:pPr marR="48894" indent="12700">
              <a:lnSpc>
                <a:spcPct val="125000"/>
              </a:lnSpc>
              <a:defRPr sz="1000">
                <a:solidFill>
                  <a:srgbClr val="FFFFFF"/>
                </a:solidFill>
                <a:latin typeface="Montserrat Medium"/>
                <a:ea typeface="Montserrat Medium"/>
                <a:cs typeface="Montserrat Medium"/>
                <a:sym typeface="Montserrat Medium"/>
              </a:defRPr>
            </a:pPr>
            <a:r>
              <a:t>extra</a:t>
            </a:r>
            <a:r>
              <a:rPr spc="-35"/>
              <a:t> </a:t>
            </a:r>
            <a:r>
              <a:t>activiteiten,</a:t>
            </a:r>
            <a:r>
              <a:rPr spc="-25"/>
              <a:t> </a:t>
            </a:r>
            <a:r>
              <a:t>maar</a:t>
            </a:r>
            <a:r>
              <a:rPr spc="-25"/>
              <a:t> </a:t>
            </a:r>
            <a:r>
              <a:t>om</a:t>
            </a:r>
            <a:r>
              <a:rPr spc="-25"/>
              <a:t> </a:t>
            </a:r>
            <a:r>
              <a:t>simpelweg</a:t>
            </a:r>
            <a:r>
              <a:rPr spc="-25"/>
              <a:t> </a:t>
            </a:r>
            <a:r>
              <a:t>kennis</a:t>
            </a:r>
            <a:r>
              <a:rPr spc="-19"/>
              <a:t> </a:t>
            </a:r>
            <a:r>
              <a:rPr spc="-25"/>
              <a:t>en </a:t>
            </a:r>
            <a:r>
              <a:t>informatie</a:t>
            </a:r>
            <a:r>
              <a:rPr spc="-19"/>
              <a:t> </a:t>
            </a:r>
            <a:r>
              <a:t>toe</a:t>
            </a:r>
            <a:r>
              <a:rPr spc="-9"/>
              <a:t> </a:t>
            </a:r>
            <a:r>
              <a:t>te</a:t>
            </a:r>
            <a:r>
              <a:rPr spc="-4"/>
              <a:t> </a:t>
            </a:r>
            <a:r>
              <a:t>voegen</a:t>
            </a:r>
            <a:r>
              <a:rPr spc="-9"/>
              <a:t> </a:t>
            </a:r>
            <a:r>
              <a:t>aan</a:t>
            </a:r>
            <a:r>
              <a:rPr spc="-9"/>
              <a:t> </a:t>
            </a:r>
            <a:r>
              <a:t>de</a:t>
            </a:r>
            <a:r>
              <a:rPr spc="-4"/>
              <a:t> </a:t>
            </a:r>
            <a:r>
              <a:t>dingen</a:t>
            </a:r>
            <a:r>
              <a:rPr spc="-9"/>
              <a:t> </a:t>
            </a:r>
            <a:r>
              <a:t>die</a:t>
            </a:r>
            <a:r>
              <a:rPr spc="-9"/>
              <a:t> </a:t>
            </a:r>
            <a:r>
              <a:t>je</a:t>
            </a:r>
            <a:r>
              <a:rPr spc="-4"/>
              <a:t> </a:t>
            </a:r>
            <a:r>
              <a:rPr spc="-19"/>
              <a:t>toch </a:t>
            </a:r>
            <a:r>
              <a:t>al</a:t>
            </a:r>
            <a:r>
              <a:rPr spc="-15"/>
              <a:t> </a:t>
            </a:r>
            <a:r>
              <a:t>doet. Dat</a:t>
            </a:r>
            <a:r>
              <a:rPr spc="-4"/>
              <a:t> </a:t>
            </a:r>
            <a:r>
              <a:t>scheelt tijd en</a:t>
            </a:r>
            <a:r>
              <a:rPr spc="-4"/>
              <a:t> </a:t>
            </a:r>
            <a:r>
              <a:t>geld en</a:t>
            </a:r>
            <a:r>
              <a:rPr spc="-4"/>
              <a:t> </a:t>
            </a:r>
            <a:r>
              <a:t>het zorgt </a:t>
            </a:r>
            <a:r>
              <a:rPr spc="-19"/>
              <a:t>voor </a:t>
            </a:r>
            <a:r>
              <a:t>een</a:t>
            </a:r>
            <a:r>
              <a:rPr spc="-25"/>
              <a:t> </a:t>
            </a:r>
            <a:r>
              <a:t>duidelijke</a:t>
            </a:r>
            <a:r>
              <a:rPr spc="-15"/>
              <a:t> </a:t>
            </a:r>
            <a:r>
              <a:t>stem</a:t>
            </a:r>
            <a:r>
              <a:rPr spc="-15"/>
              <a:t> </a:t>
            </a:r>
            <a:r>
              <a:t>naar</a:t>
            </a:r>
            <a:r>
              <a:rPr spc="-15"/>
              <a:t> </a:t>
            </a:r>
            <a:r>
              <a:t>buiten.</a:t>
            </a:r>
            <a:r>
              <a:rPr spc="-15"/>
              <a:t> </a:t>
            </a:r>
            <a:r>
              <a:t>Lokaal,</a:t>
            </a:r>
            <a:r>
              <a:rPr spc="-15"/>
              <a:t> </a:t>
            </a:r>
            <a:r>
              <a:rPr spc="-9"/>
              <a:t>regionaal </a:t>
            </a:r>
            <a:r>
              <a:t>én</a:t>
            </a:r>
            <a:r>
              <a:rPr spc="-9"/>
              <a:t> landelijk.</a:t>
            </a:r>
          </a:p>
          <a:p>
            <a:pPr marR="39369" indent="12700">
              <a:lnSpc>
                <a:spcPct val="125000"/>
              </a:lnSpc>
              <a:defRPr sz="1000">
                <a:solidFill>
                  <a:srgbClr val="FFFFFF"/>
                </a:solidFill>
                <a:latin typeface="Montserrat Medium"/>
                <a:ea typeface="Montserrat Medium"/>
                <a:cs typeface="Montserrat Medium"/>
                <a:sym typeface="Montserrat Medium"/>
              </a:defRPr>
            </a:pPr>
            <a:r>
              <a:t>Wij</a:t>
            </a:r>
            <a:r>
              <a:rPr spc="104"/>
              <a:t> </a:t>
            </a:r>
            <a:r>
              <a:t>wensen</a:t>
            </a:r>
            <a:r>
              <a:rPr spc="104"/>
              <a:t> </a:t>
            </a:r>
            <a:r>
              <a:t>jullie</a:t>
            </a:r>
            <a:r>
              <a:rPr spc="104"/>
              <a:t> </a:t>
            </a:r>
            <a:r>
              <a:t>veel</a:t>
            </a:r>
            <a:r>
              <a:rPr spc="104"/>
              <a:t> </a:t>
            </a:r>
            <a:r>
              <a:t>plezier</a:t>
            </a:r>
            <a:r>
              <a:rPr spc="104"/>
              <a:t> </a:t>
            </a:r>
            <a:r>
              <a:t>bij</a:t>
            </a:r>
            <a:r>
              <a:rPr spc="104"/>
              <a:t> </a:t>
            </a:r>
            <a:r>
              <a:t>de</a:t>
            </a:r>
            <a:r>
              <a:rPr spc="104"/>
              <a:t> </a:t>
            </a:r>
            <a:r>
              <a:t>uitvoer</a:t>
            </a:r>
            <a:r>
              <a:rPr spc="104"/>
              <a:t> </a:t>
            </a:r>
            <a:r>
              <a:rPr spc="-25"/>
              <a:t>van </a:t>
            </a:r>
            <a:r>
              <a:t>dit</a:t>
            </a:r>
            <a:r>
              <a:rPr spc="90"/>
              <a:t> </a:t>
            </a:r>
            <a:r>
              <a:t>plan</a:t>
            </a:r>
            <a:r>
              <a:rPr spc="90"/>
              <a:t> </a:t>
            </a:r>
            <a:r>
              <a:t>van</a:t>
            </a:r>
            <a:r>
              <a:rPr spc="90"/>
              <a:t> </a:t>
            </a:r>
            <a:r>
              <a:t>aanpak.</a:t>
            </a:r>
            <a:r>
              <a:rPr spc="90"/>
              <a:t> </a:t>
            </a:r>
            <a:r>
              <a:t>Samen</a:t>
            </a:r>
            <a:r>
              <a:rPr spc="90"/>
              <a:t> </a:t>
            </a:r>
            <a:r>
              <a:t>komen</a:t>
            </a:r>
            <a:r>
              <a:rPr spc="90"/>
              <a:t> </a:t>
            </a:r>
            <a:r>
              <a:t>we</a:t>
            </a:r>
            <a:r>
              <a:rPr spc="90"/>
              <a:t> </a:t>
            </a:r>
            <a:r>
              <a:t>in</a:t>
            </a:r>
            <a:r>
              <a:rPr spc="95"/>
              <a:t> </a:t>
            </a:r>
            <a:r>
              <a:rPr spc="-9"/>
              <a:t>positie.</a:t>
            </a:r>
          </a:p>
          <a:p>
            <a:pPr marR="290195" indent="12700">
              <a:lnSpc>
                <a:spcPct val="125000"/>
              </a:lnSpc>
              <a:defRPr sz="1000">
                <a:solidFill>
                  <a:srgbClr val="FFFFFF"/>
                </a:solidFill>
                <a:latin typeface="Montserrat Medium"/>
                <a:ea typeface="Montserrat Medium"/>
                <a:cs typeface="Montserrat Medium"/>
                <a:sym typeface="Montserrat Medium"/>
              </a:defRPr>
            </a:pPr>
            <a:r>
              <a:t>Gezamenlijk</a:t>
            </a:r>
            <a:r>
              <a:rPr spc="110"/>
              <a:t> </a:t>
            </a:r>
            <a:r>
              <a:t>bieden</a:t>
            </a:r>
            <a:r>
              <a:rPr spc="114"/>
              <a:t> </a:t>
            </a:r>
            <a:r>
              <a:t>we</a:t>
            </a:r>
            <a:r>
              <a:rPr spc="114"/>
              <a:t> </a:t>
            </a:r>
            <a:r>
              <a:t>de</a:t>
            </a:r>
            <a:r>
              <a:rPr spc="110"/>
              <a:t> </a:t>
            </a:r>
            <a:r>
              <a:t>basis</a:t>
            </a:r>
            <a:r>
              <a:rPr spc="114"/>
              <a:t> </a:t>
            </a:r>
            <a:r>
              <a:t>voor</a:t>
            </a:r>
            <a:r>
              <a:rPr spc="114"/>
              <a:t> </a:t>
            </a:r>
            <a:r>
              <a:rPr spc="-9"/>
              <a:t>inclusie </a:t>
            </a:r>
            <a:r>
              <a:t>en</a:t>
            </a:r>
            <a:r>
              <a:rPr spc="60"/>
              <a:t> </a:t>
            </a:r>
            <a:r>
              <a:rPr spc="-9"/>
              <a:t>herstel.</a:t>
            </a:r>
          </a:p>
        </p:txBody>
      </p:sp>
      <p:sp>
        <p:nvSpPr>
          <p:cNvPr id="92" name="object 8"/>
          <p:cNvSpPr txBox="1"/>
          <p:nvPr/>
        </p:nvSpPr>
        <p:spPr>
          <a:xfrm>
            <a:off x="390600" y="5727057"/>
            <a:ext cx="7123457" cy="81899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p>
            <a:pPr>
              <a:defRPr sz="1300">
                <a:latin typeface="Times New Roman"/>
                <a:ea typeface="Times New Roman"/>
                <a:cs typeface="Times New Roman"/>
                <a:sym typeface="Times New Roman"/>
              </a:defRPr>
            </a:pPr>
          </a:p>
          <a:p>
            <a:pPr indent="263525">
              <a:defRPr sz="900">
                <a:solidFill>
                  <a:srgbClr val="231F20"/>
                </a:solidFill>
                <a:latin typeface="Montserrat Bold"/>
                <a:ea typeface="Montserrat Bold"/>
                <a:cs typeface="Montserrat Bold"/>
                <a:sym typeface="Montserrat Bold"/>
              </a:defRPr>
            </a:pPr>
            <a:r>
              <a:t>De</a:t>
            </a:r>
            <a:r>
              <a:rPr spc="80"/>
              <a:t> </a:t>
            </a:r>
            <a:r>
              <a:t>informatie</a:t>
            </a:r>
            <a:r>
              <a:rPr spc="85"/>
              <a:t> </a:t>
            </a:r>
            <a:r>
              <a:t>in</a:t>
            </a:r>
            <a:r>
              <a:rPr spc="85"/>
              <a:t> </a:t>
            </a:r>
            <a:r>
              <a:t>dit</a:t>
            </a:r>
            <a:r>
              <a:rPr spc="80"/>
              <a:t> </a:t>
            </a:r>
            <a:r>
              <a:t>document</a:t>
            </a:r>
            <a:r>
              <a:rPr spc="85"/>
              <a:t> </a:t>
            </a:r>
            <a:r>
              <a:t>is</a:t>
            </a:r>
            <a:r>
              <a:rPr spc="85"/>
              <a:t> </a:t>
            </a:r>
            <a:r>
              <a:t>zowel</a:t>
            </a:r>
            <a:r>
              <a:rPr spc="80"/>
              <a:t> </a:t>
            </a:r>
            <a:r>
              <a:t>voor</a:t>
            </a:r>
            <a:r>
              <a:rPr spc="85"/>
              <a:t> </a:t>
            </a:r>
            <a:r>
              <a:t>bestuurders</a:t>
            </a:r>
            <a:r>
              <a:rPr spc="85"/>
              <a:t> </a:t>
            </a:r>
            <a:r>
              <a:t>als</a:t>
            </a:r>
            <a:r>
              <a:rPr spc="80"/>
              <a:t> </a:t>
            </a:r>
            <a:r>
              <a:t>voor</a:t>
            </a:r>
            <a:r>
              <a:rPr spc="85"/>
              <a:t> </a:t>
            </a:r>
            <a:r>
              <a:t>de</a:t>
            </a:r>
            <a:r>
              <a:rPr spc="85"/>
              <a:t> </a:t>
            </a:r>
            <a:r>
              <a:rPr spc="-10"/>
              <a:t>‘sleutelpersonen’,</a:t>
            </a:r>
          </a:p>
          <a:p>
            <a:pPr marR="977264" indent="263525">
              <a:lnSpc>
                <a:spcPct val="120400"/>
              </a:lnSpc>
              <a:defRPr sz="900">
                <a:solidFill>
                  <a:srgbClr val="231F20"/>
                </a:solidFill>
                <a:latin typeface="Montserrat Bold"/>
                <a:ea typeface="Montserrat Bold"/>
                <a:cs typeface="Montserrat Bold"/>
                <a:sym typeface="Montserrat Bold"/>
              </a:defRPr>
            </a:pPr>
            <a:r>
              <a:t>de</a:t>
            </a:r>
            <a:r>
              <a:rPr spc="80"/>
              <a:t> </a:t>
            </a:r>
            <a:r>
              <a:t>mensen</a:t>
            </a:r>
            <a:r>
              <a:rPr spc="95"/>
              <a:t> </a:t>
            </a:r>
            <a:r>
              <a:t>die</a:t>
            </a:r>
            <a:r>
              <a:rPr spc="90"/>
              <a:t> </a:t>
            </a:r>
            <a:r>
              <a:t>dit</a:t>
            </a:r>
            <a:r>
              <a:rPr spc="95"/>
              <a:t> </a:t>
            </a:r>
            <a:r>
              <a:t>plan</a:t>
            </a:r>
            <a:r>
              <a:rPr spc="95"/>
              <a:t> </a:t>
            </a:r>
            <a:r>
              <a:t>in</a:t>
            </a:r>
            <a:r>
              <a:rPr spc="90"/>
              <a:t> </a:t>
            </a:r>
            <a:r>
              <a:t>uitvoer</a:t>
            </a:r>
            <a:r>
              <a:rPr spc="95"/>
              <a:t> </a:t>
            </a:r>
            <a:r>
              <a:t>nemen.</a:t>
            </a:r>
            <a:r>
              <a:rPr spc="90"/>
              <a:t> </a:t>
            </a:r>
            <a:r>
              <a:t>In</a:t>
            </a:r>
            <a:r>
              <a:rPr spc="95"/>
              <a:t> </a:t>
            </a:r>
            <a:r>
              <a:t>de</a:t>
            </a:r>
            <a:r>
              <a:rPr spc="95"/>
              <a:t> </a:t>
            </a:r>
            <a:r>
              <a:t>verschillende</a:t>
            </a:r>
            <a:r>
              <a:rPr spc="90"/>
              <a:t> </a:t>
            </a:r>
            <a:r>
              <a:t>stappen</a:t>
            </a:r>
            <a:r>
              <a:rPr spc="95"/>
              <a:t> </a:t>
            </a:r>
            <a:r>
              <a:t>wordt</a:t>
            </a:r>
            <a:r>
              <a:rPr spc="90"/>
              <a:t> </a:t>
            </a:r>
            <a:r>
              <a:t>duidelijk</a:t>
            </a:r>
            <a:r>
              <a:rPr spc="95"/>
              <a:t> </a:t>
            </a:r>
            <a:r>
              <a:t>waar</a:t>
            </a:r>
            <a:r>
              <a:rPr spc="95"/>
              <a:t> </a:t>
            </a:r>
            <a:r>
              <a:rPr spc="-25"/>
              <a:t>het </a:t>
            </a:r>
            <a:r>
              <a:t>informatie</a:t>
            </a:r>
            <a:r>
              <a:rPr spc="104"/>
              <a:t> </a:t>
            </a:r>
            <a:r>
              <a:t>betreft,</a:t>
            </a:r>
            <a:r>
              <a:rPr spc="110"/>
              <a:t> </a:t>
            </a:r>
            <a:r>
              <a:t>ook</a:t>
            </a:r>
            <a:r>
              <a:rPr spc="104"/>
              <a:t> </a:t>
            </a:r>
            <a:r>
              <a:t>van</a:t>
            </a:r>
            <a:r>
              <a:rPr spc="110"/>
              <a:t> </a:t>
            </a:r>
            <a:r>
              <a:t>belang</a:t>
            </a:r>
            <a:r>
              <a:rPr spc="110"/>
              <a:t> </a:t>
            </a:r>
            <a:r>
              <a:t>voor</a:t>
            </a:r>
            <a:r>
              <a:rPr spc="104"/>
              <a:t> </a:t>
            </a:r>
            <a:r>
              <a:t>bestuurders,</a:t>
            </a:r>
            <a:r>
              <a:rPr spc="110"/>
              <a:t> </a:t>
            </a:r>
            <a:r>
              <a:t>en</a:t>
            </a:r>
            <a:r>
              <a:rPr spc="110"/>
              <a:t> </a:t>
            </a:r>
            <a:r>
              <a:t>waar</a:t>
            </a:r>
            <a:r>
              <a:rPr spc="104"/>
              <a:t> </a:t>
            </a:r>
            <a:r>
              <a:t>het</a:t>
            </a:r>
            <a:r>
              <a:rPr spc="110"/>
              <a:t> </a:t>
            </a:r>
            <a:r>
              <a:t>implementatie</a:t>
            </a:r>
            <a:r>
              <a:rPr spc="110"/>
              <a:t> </a:t>
            </a:r>
            <a:r>
              <a:rPr spc="-10"/>
              <a:t>betreft.</a:t>
            </a:r>
            <a:endParaRPr spc="-10"/>
          </a:p>
        </p:txBody>
      </p:sp>
      <p:sp>
        <p:nvSpPr>
          <p:cNvPr id="93" name="Rechthoek">
            <a:hlinkClick r:id="rId4" invalidUrl="" action="ppaction://hlinksldjump" tgtFrame="" tooltip="" history="1" highlightClick="0" endSnd="0"/>
          </p:cNvPr>
          <p:cNvSpPr/>
          <p:nvPr/>
        </p:nvSpPr>
        <p:spPr>
          <a:xfrm rot="420000">
            <a:off x="5258844" y="1860198"/>
            <a:ext cx="1257504" cy="2852497"/>
          </a:xfrm>
          <a:prstGeom prst="rect">
            <a:avLst/>
          </a:prstGeom>
          <a:solidFill>
            <a:srgbClr val="58ADAF"/>
          </a:solidFill>
          <a:ln w="12700">
            <a:miter lim="400000"/>
          </a:ln>
        </p:spPr>
        <p:txBody>
          <a:bodyPr lIns="45719" rIns="45719" anchor="ctr"/>
          <a:lstStyle/>
          <a:p>
            <a:pPr/>
          </a:p>
        </p:txBody>
      </p:sp>
      <p:sp>
        <p:nvSpPr>
          <p:cNvPr id="94" name="object 9"/>
          <p:cNvSpPr txBox="1"/>
          <p:nvPr/>
        </p:nvSpPr>
        <p:spPr>
          <a:xfrm rot="360000">
            <a:off x="5629083" y="2624256"/>
            <a:ext cx="599142" cy="20840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300"/>
              </a:lnSpc>
              <a:defRPr b="1" baseline="2135" sz="1900">
                <a:solidFill>
                  <a:srgbClr val="FFFFFF"/>
                </a:solidFill>
                <a:latin typeface="Montserrat-Black"/>
                <a:ea typeface="Montserrat-Black"/>
                <a:cs typeface="Montserrat-Black"/>
                <a:sym typeface="Montserrat-Black"/>
              </a:defRPr>
            </a:pPr>
            <a:r>
              <a:t>Stap</a:t>
            </a:r>
            <a:r>
              <a:rPr spc="165"/>
              <a:t> </a:t>
            </a:r>
            <a:r>
              <a:rPr baseline="0" spc="-50" sz="1300"/>
              <a:t>5</a:t>
            </a:r>
          </a:p>
        </p:txBody>
      </p:sp>
      <p:sp>
        <p:nvSpPr>
          <p:cNvPr id="95" name="object 10"/>
          <p:cNvSpPr txBox="1"/>
          <p:nvPr/>
        </p:nvSpPr>
        <p:spPr>
          <a:xfrm rot="360000">
            <a:off x="5488936" y="2810969"/>
            <a:ext cx="836868" cy="2084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300"/>
              </a:lnSpc>
              <a:defRPr baseline="2135" spc="-14" sz="1900">
                <a:solidFill>
                  <a:srgbClr val="FFFFFF"/>
                </a:solidFill>
                <a:latin typeface="Montserrat Bold"/>
                <a:ea typeface="Montserrat Bold"/>
                <a:cs typeface="Montserrat Bold"/>
                <a:sym typeface="Montserrat Bold"/>
              </a:defRPr>
            </a:pPr>
            <a:r>
              <a:t>Evalueer</a:t>
            </a:r>
            <a:r>
              <a:rPr baseline="0" spc="-10" sz="1300"/>
              <a:t>,</a:t>
            </a:r>
          </a:p>
        </p:txBody>
      </p:sp>
      <p:sp>
        <p:nvSpPr>
          <p:cNvPr id="96" name="object 11"/>
          <p:cNvSpPr txBox="1"/>
          <p:nvPr/>
        </p:nvSpPr>
        <p:spPr>
          <a:xfrm rot="360000">
            <a:off x="5303955" y="2998099"/>
            <a:ext cx="1168691" cy="1982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200"/>
              </a:lnSpc>
              <a:defRPr baseline="2135" sz="1900">
                <a:solidFill>
                  <a:srgbClr val="FFFFFF"/>
                </a:solidFill>
                <a:latin typeface="Montserrat Bold"/>
                <a:ea typeface="Montserrat Bold"/>
                <a:cs typeface="Montserrat Bold"/>
                <a:sym typeface="Montserrat Bold"/>
              </a:defRPr>
            </a:pPr>
            <a:r>
              <a:t>koppel</a:t>
            </a:r>
            <a:r>
              <a:rPr spc="172"/>
              <a:t> </a:t>
            </a:r>
            <a:r>
              <a:rPr baseline="0" spc="-10" sz="1300"/>
              <a:t>terug</a:t>
            </a:r>
          </a:p>
        </p:txBody>
      </p:sp>
      <p:sp>
        <p:nvSpPr>
          <p:cNvPr id="97" name="object 12"/>
          <p:cNvSpPr txBox="1"/>
          <p:nvPr/>
        </p:nvSpPr>
        <p:spPr>
          <a:xfrm rot="360000">
            <a:off x="5297822" y="3184187"/>
            <a:ext cx="1137268" cy="2084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300"/>
              </a:lnSpc>
              <a:defRPr baseline="2135" sz="1900">
                <a:solidFill>
                  <a:srgbClr val="FFFFFF"/>
                </a:solidFill>
                <a:latin typeface="Montserrat Bold"/>
                <a:ea typeface="Montserrat Bold"/>
                <a:cs typeface="Montserrat Bold"/>
                <a:sym typeface="Montserrat Bold"/>
              </a:defRPr>
            </a:pPr>
            <a:r>
              <a:t>én</a:t>
            </a:r>
            <a:r>
              <a:rPr spc="165"/>
              <a:t> </a:t>
            </a:r>
            <a:r>
              <a:t>wissel</a:t>
            </a:r>
            <a:r>
              <a:rPr spc="165"/>
              <a:t> </a:t>
            </a:r>
            <a:r>
              <a:rPr baseline="0" spc="-25" sz="1300"/>
              <a:t>uit</a:t>
            </a:r>
          </a:p>
        </p:txBody>
      </p:sp>
      <p:sp>
        <p:nvSpPr>
          <p:cNvPr id="98" name="object 13"/>
          <p:cNvSpPr txBox="1"/>
          <p:nvPr/>
        </p:nvSpPr>
        <p:spPr>
          <a:xfrm rot="360000">
            <a:off x="5321991" y="3370170"/>
            <a:ext cx="1046254" cy="2084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300"/>
              </a:lnSpc>
              <a:defRPr baseline="2135" spc="-14" sz="1900">
                <a:solidFill>
                  <a:srgbClr val="FFFFFF"/>
                </a:solidFill>
                <a:latin typeface="Montserrat Bold"/>
                <a:ea typeface="Montserrat Bold"/>
                <a:cs typeface="Montserrat Bold"/>
                <a:sym typeface="Montserrat Bold"/>
              </a:defRPr>
            </a:pPr>
            <a:r>
              <a:t>(netw</a:t>
            </a:r>
            <a:r>
              <a:rPr baseline="0" spc="-10" sz="1300"/>
              <a:t>erken</a:t>
            </a:r>
          </a:p>
        </p:txBody>
      </p:sp>
      <p:sp>
        <p:nvSpPr>
          <p:cNvPr id="99" name="object 14"/>
          <p:cNvSpPr txBox="1"/>
          <p:nvPr/>
        </p:nvSpPr>
        <p:spPr>
          <a:xfrm rot="360000">
            <a:off x="5348065" y="3556178"/>
            <a:ext cx="952941" cy="1982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200"/>
              </a:lnSpc>
              <a:defRPr baseline="2135" sz="1900">
                <a:solidFill>
                  <a:srgbClr val="FFFFFF"/>
                </a:solidFill>
                <a:latin typeface="Montserrat Bold"/>
                <a:ea typeface="Montserrat Bold"/>
                <a:cs typeface="Montserrat Bold"/>
                <a:sym typeface="Montserrat Bold"/>
              </a:defRPr>
            </a:pPr>
            <a:r>
              <a:t>en</a:t>
            </a:r>
            <a:r>
              <a:rPr spc="89"/>
              <a:t> </a:t>
            </a:r>
            <a:r>
              <a:rPr baseline="0" spc="-10" sz="1300"/>
              <a:t>kennis-</a:t>
            </a:r>
          </a:p>
        </p:txBody>
      </p:sp>
      <p:sp>
        <p:nvSpPr>
          <p:cNvPr id="100" name="object 15"/>
          <p:cNvSpPr txBox="1"/>
          <p:nvPr/>
        </p:nvSpPr>
        <p:spPr>
          <a:xfrm rot="360000">
            <a:off x="5447465" y="3741931"/>
            <a:ext cx="715893" cy="16336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00"/>
              </a:lnSpc>
              <a:defRPr spc="-10" sz="1300">
                <a:solidFill>
                  <a:srgbClr val="FFFFFF"/>
                </a:solidFill>
                <a:latin typeface="Montserrat Bold"/>
                <a:ea typeface="Montserrat Bold"/>
                <a:cs typeface="Montserrat Bold"/>
                <a:sym typeface="Montserrat Bold"/>
              </a:defRPr>
            </a:lvl1pPr>
          </a:lstStyle>
          <a:p>
            <a:pPr/>
            <a:r>
              <a:t>sessies)</a:t>
            </a:r>
          </a:p>
        </p:txBody>
      </p:sp>
      <p:sp>
        <p:nvSpPr>
          <p:cNvPr id="101" name="object 16"/>
          <p:cNvSpPr txBox="1"/>
          <p:nvPr/>
        </p:nvSpPr>
        <p:spPr>
          <a:xfrm rot="840000">
            <a:off x="5235603" y="690162"/>
            <a:ext cx="605249" cy="1735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300"/>
              </a:lnSpc>
              <a:defRPr b="1" spc="65" sz="1300">
                <a:solidFill>
                  <a:srgbClr val="FFFFFF"/>
                </a:solidFill>
                <a:latin typeface="Montserrat-Black"/>
                <a:ea typeface="Montserrat-Black"/>
                <a:cs typeface="Montserrat-Black"/>
                <a:sym typeface="Montserrat-Black"/>
              </a:defRPr>
            </a:pPr>
            <a:r>
              <a:t>Stap</a:t>
            </a:r>
            <a:r>
              <a:rPr spc="189"/>
              <a:t> </a:t>
            </a:r>
            <a:r>
              <a:rPr spc="-50"/>
              <a:t>1</a:t>
            </a:r>
          </a:p>
        </p:txBody>
      </p:sp>
      <p:sp>
        <p:nvSpPr>
          <p:cNvPr id="102" name="object 17"/>
          <p:cNvSpPr txBox="1"/>
          <p:nvPr/>
        </p:nvSpPr>
        <p:spPr>
          <a:xfrm rot="840000">
            <a:off x="5188898" y="920673"/>
            <a:ext cx="998628" cy="1735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spc="75" sz="1300">
                <a:solidFill>
                  <a:srgbClr val="FFFFFF"/>
                </a:solidFill>
                <a:latin typeface="Montserrat Bold"/>
                <a:ea typeface="Montserrat Bold"/>
                <a:cs typeface="Montserrat Bold"/>
                <a:sym typeface="Montserrat Bold"/>
              </a:defRPr>
            </a:lvl1pPr>
          </a:lstStyle>
          <a:p>
            <a:pPr/>
            <a:r>
              <a:t>Draagvlak</a:t>
            </a:r>
          </a:p>
        </p:txBody>
      </p:sp>
      <p:sp>
        <p:nvSpPr>
          <p:cNvPr id="103" name="object 18"/>
          <p:cNvSpPr txBox="1"/>
          <p:nvPr/>
        </p:nvSpPr>
        <p:spPr>
          <a:xfrm rot="840000">
            <a:off x="5141886" y="1124902"/>
            <a:ext cx="1181265" cy="1735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300"/>
              </a:lnSpc>
              <a:defRPr spc="65" sz="1300">
                <a:solidFill>
                  <a:srgbClr val="FFFFFF"/>
                </a:solidFill>
                <a:latin typeface="Montserrat Bold"/>
                <a:ea typeface="Montserrat Bold"/>
                <a:cs typeface="Montserrat Bold"/>
                <a:sym typeface="Montserrat Bold"/>
              </a:defRPr>
            </a:pPr>
            <a:r>
              <a:t>moet</a:t>
            </a:r>
            <a:r>
              <a:rPr spc="229"/>
              <a:t> </a:t>
            </a:r>
            <a:r>
              <a:rPr spc="0"/>
              <a:t>er</a:t>
            </a:r>
            <a:r>
              <a:rPr spc="234"/>
              <a:t> </a:t>
            </a:r>
            <a:r>
              <a:rPr spc="70"/>
              <a:t>zijn</a:t>
            </a:r>
          </a:p>
        </p:txBody>
      </p:sp>
      <p:sp>
        <p:nvSpPr>
          <p:cNvPr id="104" name="object 19"/>
          <p:cNvSpPr/>
          <p:nvPr/>
        </p:nvSpPr>
        <p:spPr>
          <a:xfrm>
            <a:off x="3297609" y="1265283"/>
            <a:ext cx="2048282" cy="20482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292" y="12"/>
                </a:lnTo>
                <a:lnTo>
                  <a:pt x="9789" y="47"/>
                </a:lnTo>
                <a:lnTo>
                  <a:pt x="9293" y="104"/>
                </a:lnTo>
                <a:lnTo>
                  <a:pt x="8805" y="184"/>
                </a:lnTo>
                <a:lnTo>
                  <a:pt x="8324" y="285"/>
                </a:lnTo>
                <a:lnTo>
                  <a:pt x="7851" y="408"/>
                </a:lnTo>
                <a:lnTo>
                  <a:pt x="7386" y="551"/>
                </a:lnTo>
                <a:lnTo>
                  <a:pt x="6931" y="714"/>
                </a:lnTo>
                <a:lnTo>
                  <a:pt x="6486" y="896"/>
                </a:lnTo>
                <a:lnTo>
                  <a:pt x="6050" y="1098"/>
                </a:lnTo>
                <a:lnTo>
                  <a:pt x="5626" y="1318"/>
                </a:lnTo>
                <a:lnTo>
                  <a:pt x="5213" y="1556"/>
                </a:lnTo>
                <a:lnTo>
                  <a:pt x="4811" y="1811"/>
                </a:lnTo>
                <a:lnTo>
                  <a:pt x="4422" y="2084"/>
                </a:lnTo>
                <a:lnTo>
                  <a:pt x="4045" y="2373"/>
                </a:lnTo>
                <a:lnTo>
                  <a:pt x="3682" y="2677"/>
                </a:lnTo>
                <a:lnTo>
                  <a:pt x="3333" y="2998"/>
                </a:lnTo>
                <a:lnTo>
                  <a:pt x="2998" y="3333"/>
                </a:lnTo>
                <a:lnTo>
                  <a:pt x="2677" y="3682"/>
                </a:lnTo>
                <a:lnTo>
                  <a:pt x="2373" y="4045"/>
                </a:lnTo>
                <a:lnTo>
                  <a:pt x="2084" y="4422"/>
                </a:lnTo>
                <a:lnTo>
                  <a:pt x="1811" y="4811"/>
                </a:lnTo>
                <a:lnTo>
                  <a:pt x="1556" y="5213"/>
                </a:lnTo>
                <a:lnTo>
                  <a:pt x="1318" y="5626"/>
                </a:lnTo>
                <a:lnTo>
                  <a:pt x="1098" y="6050"/>
                </a:lnTo>
                <a:lnTo>
                  <a:pt x="896" y="6486"/>
                </a:lnTo>
                <a:lnTo>
                  <a:pt x="714" y="6931"/>
                </a:lnTo>
                <a:lnTo>
                  <a:pt x="551" y="7386"/>
                </a:lnTo>
                <a:lnTo>
                  <a:pt x="408" y="7851"/>
                </a:lnTo>
                <a:lnTo>
                  <a:pt x="285" y="8324"/>
                </a:lnTo>
                <a:lnTo>
                  <a:pt x="184" y="8805"/>
                </a:lnTo>
                <a:lnTo>
                  <a:pt x="104" y="9293"/>
                </a:lnTo>
                <a:lnTo>
                  <a:pt x="47" y="9789"/>
                </a:lnTo>
                <a:lnTo>
                  <a:pt x="12" y="10292"/>
                </a:lnTo>
                <a:lnTo>
                  <a:pt x="0" y="10800"/>
                </a:lnTo>
                <a:lnTo>
                  <a:pt x="12" y="11308"/>
                </a:lnTo>
                <a:lnTo>
                  <a:pt x="47" y="11811"/>
                </a:lnTo>
                <a:lnTo>
                  <a:pt x="104" y="12307"/>
                </a:lnTo>
                <a:lnTo>
                  <a:pt x="184" y="12795"/>
                </a:lnTo>
                <a:lnTo>
                  <a:pt x="285" y="13276"/>
                </a:lnTo>
                <a:lnTo>
                  <a:pt x="408" y="13749"/>
                </a:lnTo>
                <a:lnTo>
                  <a:pt x="551" y="14214"/>
                </a:lnTo>
                <a:lnTo>
                  <a:pt x="714" y="14669"/>
                </a:lnTo>
                <a:lnTo>
                  <a:pt x="896" y="15114"/>
                </a:lnTo>
                <a:lnTo>
                  <a:pt x="1098" y="15550"/>
                </a:lnTo>
                <a:lnTo>
                  <a:pt x="1318" y="15974"/>
                </a:lnTo>
                <a:lnTo>
                  <a:pt x="1556" y="16387"/>
                </a:lnTo>
                <a:lnTo>
                  <a:pt x="1811" y="16789"/>
                </a:lnTo>
                <a:lnTo>
                  <a:pt x="2084" y="17178"/>
                </a:lnTo>
                <a:lnTo>
                  <a:pt x="2373" y="17555"/>
                </a:lnTo>
                <a:lnTo>
                  <a:pt x="2677" y="17918"/>
                </a:lnTo>
                <a:lnTo>
                  <a:pt x="2998" y="18267"/>
                </a:lnTo>
                <a:lnTo>
                  <a:pt x="3333" y="18602"/>
                </a:lnTo>
                <a:lnTo>
                  <a:pt x="3682" y="18923"/>
                </a:lnTo>
                <a:lnTo>
                  <a:pt x="4045" y="19227"/>
                </a:lnTo>
                <a:lnTo>
                  <a:pt x="4422" y="19516"/>
                </a:lnTo>
                <a:lnTo>
                  <a:pt x="4811" y="19789"/>
                </a:lnTo>
                <a:lnTo>
                  <a:pt x="5213" y="20044"/>
                </a:lnTo>
                <a:lnTo>
                  <a:pt x="5626" y="20282"/>
                </a:lnTo>
                <a:lnTo>
                  <a:pt x="6050" y="20502"/>
                </a:lnTo>
                <a:lnTo>
                  <a:pt x="6486" y="20704"/>
                </a:lnTo>
                <a:lnTo>
                  <a:pt x="6931" y="20886"/>
                </a:lnTo>
                <a:lnTo>
                  <a:pt x="7386" y="21049"/>
                </a:lnTo>
                <a:lnTo>
                  <a:pt x="7851" y="21192"/>
                </a:lnTo>
                <a:lnTo>
                  <a:pt x="8324" y="21315"/>
                </a:lnTo>
                <a:lnTo>
                  <a:pt x="8805" y="21416"/>
                </a:lnTo>
                <a:lnTo>
                  <a:pt x="9293" y="21496"/>
                </a:lnTo>
                <a:lnTo>
                  <a:pt x="9789" y="21553"/>
                </a:lnTo>
                <a:lnTo>
                  <a:pt x="10292" y="21588"/>
                </a:lnTo>
                <a:lnTo>
                  <a:pt x="10800" y="21600"/>
                </a:lnTo>
                <a:lnTo>
                  <a:pt x="11308" y="21588"/>
                </a:lnTo>
                <a:lnTo>
                  <a:pt x="11811" y="21553"/>
                </a:lnTo>
                <a:lnTo>
                  <a:pt x="12307" y="21496"/>
                </a:lnTo>
                <a:lnTo>
                  <a:pt x="12795" y="21416"/>
                </a:lnTo>
                <a:lnTo>
                  <a:pt x="13276" y="21315"/>
                </a:lnTo>
                <a:lnTo>
                  <a:pt x="13749" y="21192"/>
                </a:lnTo>
                <a:lnTo>
                  <a:pt x="14214" y="21049"/>
                </a:lnTo>
                <a:lnTo>
                  <a:pt x="14669" y="20886"/>
                </a:lnTo>
                <a:lnTo>
                  <a:pt x="15114" y="20704"/>
                </a:lnTo>
                <a:lnTo>
                  <a:pt x="15550" y="20502"/>
                </a:lnTo>
                <a:lnTo>
                  <a:pt x="15974" y="20282"/>
                </a:lnTo>
                <a:lnTo>
                  <a:pt x="16387" y="20044"/>
                </a:lnTo>
                <a:lnTo>
                  <a:pt x="16789" y="19789"/>
                </a:lnTo>
                <a:lnTo>
                  <a:pt x="17178" y="19516"/>
                </a:lnTo>
                <a:lnTo>
                  <a:pt x="17555" y="19227"/>
                </a:lnTo>
                <a:lnTo>
                  <a:pt x="17918" y="18923"/>
                </a:lnTo>
                <a:lnTo>
                  <a:pt x="18267" y="18602"/>
                </a:lnTo>
                <a:lnTo>
                  <a:pt x="18602" y="18267"/>
                </a:lnTo>
                <a:lnTo>
                  <a:pt x="18923" y="17918"/>
                </a:lnTo>
                <a:lnTo>
                  <a:pt x="19227" y="17555"/>
                </a:lnTo>
                <a:lnTo>
                  <a:pt x="19516" y="17178"/>
                </a:lnTo>
                <a:lnTo>
                  <a:pt x="19789" y="16789"/>
                </a:lnTo>
                <a:lnTo>
                  <a:pt x="20044" y="16387"/>
                </a:lnTo>
                <a:lnTo>
                  <a:pt x="20282" y="15974"/>
                </a:lnTo>
                <a:lnTo>
                  <a:pt x="20502" y="15550"/>
                </a:lnTo>
                <a:lnTo>
                  <a:pt x="20704" y="15114"/>
                </a:lnTo>
                <a:lnTo>
                  <a:pt x="20886" y="14669"/>
                </a:lnTo>
                <a:lnTo>
                  <a:pt x="21049" y="14214"/>
                </a:lnTo>
                <a:lnTo>
                  <a:pt x="21192" y="13749"/>
                </a:lnTo>
                <a:lnTo>
                  <a:pt x="21315" y="13276"/>
                </a:lnTo>
                <a:lnTo>
                  <a:pt x="21416" y="12795"/>
                </a:lnTo>
                <a:lnTo>
                  <a:pt x="21496" y="12307"/>
                </a:lnTo>
                <a:lnTo>
                  <a:pt x="21553" y="11811"/>
                </a:lnTo>
                <a:lnTo>
                  <a:pt x="21588" y="11308"/>
                </a:lnTo>
                <a:lnTo>
                  <a:pt x="21600" y="10800"/>
                </a:lnTo>
                <a:lnTo>
                  <a:pt x="21588" y="10292"/>
                </a:lnTo>
                <a:lnTo>
                  <a:pt x="21553" y="9789"/>
                </a:lnTo>
                <a:lnTo>
                  <a:pt x="21496" y="9293"/>
                </a:lnTo>
                <a:lnTo>
                  <a:pt x="21416" y="8805"/>
                </a:lnTo>
                <a:lnTo>
                  <a:pt x="21315" y="8324"/>
                </a:lnTo>
                <a:lnTo>
                  <a:pt x="21192" y="7851"/>
                </a:lnTo>
                <a:lnTo>
                  <a:pt x="21049" y="7386"/>
                </a:lnTo>
                <a:lnTo>
                  <a:pt x="20886" y="6931"/>
                </a:lnTo>
                <a:lnTo>
                  <a:pt x="20704" y="6486"/>
                </a:lnTo>
                <a:lnTo>
                  <a:pt x="20502" y="6050"/>
                </a:lnTo>
                <a:lnTo>
                  <a:pt x="20282" y="5626"/>
                </a:lnTo>
                <a:lnTo>
                  <a:pt x="20044" y="5213"/>
                </a:lnTo>
                <a:lnTo>
                  <a:pt x="19789" y="4811"/>
                </a:lnTo>
                <a:lnTo>
                  <a:pt x="19516" y="4422"/>
                </a:lnTo>
                <a:lnTo>
                  <a:pt x="19227" y="4045"/>
                </a:lnTo>
                <a:lnTo>
                  <a:pt x="18923" y="3682"/>
                </a:lnTo>
                <a:lnTo>
                  <a:pt x="18602" y="3333"/>
                </a:lnTo>
                <a:lnTo>
                  <a:pt x="18267" y="2998"/>
                </a:lnTo>
                <a:lnTo>
                  <a:pt x="17918" y="2677"/>
                </a:lnTo>
                <a:lnTo>
                  <a:pt x="17555" y="2373"/>
                </a:lnTo>
                <a:lnTo>
                  <a:pt x="17178" y="2084"/>
                </a:lnTo>
                <a:lnTo>
                  <a:pt x="16789" y="1811"/>
                </a:lnTo>
                <a:lnTo>
                  <a:pt x="16387" y="1556"/>
                </a:lnTo>
                <a:lnTo>
                  <a:pt x="15974" y="1318"/>
                </a:lnTo>
                <a:lnTo>
                  <a:pt x="15550" y="1098"/>
                </a:lnTo>
                <a:lnTo>
                  <a:pt x="15114" y="896"/>
                </a:lnTo>
                <a:lnTo>
                  <a:pt x="14669" y="714"/>
                </a:lnTo>
                <a:lnTo>
                  <a:pt x="14214" y="551"/>
                </a:lnTo>
                <a:lnTo>
                  <a:pt x="13749" y="408"/>
                </a:lnTo>
                <a:lnTo>
                  <a:pt x="13276" y="285"/>
                </a:lnTo>
                <a:lnTo>
                  <a:pt x="12795" y="184"/>
                </a:lnTo>
                <a:lnTo>
                  <a:pt x="12307" y="104"/>
                </a:lnTo>
                <a:lnTo>
                  <a:pt x="11811" y="47"/>
                </a:lnTo>
                <a:lnTo>
                  <a:pt x="11308" y="12"/>
                </a:lnTo>
                <a:lnTo>
                  <a:pt x="10800" y="0"/>
                </a:lnTo>
                <a:close/>
              </a:path>
            </a:pathLst>
          </a:custGeom>
          <a:solidFill>
            <a:srgbClr val="2BAFB0"/>
          </a:solidFill>
          <a:ln w="12700">
            <a:miter lim="400000"/>
          </a:ln>
        </p:spPr>
        <p:txBody>
          <a:bodyPr lIns="45719" rIns="45719"/>
          <a:lstStyle/>
          <a:p>
            <a:pPr/>
          </a:p>
        </p:txBody>
      </p:sp>
      <p:sp>
        <p:nvSpPr>
          <p:cNvPr id="105" name="Ovaal">
            <a:hlinkClick r:id="rId5" invalidUrl="" action="ppaction://hlinksldjump" tgtFrame="" tooltip="" history="1" highlightClick="0" endSnd="0"/>
          </p:cNvPr>
          <p:cNvSpPr/>
          <p:nvPr/>
        </p:nvSpPr>
        <p:spPr>
          <a:xfrm>
            <a:off x="3345840" y="1275916"/>
            <a:ext cx="1951819" cy="2065490"/>
          </a:xfrm>
          <a:prstGeom prst="ellipse">
            <a:avLst/>
          </a:prstGeom>
          <a:solidFill>
            <a:srgbClr val="58ADAF"/>
          </a:solidFill>
          <a:ln w="12700">
            <a:miter lim="400000"/>
          </a:ln>
        </p:spPr>
        <p:txBody>
          <a:bodyPr lIns="45719" rIns="45719" anchor="ctr"/>
          <a:lstStyle/>
          <a:p>
            <a:pPr/>
          </a:p>
        </p:txBody>
      </p:sp>
      <p:sp>
        <p:nvSpPr>
          <p:cNvPr id="106" name="object 20"/>
          <p:cNvSpPr txBox="1"/>
          <p:nvPr/>
        </p:nvSpPr>
        <p:spPr>
          <a:xfrm>
            <a:off x="3639723" y="1870230"/>
            <a:ext cx="1368426" cy="6650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1800"/>
              </a:lnSpc>
              <a:spcBef>
                <a:spcPts val="100"/>
              </a:spcBef>
              <a:defRPr b="1" sz="1500">
                <a:solidFill>
                  <a:srgbClr val="FFFFFF"/>
                </a:solidFill>
                <a:latin typeface="Montserrat-Black"/>
                <a:ea typeface="Montserrat-Black"/>
                <a:cs typeface="Montserrat-Black"/>
                <a:sym typeface="Montserrat-Black"/>
              </a:defRPr>
            </a:pPr>
            <a:r>
              <a:t>Stap</a:t>
            </a:r>
            <a:r>
              <a:rPr spc="190"/>
              <a:t> </a:t>
            </a:r>
            <a:r>
              <a:rPr spc="-50"/>
              <a:t>4</a:t>
            </a:r>
            <a:endParaRPr b="0">
              <a:latin typeface="Montserrat Black"/>
              <a:ea typeface="Montserrat Black"/>
              <a:cs typeface="Montserrat Black"/>
              <a:sym typeface="Montserrat Black"/>
            </a:endParaRPr>
          </a:p>
          <a:p>
            <a:pPr marR="5080" indent="12064" algn="ctr">
              <a:lnSpc>
                <a:spcPts val="1700"/>
              </a:lnSpc>
              <a:defRPr spc="-10" sz="1500">
                <a:solidFill>
                  <a:srgbClr val="FFFFFF"/>
                </a:solidFill>
                <a:latin typeface="Montserrat Bold"/>
                <a:ea typeface="Montserrat Bold"/>
                <a:cs typeface="Montserrat Bold"/>
                <a:sym typeface="Montserrat Bold"/>
              </a:defRPr>
            </a:pPr>
            <a:r>
              <a:t>Gezamenlijk </a:t>
            </a:r>
            <a:r>
              <a:rPr spc="0"/>
              <a:t>op</a:t>
            </a:r>
            <a:r>
              <a:rPr spc="114"/>
              <a:t> </a:t>
            </a:r>
            <a:r>
              <a:rPr spc="0"/>
              <a:t>de</a:t>
            </a:r>
            <a:r>
              <a:rPr spc="114"/>
              <a:t> </a:t>
            </a:r>
            <a:r>
              <a:rPr spc="-20"/>
              <a:t>kaart</a:t>
            </a:r>
          </a:p>
        </p:txBody>
      </p:sp>
      <p:sp>
        <p:nvSpPr>
          <p:cNvPr id="107" name="object 21"/>
          <p:cNvSpPr/>
          <p:nvPr/>
        </p:nvSpPr>
        <p:spPr>
          <a:xfrm>
            <a:off x="3331293" y="3067566"/>
            <a:ext cx="1699337" cy="16993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187" y="17"/>
                </a:lnTo>
                <a:lnTo>
                  <a:pt x="9583" y="68"/>
                </a:lnTo>
                <a:lnTo>
                  <a:pt x="8989" y="151"/>
                </a:lnTo>
                <a:lnTo>
                  <a:pt x="8406" y="266"/>
                </a:lnTo>
                <a:lnTo>
                  <a:pt x="7834" y="412"/>
                </a:lnTo>
                <a:lnTo>
                  <a:pt x="7276" y="588"/>
                </a:lnTo>
                <a:lnTo>
                  <a:pt x="6730" y="793"/>
                </a:lnTo>
                <a:lnTo>
                  <a:pt x="6199" y="1026"/>
                </a:lnTo>
                <a:lnTo>
                  <a:pt x="5684" y="1286"/>
                </a:lnTo>
                <a:lnTo>
                  <a:pt x="5184" y="1573"/>
                </a:lnTo>
                <a:lnTo>
                  <a:pt x="4702" y="1885"/>
                </a:lnTo>
                <a:lnTo>
                  <a:pt x="4238" y="2221"/>
                </a:lnTo>
                <a:lnTo>
                  <a:pt x="3793" y="2581"/>
                </a:lnTo>
                <a:lnTo>
                  <a:pt x="3368" y="2964"/>
                </a:lnTo>
                <a:lnTo>
                  <a:pt x="2964" y="3368"/>
                </a:lnTo>
                <a:lnTo>
                  <a:pt x="2581" y="3793"/>
                </a:lnTo>
                <a:lnTo>
                  <a:pt x="2221" y="4238"/>
                </a:lnTo>
                <a:lnTo>
                  <a:pt x="1885" y="4702"/>
                </a:lnTo>
                <a:lnTo>
                  <a:pt x="1573" y="5184"/>
                </a:lnTo>
                <a:lnTo>
                  <a:pt x="1286" y="5684"/>
                </a:lnTo>
                <a:lnTo>
                  <a:pt x="1026" y="6199"/>
                </a:lnTo>
                <a:lnTo>
                  <a:pt x="793" y="6730"/>
                </a:lnTo>
                <a:lnTo>
                  <a:pt x="588" y="7276"/>
                </a:lnTo>
                <a:lnTo>
                  <a:pt x="412" y="7834"/>
                </a:lnTo>
                <a:lnTo>
                  <a:pt x="266" y="8406"/>
                </a:lnTo>
                <a:lnTo>
                  <a:pt x="151" y="8989"/>
                </a:lnTo>
                <a:lnTo>
                  <a:pt x="68" y="9583"/>
                </a:lnTo>
                <a:lnTo>
                  <a:pt x="17" y="10187"/>
                </a:lnTo>
                <a:lnTo>
                  <a:pt x="0" y="10800"/>
                </a:lnTo>
                <a:lnTo>
                  <a:pt x="17" y="11413"/>
                </a:lnTo>
                <a:lnTo>
                  <a:pt x="68" y="12017"/>
                </a:lnTo>
                <a:lnTo>
                  <a:pt x="151" y="12611"/>
                </a:lnTo>
                <a:lnTo>
                  <a:pt x="266" y="13194"/>
                </a:lnTo>
                <a:lnTo>
                  <a:pt x="412" y="13765"/>
                </a:lnTo>
                <a:lnTo>
                  <a:pt x="588" y="14324"/>
                </a:lnTo>
                <a:lnTo>
                  <a:pt x="793" y="14870"/>
                </a:lnTo>
                <a:lnTo>
                  <a:pt x="1026" y="15401"/>
                </a:lnTo>
                <a:lnTo>
                  <a:pt x="1286" y="15916"/>
                </a:lnTo>
                <a:lnTo>
                  <a:pt x="1573" y="16416"/>
                </a:lnTo>
                <a:lnTo>
                  <a:pt x="1885" y="16898"/>
                </a:lnTo>
                <a:lnTo>
                  <a:pt x="2221" y="17362"/>
                </a:lnTo>
                <a:lnTo>
                  <a:pt x="2581" y="17807"/>
                </a:lnTo>
                <a:lnTo>
                  <a:pt x="2964" y="18232"/>
                </a:lnTo>
                <a:lnTo>
                  <a:pt x="3368" y="18636"/>
                </a:lnTo>
                <a:lnTo>
                  <a:pt x="3793" y="19019"/>
                </a:lnTo>
                <a:lnTo>
                  <a:pt x="4238" y="19379"/>
                </a:lnTo>
                <a:lnTo>
                  <a:pt x="4702" y="19715"/>
                </a:lnTo>
                <a:lnTo>
                  <a:pt x="5184" y="20027"/>
                </a:lnTo>
                <a:lnTo>
                  <a:pt x="5684" y="20314"/>
                </a:lnTo>
                <a:lnTo>
                  <a:pt x="6199" y="20574"/>
                </a:lnTo>
                <a:lnTo>
                  <a:pt x="6730" y="20807"/>
                </a:lnTo>
                <a:lnTo>
                  <a:pt x="7276" y="21012"/>
                </a:lnTo>
                <a:lnTo>
                  <a:pt x="7834" y="21188"/>
                </a:lnTo>
                <a:lnTo>
                  <a:pt x="8406" y="21334"/>
                </a:lnTo>
                <a:lnTo>
                  <a:pt x="8989" y="21449"/>
                </a:lnTo>
                <a:lnTo>
                  <a:pt x="9583" y="21532"/>
                </a:lnTo>
                <a:lnTo>
                  <a:pt x="10187" y="21583"/>
                </a:lnTo>
                <a:lnTo>
                  <a:pt x="10800" y="21600"/>
                </a:lnTo>
                <a:lnTo>
                  <a:pt x="11413" y="21583"/>
                </a:lnTo>
                <a:lnTo>
                  <a:pt x="12017" y="21532"/>
                </a:lnTo>
                <a:lnTo>
                  <a:pt x="12611" y="21449"/>
                </a:lnTo>
                <a:lnTo>
                  <a:pt x="13194" y="21334"/>
                </a:lnTo>
                <a:lnTo>
                  <a:pt x="13765" y="21188"/>
                </a:lnTo>
                <a:lnTo>
                  <a:pt x="14324" y="21012"/>
                </a:lnTo>
                <a:lnTo>
                  <a:pt x="14870" y="20807"/>
                </a:lnTo>
                <a:lnTo>
                  <a:pt x="15401" y="20574"/>
                </a:lnTo>
                <a:lnTo>
                  <a:pt x="15916" y="20314"/>
                </a:lnTo>
                <a:lnTo>
                  <a:pt x="16416" y="20027"/>
                </a:lnTo>
                <a:lnTo>
                  <a:pt x="16898" y="19715"/>
                </a:lnTo>
                <a:lnTo>
                  <a:pt x="17362" y="19379"/>
                </a:lnTo>
                <a:lnTo>
                  <a:pt x="17807" y="19019"/>
                </a:lnTo>
                <a:lnTo>
                  <a:pt x="18232" y="18636"/>
                </a:lnTo>
                <a:lnTo>
                  <a:pt x="18636" y="18232"/>
                </a:lnTo>
                <a:lnTo>
                  <a:pt x="19019" y="17807"/>
                </a:lnTo>
                <a:lnTo>
                  <a:pt x="19379" y="17362"/>
                </a:lnTo>
                <a:lnTo>
                  <a:pt x="19715" y="16898"/>
                </a:lnTo>
                <a:lnTo>
                  <a:pt x="20027" y="16416"/>
                </a:lnTo>
                <a:lnTo>
                  <a:pt x="20314" y="15916"/>
                </a:lnTo>
                <a:lnTo>
                  <a:pt x="20574" y="15401"/>
                </a:lnTo>
                <a:lnTo>
                  <a:pt x="20807" y="14870"/>
                </a:lnTo>
                <a:lnTo>
                  <a:pt x="21012" y="14324"/>
                </a:lnTo>
                <a:lnTo>
                  <a:pt x="21188" y="13765"/>
                </a:lnTo>
                <a:lnTo>
                  <a:pt x="21334" y="13194"/>
                </a:lnTo>
                <a:lnTo>
                  <a:pt x="21449" y="12611"/>
                </a:lnTo>
                <a:lnTo>
                  <a:pt x="21532" y="12017"/>
                </a:lnTo>
                <a:lnTo>
                  <a:pt x="21583" y="11413"/>
                </a:lnTo>
                <a:lnTo>
                  <a:pt x="21600" y="10800"/>
                </a:lnTo>
                <a:lnTo>
                  <a:pt x="21583" y="10187"/>
                </a:lnTo>
                <a:lnTo>
                  <a:pt x="21532" y="9583"/>
                </a:lnTo>
                <a:lnTo>
                  <a:pt x="21449" y="8989"/>
                </a:lnTo>
                <a:lnTo>
                  <a:pt x="21334" y="8406"/>
                </a:lnTo>
                <a:lnTo>
                  <a:pt x="21188" y="7834"/>
                </a:lnTo>
                <a:lnTo>
                  <a:pt x="21012" y="7276"/>
                </a:lnTo>
                <a:lnTo>
                  <a:pt x="20807" y="6730"/>
                </a:lnTo>
                <a:lnTo>
                  <a:pt x="20574" y="6199"/>
                </a:lnTo>
                <a:lnTo>
                  <a:pt x="20314" y="5684"/>
                </a:lnTo>
                <a:lnTo>
                  <a:pt x="20027" y="5184"/>
                </a:lnTo>
                <a:lnTo>
                  <a:pt x="19715" y="4702"/>
                </a:lnTo>
                <a:lnTo>
                  <a:pt x="19379" y="4238"/>
                </a:lnTo>
                <a:lnTo>
                  <a:pt x="19019" y="3793"/>
                </a:lnTo>
                <a:lnTo>
                  <a:pt x="18636" y="3368"/>
                </a:lnTo>
                <a:lnTo>
                  <a:pt x="18232" y="2964"/>
                </a:lnTo>
                <a:lnTo>
                  <a:pt x="17807" y="2581"/>
                </a:lnTo>
                <a:lnTo>
                  <a:pt x="17362" y="2221"/>
                </a:lnTo>
                <a:lnTo>
                  <a:pt x="16898" y="1885"/>
                </a:lnTo>
                <a:lnTo>
                  <a:pt x="16416" y="1573"/>
                </a:lnTo>
                <a:lnTo>
                  <a:pt x="15916" y="1286"/>
                </a:lnTo>
                <a:lnTo>
                  <a:pt x="15401" y="1026"/>
                </a:lnTo>
                <a:lnTo>
                  <a:pt x="14870" y="793"/>
                </a:lnTo>
                <a:lnTo>
                  <a:pt x="14324" y="588"/>
                </a:lnTo>
                <a:lnTo>
                  <a:pt x="13765" y="412"/>
                </a:lnTo>
                <a:lnTo>
                  <a:pt x="13194" y="266"/>
                </a:lnTo>
                <a:lnTo>
                  <a:pt x="12611" y="151"/>
                </a:lnTo>
                <a:lnTo>
                  <a:pt x="12017" y="68"/>
                </a:lnTo>
                <a:lnTo>
                  <a:pt x="11413" y="17"/>
                </a:lnTo>
                <a:lnTo>
                  <a:pt x="10800" y="0"/>
                </a:lnTo>
                <a:close/>
              </a:path>
            </a:pathLst>
          </a:custGeom>
          <a:solidFill>
            <a:srgbClr val="ED1B33"/>
          </a:solidFill>
          <a:ln w="12700">
            <a:miter lim="400000"/>
          </a:ln>
        </p:spPr>
        <p:txBody>
          <a:bodyPr lIns="45719" rIns="45719"/>
          <a:lstStyle/>
          <a:p>
            <a:pPr/>
          </a:p>
        </p:txBody>
      </p:sp>
      <p:sp>
        <p:nvSpPr>
          <p:cNvPr id="108" name="Ovaal">
            <a:hlinkClick r:id="rId6" invalidUrl="" action="ppaction://hlinksldjump" tgtFrame="" tooltip="" history="1" highlightClick="0" endSnd="0"/>
          </p:cNvPr>
          <p:cNvSpPr/>
          <p:nvPr/>
        </p:nvSpPr>
        <p:spPr>
          <a:xfrm>
            <a:off x="3391209" y="3073631"/>
            <a:ext cx="1605816" cy="1699337"/>
          </a:xfrm>
          <a:prstGeom prst="ellipse">
            <a:avLst/>
          </a:prstGeom>
          <a:solidFill>
            <a:srgbClr val="DA373C"/>
          </a:solidFill>
          <a:ln w="12700">
            <a:miter lim="400000"/>
          </a:ln>
        </p:spPr>
        <p:txBody>
          <a:bodyPr lIns="45719" rIns="45719" anchor="ctr"/>
          <a:lstStyle/>
          <a:p>
            <a:pPr/>
          </a:p>
        </p:txBody>
      </p:sp>
      <p:sp>
        <p:nvSpPr>
          <p:cNvPr id="109" name="object 22"/>
          <p:cNvSpPr txBox="1"/>
          <p:nvPr/>
        </p:nvSpPr>
        <p:spPr>
          <a:xfrm rot="21420000">
            <a:off x="3993755" y="3564129"/>
            <a:ext cx="381149" cy="1735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spc="-20" sz="1300">
                <a:solidFill>
                  <a:srgbClr val="FFFFFF"/>
                </a:solidFill>
                <a:latin typeface="Montserrat Bold"/>
                <a:ea typeface="Montserrat Bold"/>
                <a:cs typeface="Montserrat Bold"/>
                <a:sym typeface="Montserrat Bold"/>
              </a:defRPr>
            </a:lvl1pPr>
          </a:lstStyle>
          <a:p>
            <a:pPr/>
            <a:r>
              <a:t>Alle</a:t>
            </a:r>
          </a:p>
        </p:txBody>
      </p:sp>
      <p:sp>
        <p:nvSpPr>
          <p:cNvPr id="110" name="object 26"/>
          <p:cNvSpPr/>
          <p:nvPr/>
        </p:nvSpPr>
        <p:spPr>
          <a:xfrm>
            <a:off x="1716226" y="1390878"/>
            <a:ext cx="1780833" cy="31809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399"/>
                </a:moveTo>
                <a:lnTo>
                  <a:pt x="18782" y="450"/>
                </a:lnTo>
                <a:lnTo>
                  <a:pt x="18374" y="92"/>
                </a:lnTo>
                <a:lnTo>
                  <a:pt x="17633" y="0"/>
                </a:lnTo>
                <a:lnTo>
                  <a:pt x="804" y="1661"/>
                </a:lnTo>
                <a:lnTo>
                  <a:pt x="438" y="1742"/>
                </a:lnTo>
                <a:lnTo>
                  <a:pt x="164" y="1889"/>
                </a:lnTo>
                <a:lnTo>
                  <a:pt x="10" y="2084"/>
                </a:lnTo>
                <a:lnTo>
                  <a:pt x="0" y="2304"/>
                </a:lnTo>
                <a:lnTo>
                  <a:pt x="2722" y="10946"/>
                </a:lnTo>
                <a:lnTo>
                  <a:pt x="2641" y="10946"/>
                </a:lnTo>
                <a:lnTo>
                  <a:pt x="2255" y="10989"/>
                </a:lnTo>
                <a:lnTo>
                  <a:pt x="1940" y="11108"/>
                </a:lnTo>
                <a:lnTo>
                  <a:pt x="1727" y="11285"/>
                </a:lnTo>
                <a:lnTo>
                  <a:pt x="1650" y="11501"/>
                </a:lnTo>
                <a:lnTo>
                  <a:pt x="1650" y="21045"/>
                </a:lnTo>
                <a:lnTo>
                  <a:pt x="1727" y="21261"/>
                </a:lnTo>
                <a:lnTo>
                  <a:pt x="1940" y="21438"/>
                </a:lnTo>
                <a:lnTo>
                  <a:pt x="2255" y="21556"/>
                </a:lnTo>
                <a:lnTo>
                  <a:pt x="2641" y="21600"/>
                </a:lnTo>
                <a:lnTo>
                  <a:pt x="19303" y="21600"/>
                </a:lnTo>
                <a:lnTo>
                  <a:pt x="19689" y="21556"/>
                </a:lnTo>
                <a:lnTo>
                  <a:pt x="20004" y="21438"/>
                </a:lnTo>
                <a:lnTo>
                  <a:pt x="20216" y="21261"/>
                </a:lnTo>
                <a:lnTo>
                  <a:pt x="20294" y="21045"/>
                </a:lnTo>
                <a:lnTo>
                  <a:pt x="20294" y="11501"/>
                </a:lnTo>
                <a:lnTo>
                  <a:pt x="20216" y="11285"/>
                </a:lnTo>
                <a:lnTo>
                  <a:pt x="20004" y="11108"/>
                </a:lnTo>
                <a:lnTo>
                  <a:pt x="19689" y="10989"/>
                </a:lnTo>
                <a:lnTo>
                  <a:pt x="19303" y="10946"/>
                </a:lnTo>
                <a:lnTo>
                  <a:pt x="11637" y="10946"/>
                </a:lnTo>
                <a:lnTo>
                  <a:pt x="20796" y="10042"/>
                </a:lnTo>
                <a:lnTo>
                  <a:pt x="21162" y="9961"/>
                </a:lnTo>
                <a:lnTo>
                  <a:pt x="21436" y="9814"/>
                </a:lnTo>
                <a:lnTo>
                  <a:pt x="21590" y="9619"/>
                </a:lnTo>
                <a:lnTo>
                  <a:pt x="21600" y="9399"/>
                </a:lnTo>
                <a:close/>
              </a:path>
            </a:pathLst>
          </a:custGeom>
          <a:solidFill>
            <a:srgbClr val="2BAFB0"/>
          </a:solidFill>
          <a:ln w="12700">
            <a:miter lim="400000"/>
          </a:ln>
        </p:spPr>
        <p:txBody>
          <a:bodyPr lIns="45719" rIns="45719"/>
          <a:lstStyle/>
          <a:p>
            <a:pPr/>
          </a:p>
        </p:txBody>
      </p:sp>
      <p:sp>
        <p:nvSpPr>
          <p:cNvPr id="111" name="object 23"/>
          <p:cNvSpPr txBox="1"/>
          <p:nvPr/>
        </p:nvSpPr>
        <p:spPr>
          <a:xfrm rot="21420000">
            <a:off x="3959411" y="3751260"/>
            <a:ext cx="469413" cy="1735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spc="-10" sz="1300">
                <a:solidFill>
                  <a:srgbClr val="FFFFFF"/>
                </a:solidFill>
                <a:latin typeface="Montserrat Bold"/>
                <a:ea typeface="Montserrat Bold"/>
                <a:cs typeface="Montserrat Bold"/>
                <a:sym typeface="Montserrat Bold"/>
              </a:defRPr>
            </a:lvl1pPr>
          </a:lstStyle>
          <a:p>
            <a:pPr/>
            <a:r>
              <a:t>tools</a:t>
            </a:r>
          </a:p>
        </p:txBody>
      </p:sp>
      <p:sp>
        <p:nvSpPr>
          <p:cNvPr id="112" name="object 24"/>
          <p:cNvSpPr txBox="1"/>
          <p:nvPr/>
        </p:nvSpPr>
        <p:spPr>
          <a:xfrm rot="21420000">
            <a:off x="3887334" y="3938392"/>
            <a:ext cx="633401" cy="1735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300"/>
              </a:lnSpc>
              <a:defRPr sz="1300">
                <a:solidFill>
                  <a:srgbClr val="FFFFFF"/>
                </a:solidFill>
                <a:latin typeface="Montserrat Bold"/>
                <a:ea typeface="Montserrat Bold"/>
                <a:cs typeface="Montserrat Bold"/>
                <a:sym typeface="Montserrat Bold"/>
              </a:defRPr>
            </a:pPr>
            <a:r>
              <a:t>op</a:t>
            </a:r>
            <a:r>
              <a:rPr spc="75"/>
              <a:t> </a:t>
            </a:r>
            <a:r>
              <a:rPr spc="-25"/>
              <a:t>een</a:t>
            </a:r>
          </a:p>
        </p:txBody>
      </p:sp>
      <p:sp>
        <p:nvSpPr>
          <p:cNvPr id="113" name="object 25"/>
          <p:cNvSpPr txBox="1"/>
          <p:nvPr/>
        </p:nvSpPr>
        <p:spPr>
          <a:xfrm rot="21420000">
            <a:off x="4090797" y="4125610"/>
            <a:ext cx="242634" cy="1735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spc="-25" sz="1300">
                <a:solidFill>
                  <a:srgbClr val="FFFFFF"/>
                </a:solidFill>
                <a:latin typeface="Montserrat Bold"/>
                <a:ea typeface="Montserrat Bold"/>
                <a:cs typeface="Montserrat Bold"/>
                <a:sym typeface="Montserrat Bold"/>
              </a:defRPr>
            </a:lvl1pPr>
          </a:lstStyle>
          <a:p>
            <a:pPr/>
            <a:r>
              <a:t>rij</a:t>
            </a:r>
          </a:p>
        </p:txBody>
      </p:sp>
      <p:sp>
        <p:nvSpPr>
          <p:cNvPr id="114" name="Rechthoek">
            <a:hlinkClick r:id="rId7" invalidUrl="" action="ppaction://hlinksldjump" tgtFrame="" tooltip="" history="1" highlightClick="0" endSnd="0"/>
          </p:cNvPr>
          <p:cNvSpPr/>
          <p:nvPr/>
        </p:nvSpPr>
        <p:spPr>
          <a:xfrm>
            <a:off x="1889288" y="3073631"/>
            <a:ext cx="1466756" cy="1387206"/>
          </a:xfrm>
          <a:prstGeom prst="rect">
            <a:avLst/>
          </a:prstGeom>
          <a:solidFill>
            <a:srgbClr val="58ADAF"/>
          </a:solidFill>
          <a:ln w="12700">
            <a:miter lim="400000"/>
          </a:ln>
        </p:spPr>
        <p:txBody>
          <a:bodyPr lIns="45719" rIns="45719" anchor="ctr"/>
          <a:lstStyle/>
          <a:p>
            <a:pPr/>
          </a:p>
        </p:txBody>
      </p:sp>
      <p:sp>
        <p:nvSpPr>
          <p:cNvPr id="115" name="object 29"/>
          <p:cNvSpPr txBox="1"/>
          <p:nvPr/>
        </p:nvSpPr>
        <p:spPr>
          <a:xfrm>
            <a:off x="2024496" y="3341997"/>
            <a:ext cx="1196340" cy="89234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309879">
              <a:lnSpc>
                <a:spcPts val="1400"/>
              </a:lnSpc>
              <a:spcBef>
                <a:spcPts val="200"/>
              </a:spcBef>
              <a:defRPr b="1" sz="1300">
                <a:solidFill>
                  <a:srgbClr val="FFFFFF"/>
                </a:solidFill>
                <a:latin typeface="Montserrat-Black"/>
                <a:ea typeface="Montserrat-Black"/>
                <a:cs typeface="Montserrat-Black"/>
                <a:sym typeface="Montserrat-Black"/>
              </a:defRPr>
            </a:pPr>
            <a:r>
              <a:t>Stap</a:t>
            </a:r>
            <a:r>
              <a:rPr spc="125"/>
              <a:t> </a:t>
            </a:r>
            <a:r>
              <a:rPr spc="-50"/>
              <a:t>3 </a:t>
            </a:r>
            <a:r>
              <a:rPr b="0">
                <a:latin typeface="Montserrat Bold"/>
                <a:ea typeface="Montserrat Bold"/>
                <a:cs typeface="Montserrat Bold"/>
                <a:sym typeface="Montserrat Bold"/>
              </a:rPr>
              <a:t>Welk</a:t>
            </a:r>
            <a:r>
              <a:rPr b="0" spc="50">
                <a:latin typeface="Montserrat Bold"/>
                <a:ea typeface="Montserrat Bold"/>
                <a:cs typeface="Montserrat Bold"/>
                <a:sym typeface="Montserrat Bold"/>
              </a:rPr>
              <a:t> </a:t>
            </a:r>
            <a:r>
              <a:rPr b="0" spc="-10">
                <a:latin typeface="Montserrat Bold"/>
                <a:ea typeface="Montserrat Bold"/>
                <a:cs typeface="Montserrat Bold"/>
                <a:sym typeface="Montserrat Bold"/>
              </a:rPr>
              <a:t>verhaal </a:t>
            </a:r>
            <a:r>
              <a:rPr b="0">
                <a:latin typeface="Montserrat Bold"/>
                <a:ea typeface="Montserrat Bold"/>
                <a:cs typeface="Montserrat Bold"/>
                <a:sym typeface="Montserrat Bold"/>
              </a:rPr>
              <a:t>voeg</a:t>
            </a:r>
            <a:r>
              <a:rPr b="0" spc="90">
                <a:latin typeface="Montserrat Bold"/>
                <a:ea typeface="Montserrat Bold"/>
                <a:cs typeface="Montserrat Bold"/>
                <a:sym typeface="Montserrat Bold"/>
              </a:rPr>
              <a:t> </a:t>
            </a:r>
            <a:r>
              <a:rPr b="0">
                <a:latin typeface="Montserrat Bold"/>
                <a:ea typeface="Montserrat Bold"/>
                <a:cs typeface="Montserrat Bold"/>
                <a:sym typeface="Montserrat Bold"/>
              </a:rPr>
              <a:t>je</a:t>
            </a:r>
            <a:r>
              <a:rPr b="0" spc="90">
                <a:latin typeface="Montserrat Bold"/>
                <a:ea typeface="Montserrat Bold"/>
                <a:cs typeface="Montserrat Bold"/>
                <a:sym typeface="Montserrat Bold"/>
              </a:rPr>
              <a:t> </a:t>
            </a:r>
            <a:r>
              <a:rPr b="0" spc="-25">
                <a:latin typeface="Montserrat Bold"/>
                <a:ea typeface="Montserrat Bold"/>
                <a:cs typeface="Montserrat Bold"/>
                <a:sym typeface="Montserrat Bold"/>
              </a:rPr>
              <a:t>toe</a:t>
            </a:r>
            <a:endParaRPr b="0">
              <a:latin typeface="Montserrat Bold"/>
              <a:ea typeface="Montserrat Bold"/>
              <a:cs typeface="Montserrat Bold"/>
              <a:sym typeface="Montserrat Bold"/>
            </a:endParaRPr>
          </a:p>
          <a:p>
            <a:pPr indent="238759">
              <a:lnSpc>
                <a:spcPts val="1300"/>
              </a:lnSpc>
              <a:defRPr sz="1300">
                <a:solidFill>
                  <a:srgbClr val="FFFFFF"/>
                </a:solidFill>
                <a:latin typeface="Montserrat Bold"/>
                <a:ea typeface="Montserrat Bold"/>
                <a:cs typeface="Montserrat Bold"/>
                <a:sym typeface="Montserrat Bold"/>
              </a:defRPr>
            </a:pPr>
            <a:r>
              <a:t>(en</a:t>
            </a:r>
            <a:r>
              <a:rPr spc="90"/>
              <a:t> </a:t>
            </a:r>
            <a:r>
              <a:rPr spc="-20"/>
              <a:t>haal</a:t>
            </a:r>
          </a:p>
          <a:p>
            <a:pPr indent="295909">
              <a:lnSpc>
                <a:spcPts val="1500"/>
              </a:lnSpc>
              <a:defRPr sz="1300">
                <a:solidFill>
                  <a:srgbClr val="FFFFFF"/>
                </a:solidFill>
                <a:latin typeface="Montserrat Bold"/>
                <a:ea typeface="Montserrat Bold"/>
                <a:cs typeface="Montserrat Bold"/>
                <a:sym typeface="Montserrat Bold"/>
              </a:defRPr>
            </a:pPr>
            <a:r>
              <a:t>je</a:t>
            </a:r>
            <a:r>
              <a:rPr spc="75"/>
              <a:t> </a:t>
            </a:r>
            <a:r>
              <a:rPr spc="-20"/>
              <a:t>op)?</a:t>
            </a:r>
          </a:p>
        </p:txBody>
      </p:sp>
      <p:sp>
        <p:nvSpPr>
          <p:cNvPr id="116" name="Rechthoek">
            <a:hlinkClick r:id="rId8" invalidUrl="" action="ppaction://hlinksldjump" tgtFrame="" tooltip="" history="1" highlightClick="0" endSnd="0"/>
          </p:cNvPr>
          <p:cNvSpPr/>
          <p:nvPr/>
        </p:nvSpPr>
        <p:spPr>
          <a:xfrm rot="21000000">
            <a:off x="1876086" y="1567642"/>
            <a:ext cx="1466756" cy="1387205"/>
          </a:xfrm>
          <a:prstGeom prst="rect">
            <a:avLst/>
          </a:prstGeom>
          <a:solidFill>
            <a:srgbClr val="58ADAF"/>
          </a:solidFill>
          <a:ln w="12700">
            <a:miter lim="400000"/>
          </a:ln>
        </p:spPr>
        <p:txBody>
          <a:bodyPr lIns="45719" rIns="45719" anchor="ctr"/>
          <a:lstStyle/>
          <a:p>
            <a:pPr/>
          </a:p>
        </p:txBody>
      </p:sp>
      <p:sp>
        <p:nvSpPr>
          <p:cNvPr id="117" name="object 30"/>
          <p:cNvSpPr txBox="1"/>
          <p:nvPr/>
        </p:nvSpPr>
        <p:spPr>
          <a:xfrm rot="21060000">
            <a:off x="2224646" y="1750396"/>
            <a:ext cx="599142" cy="2084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300"/>
              </a:lnSpc>
              <a:defRPr b="1" sz="1300">
                <a:solidFill>
                  <a:srgbClr val="FFFFFF"/>
                </a:solidFill>
                <a:latin typeface="Montserrat-Black"/>
                <a:ea typeface="Montserrat-Black"/>
                <a:cs typeface="Montserrat-Black"/>
                <a:sym typeface="Montserrat-Black"/>
              </a:defRPr>
            </a:pPr>
            <a:r>
              <a:t>Stap</a:t>
            </a:r>
            <a:r>
              <a:rPr spc="94"/>
              <a:t> </a:t>
            </a:r>
            <a:r>
              <a:rPr baseline="2135" spc="-89" sz="1900"/>
              <a:t>2</a:t>
            </a:r>
          </a:p>
        </p:txBody>
      </p:sp>
      <p:sp>
        <p:nvSpPr>
          <p:cNvPr id="118" name="object 31"/>
          <p:cNvSpPr txBox="1"/>
          <p:nvPr/>
        </p:nvSpPr>
        <p:spPr>
          <a:xfrm rot="21060000">
            <a:off x="2048316" y="1936510"/>
            <a:ext cx="1020554" cy="2084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300"/>
              </a:lnSpc>
              <a:defRPr sz="1300">
                <a:solidFill>
                  <a:srgbClr val="FFFFFF"/>
                </a:solidFill>
                <a:latin typeface="Montserrat Bold"/>
                <a:ea typeface="Montserrat Bold"/>
                <a:cs typeface="Montserrat Bold"/>
                <a:sym typeface="Montserrat Bold"/>
              </a:defRPr>
            </a:pPr>
            <a:r>
              <a:t>W</a:t>
            </a:r>
            <a:r>
              <a:rPr baseline="2135" sz="1900"/>
              <a:t>aar</a:t>
            </a:r>
            <a:r>
              <a:rPr baseline="2135" spc="44" sz="1900"/>
              <a:t> </a:t>
            </a:r>
            <a:r>
              <a:rPr baseline="2135" sz="1900"/>
              <a:t>sta</a:t>
            </a:r>
            <a:r>
              <a:rPr baseline="2135" spc="52" sz="1900"/>
              <a:t> </a:t>
            </a:r>
            <a:r>
              <a:rPr baseline="4273" spc="-37" sz="1900"/>
              <a:t>jij</a:t>
            </a:r>
          </a:p>
        </p:txBody>
      </p:sp>
      <p:sp>
        <p:nvSpPr>
          <p:cNvPr id="119" name="object 32"/>
          <p:cNvSpPr txBox="1"/>
          <p:nvPr/>
        </p:nvSpPr>
        <p:spPr>
          <a:xfrm rot="21060000">
            <a:off x="2024251" y="2121819"/>
            <a:ext cx="1130358" cy="2084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300"/>
              </a:lnSpc>
              <a:defRPr sz="1300">
                <a:solidFill>
                  <a:srgbClr val="FFFFFF"/>
                </a:solidFill>
                <a:latin typeface="Montserrat Bold"/>
                <a:ea typeface="Montserrat Bold"/>
                <a:cs typeface="Montserrat Bold"/>
                <a:sym typeface="Montserrat Bold"/>
              </a:defRPr>
            </a:pPr>
            <a:r>
              <a:t>ten</a:t>
            </a:r>
            <a:r>
              <a:rPr spc="20"/>
              <a:t> </a:t>
            </a:r>
            <a:r>
              <a:rPr baseline="2135" spc="-14" sz="1900"/>
              <a:t>op</a:t>
            </a:r>
            <a:r>
              <a:rPr baseline="4273" spc="-14" sz="1900"/>
              <a:t>zicht</a:t>
            </a:r>
            <a:r>
              <a:rPr baseline="6409" spc="-14" sz="1900"/>
              <a:t>e</a:t>
            </a:r>
          </a:p>
        </p:txBody>
      </p:sp>
      <p:sp>
        <p:nvSpPr>
          <p:cNvPr id="120" name="object 33"/>
          <p:cNvSpPr txBox="1"/>
          <p:nvPr/>
        </p:nvSpPr>
        <p:spPr>
          <a:xfrm rot="21060000">
            <a:off x="2440534" y="2302929"/>
            <a:ext cx="361811" cy="20840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300"/>
              </a:lnSpc>
              <a:defRPr spc="-25" sz="1300">
                <a:solidFill>
                  <a:srgbClr val="FFFFFF"/>
                </a:solidFill>
                <a:latin typeface="Montserrat Bold"/>
                <a:ea typeface="Montserrat Bold"/>
                <a:cs typeface="Montserrat Bold"/>
                <a:sym typeface="Montserrat Bold"/>
              </a:defRPr>
            </a:pPr>
            <a:r>
              <a:t>va</a:t>
            </a:r>
            <a:r>
              <a:rPr baseline="2135" spc="-37" sz="1900"/>
              <a:t>n</a:t>
            </a:r>
          </a:p>
        </p:txBody>
      </p:sp>
      <p:sp>
        <p:nvSpPr>
          <p:cNvPr id="121" name="object 34"/>
          <p:cNvSpPr txBox="1"/>
          <p:nvPr/>
        </p:nvSpPr>
        <p:spPr>
          <a:xfrm rot="21060000">
            <a:off x="2122989" y="2490666"/>
            <a:ext cx="1061306" cy="1980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300"/>
              </a:lnSpc>
              <a:defRPr spc="-10" sz="1300">
                <a:solidFill>
                  <a:srgbClr val="FFFFFF"/>
                </a:solidFill>
                <a:latin typeface="Montserrat Bold"/>
                <a:ea typeface="Montserrat Bold"/>
                <a:cs typeface="Montserrat Bold"/>
                <a:sym typeface="Montserrat Bold"/>
              </a:defRPr>
            </a:pPr>
            <a:r>
              <a:t>Communit</a:t>
            </a:r>
            <a:r>
              <a:rPr baseline="6409" spc="-14" sz="1900"/>
              <a:t>y</a:t>
            </a:r>
          </a:p>
        </p:txBody>
      </p:sp>
      <p:sp>
        <p:nvSpPr>
          <p:cNvPr id="122" name="object 35"/>
          <p:cNvSpPr txBox="1"/>
          <p:nvPr/>
        </p:nvSpPr>
        <p:spPr>
          <a:xfrm rot="21060000">
            <a:off x="2415339" y="2672853"/>
            <a:ext cx="542618" cy="2084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300"/>
              </a:lnSpc>
              <a:defRPr spc="-10" sz="1300">
                <a:solidFill>
                  <a:srgbClr val="FFFFFF"/>
                </a:solidFill>
                <a:latin typeface="Montserrat Bold"/>
                <a:ea typeface="Montserrat Bold"/>
                <a:cs typeface="Montserrat Bold"/>
                <a:sym typeface="Montserrat Bold"/>
              </a:defRPr>
            </a:pPr>
            <a:r>
              <a:t>Ne</a:t>
            </a:r>
            <a:r>
              <a:rPr baseline="2135" spc="-14" sz="1900"/>
              <a:t>xt?</a:t>
            </a:r>
          </a:p>
        </p:txBody>
      </p:sp>
      <p:sp>
        <p:nvSpPr>
          <p:cNvPr id="123" name="object 36"/>
          <p:cNvSpPr txBox="1"/>
          <p:nvPr/>
        </p:nvSpPr>
        <p:spPr>
          <a:xfrm rot="21420000">
            <a:off x="2174200" y="831492"/>
            <a:ext cx="2222292" cy="1735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300"/>
              </a:lnSpc>
              <a:defRPr sz="1300">
                <a:solidFill>
                  <a:srgbClr val="FFFFFF"/>
                </a:solidFill>
                <a:latin typeface="Montserrat Bold"/>
                <a:ea typeface="Montserrat Bold"/>
                <a:cs typeface="Montserrat Bold"/>
                <a:sym typeface="Montserrat Bold"/>
              </a:defRPr>
            </a:pPr>
            <a:r>
              <a:t>Voorwoord</a:t>
            </a:r>
            <a:r>
              <a:rPr spc="104"/>
              <a:t> </a:t>
            </a:r>
            <a:r>
              <a:t>&amp;</a:t>
            </a:r>
            <a:r>
              <a:rPr spc="104"/>
              <a:t> </a:t>
            </a:r>
            <a:r>
              <a:rPr spc="-10"/>
              <a:t>Introductie</a:t>
            </a:r>
          </a:p>
        </p:txBody>
      </p:sp>
      <p:sp>
        <p:nvSpPr>
          <p:cNvPr id="124" name="Klik op de visual, de verschillende links leiden je naar de stappen en tools die je kunt inzetten voor de positionering van het werkveld. Door op het logo rechtsboven te klikken, keer je direct terug naar deze pagina (de eerste pagina van dit document)."/>
          <p:cNvSpPr/>
          <p:nvPr/>
        </p:nvSpPr>
        <p:spPr>
          <a:xfrm>
            <a:off x="411919" y="4679872"/>
            <a:ext cx="7102138" cy="1044589"/>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marR="364490" indent="263525">
              <a:lnSpc>
                <a:spcPct val="120400"/>
              </a:lnSpc>
              <a:defRPr i="1" sz="900">
                <a:solidFill>
                  <a:srgbClr val="231F20"/>
                </a:solidFill>
                <a:latin typeface="Montserrat Light"/>
                <a:ea typeface="Montserrat Light"/>
                <a:cs typeface="Montserrat Light"/>
                <a:sym typeface="Montserrat Light"/>
              </a:defRPr>
            </a:pPr>
            <a:r>
              <a:t>Klik</a:t>
            </a:r>
            <a:r>
              <a:rPr spc="75"/>
              <a:t> </a:t>
            </a:r>
            <a:r>
              <a:t>op</a:t>
            </a:r>
            <a:r>
              <a:rPr spc="80"/>
              <a:t> </a:t>
            </a:r>
            <a:r>
              <a:t>de</a:t>
            </a:r>
            <a:r>
              <a:rPr spc="80"/>
              <a:t> </a:t>
            </a:r>
            <a:r>
              <a:t>visual,</a:t>
            </a:r>
            <a:r>
              <a:rPr spc="80"/>
              <a:t> </a:t>
            </a:r>
            <a:r>
              <a:t>de</a:t>
            </a:r>
            <a:r>
              <a:rPr spc="80"/>
              <a:t> </a:t>
            </a:r>
            <a:r>
              <a:t>verschillende</a:t>
            </a:r>
            <a:r>
              <a:rPr spc="80"/>
              <a:t> </a:t>
            </a:r>
            <a:r>
              <a:t>links</a:t>
            </a:r>
            <a:r>
              <a:rPr spc="75"/>
              <a:t> </a:t>
            </a:r>
            <a:r>
              <a:t>leiden</a:t>
            </a:r>
            <a:r>
              <a:rPr spc="80"/>
              <a:t> </a:t>
            </a:r>
            <a:r>
              <a:t>je</a:t>
            </a:r>
            <a:r>
              <a:rPr spc="80"/>
              <a:t> </a:t>
            </a:r>
            <a:r>
              <a:t>naar</a:t>
            </a:r>
            <a:r>
              <a:rPr spc="80"/>
              <a:t> </a:t>
            </a:r>
            <a:r>
              <a:t>de</a:t>
            </a:r>
            <a:r>
              <a:rPr spc="80"/>
              <a:t> </a:t>
            </a:r>
            <a:r>
              <a:t>stappen</a:t>
            </a:r>
            <a:r>
              <a:rPr spc="80"/>
              <a:t> </a:t>
            </a:r>
            <a:r>
              <a:t>en</a:t>
            </a:r>
            <a:r>
              <a:rPr spc="75"/>
              <a:t> </a:t>
            </a:r>
            <a:r>
              <a:t>tools</a:t>
            </a:r>
            <a:r>
              <a:rPr spc="80"/>
              <a:t> </a:t>
            </a:r>
            <a:r>
              <a:t>die</a:t>
            </a:r>
            <a:r>
              <a:rPr spc="80"/>
              <a:t> </a:t>
            </a:r>
            <a:r>
              <a:t>je</a:t>
            </a:r>
            <a:r>
              <a:rPr spc="80"/>
              <a:t> </a:t>
            </a:r>
            <a:r>
              <a:t>kunt</a:t>
            </a:r>
            <a:r>
              <a:rPr spc="80"/>
              <a:t> </a:t>
            </a:r>
            <a:r>
              <a:t>inzetten</a:t>
            </a:r>
            <a:r>
              <a:rPr spc="80"/>
              <a:t> </a:t>
            </a:r>
            <a:r>
              <a:t>voor</a:t>
            </a:r>
            <a:r>
              <a:rPr spc="80"/>
              <a:t> </a:t>
            </a:r>
            <a:r>
              <a:rPr spc="-25"/>
              <a:t>de </a:t>
            </a:r>
            <a:r>
              <a:t>positionering</a:t>
            </a:r>
            <a:r>
              <a:rPr spc="80"/>
              <a:t> </a:t>
            </a:r>
            <a:r>
              <a:t>van</a:t>
            </a:r>
            <a:r>
              <a:rPr spc="85"/>
              <a:t> </a:t>
            </a:r>
            <a:r>
              <a:t>het</a:t>
            </a:r>
            <a:r>
              <a:rPr spc="80"/>
              <a:t> </a:t>
            </a:r>
            <a:r>
              <a:t>werkveld.</a:t>
            </a:r>
            <a:r>
              <a:rPr spc="85"/>
              <a:t> </a:t>
            </a:r>
            <a:r>
              <a:t>Door</a:t>
            </a:r>
            <a:r>
              <a:rPr spc="85"/>
              <a:t> </a:t>
            </a:r>
            <a:r>
              <a:t>op</a:t>
            </a:r>
            <a:r>
              <a:rPr spc="80"/>
              <a:t> </a:t>
            </a:r>
            <a:r>
              <a:t>het</a:t>
            </a:r>
            <a:r>
              <a:rPr spc="85"/>
              <a:t> </a:t>
            </a:r>
            <a:r>
              <a:t>logo</a:t>
            </a:r>
            <a:r>
              <a:rPr spc="85"/>
              <a:t> </a:t>
            </a:r>
            <a:r>
              <a:t>rechtsboven</a:t>
            </a:r>
            <a:r>
              <a:rPr spc="80"/>
              <a:t> </a:t>
            </a:r>
            <a:r>
              <a:t>te</a:t>
            </a:r>
            <a:r>
              <a:rPr spc="85"/>
              <a:t> </a:t>
            </a:r>
            <a:r>
              <a:t>klikken,</a:t>
            </a:r>
            <a:r>
              <a:rPr spc="85"/>
              <a:t> </a:t>
            </a:r>
            <a:r>
              <a:t>keer</a:t>
            </a:r>
            <a:r>
              <a:rPr spc="80"/>
              <a:t> </a:t>
            </a:r>
            <a:r>
              <a:t>je</a:t>
            </a:r>
            <a:r>
              <a:rPr spc="85"/>
              <a:t> </a:t>
            </a:r>
            <a:r>
              <a:t>direct</a:t>
            </a:r>
            <a:r>
              <a:rPr spc="85"/>
              <a:t> </a:t>
            </a:r>
            <a:r>
              <a:t>terug</a:t>
            </a:r>
            <a:r>
              <a:rPr spc="80"/>
              <a:t> </a:t>
            </a:r>
            <a:r>
              <a:t>naar</a:t>
            </a:r>
            <a:r>
              <a:rPr spc="85"/>
              <a:t> </a:t>
            </a:r>
            <a:r>
              <a:t>deze</a:t>
            </a:r>
            <a:r>
              <a:rPr spc="85"/>
              <a:t> </a:t>
            </a:r>
            <a:r>
              <a:rPr spc="-10"/>
              <a:t>pagina </a:t>
            </a:r>
            <a:r>
              <a:t>(de</a:t>
            </a:r>
            <a:r>
              <a:rPr spc="75"/>
              <a:t> </a:t>
            </a:r>
            <a:r>
              <a:t>eerste</a:t>
            </a:r>
            <a:r>
              <a:rPr spc="75"/>
              <a:t> </a:t>
            </a:r>
            <a:r>
              <a:t>pagina</a:t>
            </a:r>
            <a:r>
              <a:rPr spc="80"/>
              <a:t> </a:t>
            </a:r>
            <a:r>
              <a:t>van</a:t>
            </a:r>
            <a:r>
              <a:rPr spc="75"/>
              <a:t> </a:t>
            </a:r>
            <a:r>
              <a:t>dit</a:t>
            </a:r>
            <a:r>
              <a:rPr spc="80"/>
              <a:t> </a:t>
            </a:r>
            <a:r>
              <a:rPr spc="-10"/>
              <a:t>document).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4" name="object 2"/>
          <p:cNvGrpSpPr/>
          <p:nvPr/>
        </p:nvGrpSpPr>
        <p:grpSpPr>
          <a:xfrm>
            <a:off x="-1" y="0"/>
            <a:ext cx="12193193" cy="6858000"/>
            <a:chOff x="0" y="0"/>
            <a:chExt cx="12193192" cy="6858000"/>
          </a:xfrm>
        </p:grpSpPr>
        <p:sp>
          <p:nvSpPr>
            <p:cNvPr id="221" name="object 3"/>
            <p:cNvSpPr/>
            <p:nvPr/>
          </p:nvSpPr>
          <p:spPr>
            <a:xfrm>
              <a:off x="-1" y="0"/>
              <a:ext cx="9390596" cy="6858000"/>
            </a:xfrm>
            <a:prstGeom prst="rect">
              <a:avLst/>
            </a:prstGeom>
            <a:solidFill>
              <a:srgbClr val="EEF0F5"/>
            </a:solidFill>
            <a:ln w="12700" cap="flat">
              <a:noFill/>
              <a:miter lim="400000"/>
            </a:ln>
            <a:effectLst/>
          </p:spPr>
          <p:txBody>
            <a:bodyPr wrap="square" lIns="45719" tIns="45719" rIns="45719" bIns="45719" numCol="1" anchor="t">
              <a:noAutofit/>
            </a:bodyPr>
            <a:lstStyle/>
            <a:p>
              <a:pPr/>
            </a:p>
          </p:txBody>
        </p:sp>
        <p:sp>
          <p:nvSpPr>
            <p:cNvPr id="222" name="object 4"/>
            <p:cNvSpPr/>
            <p:nvPr/>
          </p:nvSpPr>
          <p:spPr>
            <a:xfrm>
              <a:off x="378001" y="395997"/>
              <a:ext cx="9012594" cy="6110999"/>
            </a:xfrm>
            <a:prstGeom prst="rect">
              <a:avLst/>
            </a:prstGeom>
            <a:solidFill>
              <a:srgbClr val="FFFFFF"/>
            </a:solidFill>
            <a:ln w="12700" cap="flat">
              <a:noFill/>
              <a:miter lim="400000"/>
            </a:ln>
            <a:effectLst/>
          </p:spPr>
          <p:txBody>
            <a:bodyPr wrap="square" lIns="45719" tIns="45719" rIns="45719" bIns="45719" numCol="1" anchor="t">
              <a:noAutofit/>
            </a:bodyPr>
            <a:lstStyle/>
            <a:p>
              <a:pPr/>
            </a:p>
          </p:txBody>
        </p:sp>
        <p:sp>
          <p:nvSpPr>
            <p:cNvPr id="223" name="object 5"/>
            <p:cNvSpPr/>
            <p:nvPr/>
          </p:nvSpPr>
          <p:spPr>
            <a:xfrm>
              <a:off x="9390595" y="0"/>
              <a:ext cx="2802597" cy="6858000"/>
            </a:xfrm>
            <a:prstGeom prst="rect">
              <a:avLst/>
            </a:prstGeom>
            <a:solidFill>
              <a:srgbClr val="2BAFB0"/>
            </a:solidFill>
            <a:ln w="12700" cap="flat">
              <a:noFill/>
              <a:miter lim="400000"/>
            </a:ln>
            <a:effectLst/>
          </p:spPr>
          <p:txBody>
            <a:bodyPr wrap="square" lIns="45719" tIns="45719" rIns="45719" bIns="45719" numCol="1" anchor="t">
              <a:noAutofit/>
            </a:bodyPr>
            <a:lstStyle/>
            <a:p>
              <a:pPr/>
            </a:p>
          </p:txBody>
        </p:sp>
      </p:grpSp>
      <p:sp>
        <p:nvSpPr>
          <p:cNvPr id="225" name="object 6"/>
          <p:cNvSpPr txBox="1"/>
          <p:nvPr/>
        </p:nvSpPr>
        <p:spPr>
          <a:xfrm>
            <a:off x="743298" y="672769"/>
            <a:ext cx="4970147"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65" sz="1200">
                <a:latin typeface="Montserrat Bold"/>
                <a:ea typeface="Montserrat Bold"/>
                <a:cs typeface="Montserrat Bold"/>
                <a:sym typeface="Montserrat Bold"/>
              </a:defRPr>
            </a:pPr>
            <a:r>
              <a:t>Manifest</a:t>
            </a:r>
            <a:r>
              <a:rPr spc="195"/>
              <a:t> </a:t>
            </a:r>
            <a:r>
              <a:t>Community</a:t>
            </a:r>
            <a:r>
              <a:rPr spc="204"/>
              <a:t> </a:t>
            </a:r>
            <a:r>
              <a:rPr spc="55"/>
              <a:t>Next</a:t>
            </a:r>
            <a:r>
              <a:rPr spc="209"/>
              <a:t> </a:t>
            </a:r>
            <a:r>
              <a:rPr spc="0"/>
              <a:t>–</a:t>
            </a:r>
            <a:r>
              <a:rPr spc="204"/>
              <a:t> </a:t>
            </a:r>
            <a:r>
              <a:rPr spc="45">
                <a:latin typeface="Montserrat Regular"/>
                <a:ea typeface="Montserrat Regular"/>
                <a:cs typeface="Montserrat Regular"/>
                <a:sym typeface="Montserrat Regular"/>
              </a:rPr>
              <a:t>Basis</a:t>
            </a:r>
            <a:r>
              <a:rPr spc="160">
                <a:latin typeface="Montserrat Regular"/>
                <a:ea typeface="Montserrat Regular"/>
                <a:cs typeface="Montserrat Regular"/>
                <a:sym typeface="Montserrat Regular"/>
              </a:rPr>
              <a:t> </a:t>
            </a:r>
            <a:r>
              <a:rPr spc="0">
                <a:latin typeface="Montserrat Regular"/>
                <a:ea typeface="Montserrat Regular"/>
                <a:cs typeface="Montserrat Regular"/>
                <a:sym typeface="Montserrat Regular"/>
              </a:rPr>
              <a:t>voor</a:t>
            </a:r>
            <a:r>
              <a:rPr spc="155">
                <a:latin typeface="Montserrat Regular"/>
                <a:ea typeface="Montserrat Regular"/>
                <a:cs typeface="Montserrat Regular"/>
                <a:sym typeface="Montserrat Regular"/>
              </a:rPr>
              <a:t> </a:t>
            </a:r>
            <a:r>
              <a:rPr spc="45">
                <a:latin typeface="Montserrat Regular"/>
                <a:ea typeface="Montserrat Regular"/>
                <a:cs typeface="Montserrat Regular"/>
                <a:sym typeface="Montserrat Regular"/>
              </a:rPr>
              <a:t>herstel</a:t>
            </a:r>
            <a:r>
              <a:rPr spc="155">
                <a:latin typeface="Montserrat Regular"/>
                <a:ea typeface="Montserrat Regular"/>
                <a:cs typeface="Montserrat Regular"/>
                <a:sym typeface="Montserrat Regular"/>
              </a:rPr>
              <a:t> </a:t>
            </a:r>
            <a:r>
              <a:rPr spc="0">
                <a:latin typeface="Montserrat Regular"/>
                <a:ea typeface="Montserrat Regular"/>
                <a:cs typeface="Montserrat Regular"/>
                <a:sym typeface="Montserrat Regular"/>
              </a:rPr>
              <a:t>en</a:t>
            </a:r>
            <a:r>
              <a:rPr spc="160">
                <a:latin typeface="Montserrat Regular"/>
                <a:ea typeface="Montserrat Regular"/>
                <a:cs typeface="Montserrat Regular"/>
                <a:sym typeface="Montserrat Regular"/>
              </a:rPr>
              <a:t> </a:t>
            </a:r>
            <a:r>
              <a:rPr spc="45">
                <a:latin typeface="Montserrat Regular"/>
                <a:ea typeface="Montserrat Regular"/>
                <a:cs typeface="Montserrat Regular"/>
                <a:sym typeface="Montserrat Regular"/>
              </a:rPr>
              <a:t>inclusie</a:t>
            </a:r>
          </a:p>
        </p:txBody>
      </p:sp>
      <p:sp>
        <p:nvSpPr>
          <p:cNvPr id="226" name="object 7"/>
          <p:cNvSpPr txBox="1"/>
          <p:nvPr/>
        </p:nvSpPr>
        <p:spPr>
          <a:xfrm>
            <a:off x="743299" y="3140286"/>
            <a:ext cx="3796031" cy="5277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z="900">
                <a:solidFill>
                  <a:srgbClr val="231F20"/>
                </a:solidFill>
                <a:latin typeface="Montserrat Light"/>
                <a:ea typeface="Montserrat Light"/>
                <a:cs typeface="Montserrat Light"/>
                <a:sym typeface="Montserrat Light"/>
              </a:defRPr>
            </a:pPr>
            <a:r>
              <a:t>Bij</a:t>
            </a:r>
            <a:r>
              <a:rPr spc="-15"/>
              <a:t> </a:t>
            </a:r>
            <a:r>
              <a:rPr>
                <a:latin typeface="Montserrat Bold"/>
                <a:ea typeface="Montserrat Bold"/>
                <a:cs typeface="Montserrat Bold"/>
                <a:sym typeface="Montserrat Bold"/>
              </a:rPr>
              <a:t>Community</a:t>
            </a:r>
            <a:r>
              <a:rPr spc="-5">
                <a:latin typeface="Montserrat Bold"/>
                <a:ea typeface="Montserrat Bold"/>
                <a:cs typeface="Montserrat Bold"/>
                <a:sym typeface="Montserrat Bold"/>
              </a:rPr>
              <a:t> </a:t>
            </a:r>
            <a:r>
              <a:rPr>
                <a:latin typeface="Montserrat Bold"/>
                <a:ea typeface="Montserrat Bold"/>
                <a:cs typeface="Montserrat Bold"/>
                <a:sym typeface="Montserrat Bold"/>
              </a:rPr>
              <a:t>Next</a:t>
            </a:r>
            <a:r>
              <a:rPr spc="-30">
                <a:latin typeface="Montserrat Bold"/>
                <a:ea typeface="Montserrat Bold"/>
                <a:cs typeface="Montserrat Bold"/>
                <a:sym typeface="Montserrat Bold"/>
              </a:rPr>
              <a:t> </a:t>
            </a:r>
            <a:r>
              <a:t>vinden</a:t>
            </a:r>
            <a:r>
              <a:rPr spc="-5"/>
              <a:t> </a:t>
            </a:r>
            <a:r>
              <a:t>we</a:t>
            </a:r>
            <a:r>
              <a:rPr spc="-5"/>
              <a:t> </a:t>
            </a:r>
            <a:r>
              <a:t>het</a:t>
            </a:r>
            <a:r>
              <a:rPr spc="-5"/>
              <a:t> </a:t>
            </a:r>
            <a:r>
              <a:t>belangrijk</a:t>
            </a:r>
            <a:r>
              <a:rPr spc="-5"/>
              <a:t> </a:t>
            </a:r>
            <a:r>
              <a:t>dat</a:t>
            </a:r>
            <a:r>
              <a:rPr spc="-5"/>
              <a:t> </a:t>
            </a:r>
            <a:r>
              <a:t>mensen</a:t>
            </a:r>
            <a:r>
              <a:rPr spc="-5"/>
              <a:t> </a:t>
            </a:r>
            <a:r>
              <a:t>in</a:t>
            </a:r>
            <a:r>
              <a:rPr spc="-5"/>
              <a:t> </a:t>
            </a:r>
            <a:r>
              <a:rPr spc="-25"/>
              <a:t>een </a:t>
            </a:r>
            <a:r>
              <a:t>kwetsbare</a:t>
            </a:r>
            <a:r>
              <a:rPr spc="-15"/>
              <a:t> </a:t>
            </a:r>
            <a:r>
              <a:t>periode</a:t>
            </a:r>
            <a:r>
              <a:rPr spc="-10"/>
              <a:t> </a:t>
            </a:r>
            <a:r>
              <a:t>in</a:t>
            </a:r>
            <a:r>
              <a:rPr spc="-10"/>
              <a:t> </a:t>
            </a:r>
            <a:r>
              <a:t>hun</a:t>
            </a:r>
            <a:r>
              <a:rPr spc="-10"/>
              <a:t> </a:t>
            </a:r>
            <a:r>
              <a:t>leven,</a:t>
            </a:r>
            <a:r>
              <a:rPr spc="-10"/>
              <a:t> </a:t>
            </a:r>
            <a:r>
              <a:t>zelf</a:t>
            </a:r>
            <a:r>
              <a:rPr spc="-10"/>
              <a:t> </a:t>
            </a:r>
            <a:r>
              <a:t>de</a:t>
            </a:r>
            <a:r>
              <a:rPr spc="-10"/>
              <a:t> </a:t>
            </a:r>
            <a:r>
              <a:t>regie</a:t>
            </a:r>
            <a:r>
              <a:rPr spc="-10"/>
              <a:t> </a:t>
            </a:r>
            <a:r>
              <a:t>weer</a:t>
            </a:r>
            <a:r>
              <a:rPr spc="-10"/>
              <a:t> </a:t>
            </a:r>
            <a:r>
              <a:t>kunnen</a:t>
            </a:r>
            <a:r>
              <a:rPr spc="-10"/>
              <a:t> nemen. </a:t>
            </a:r>
            <a:r>
              <a:t>Om</a:t>
            </a:r>
            <a:r>
              <a:rPr spc="-25"/>
              <a:t> </a:t>
            </a:r>
            <a:r>
              <a:t>van</a:t>
            </a:r>
            <a:r>
              <a:rPr spc="-10"/>
              <a:t> </a:t>
            </a:r>
            <a:r>
              <a:t>daaruit</a:t>
            </a:r>
            <a:r>
              <a:rPr spc="-15"/>
              <a:t> </a:t>
            </a:r>
            <a:r>
              <a:t>verder</a:t>
            </a:r>
            <a:r>
              <a:rPr spc="-10"/>
              <a:t> </a:t>
            </a:r>
            <a:r>
              <a:t>te</a:t>
            </a:r>
            <a:r>
              <a:rPr spc="-15"/>
              <a:t> </a:t>
            </a:r>
            <a:r>
              <a:t>bouwen</a:t>
            </a:r>
            <a:r>
              <a:rPr spc="-10"/>
              <a:t> </a:t>
            </a:r>
            <a:r>
              <a:t>aan</a:t>
            </a:r>
            <a:r>
              <a:rPr spc="-15"/>
              <a:t> </a:t>
            </a:r>
            <a:r>
              <a:t>het</a:t>
            </a:r>
            <a:r>
              <a:rPr spc="-10"/>
              <a:t> </a:t>
            </a:r>
            <a:r>
              <a:t>gewenste</a:t>
            </a:r>
            <a:r>
              <a:rPr spc="-10"/>
              <a:t> leven.</a:t>
            </a:r>
          </a:p>
        </p:txBody>
      </p:sp>
      <p:sp>
        <p:nvSpPr>
          <p:cNvPr id="227" name="object 8"/>
          <p:cNvSpPr txBox="1"/>
          <p:nvPr/>
        </p:nvSpPr>
        <p:spPr>
          <a:xfrm>
            <a:off x="743299" y="3902285"/>
            <a:ext cx="3932556" cy="7218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z="900">
                <a:solidFill>
                  <a:srgbClr val="231F20"/>
                </a:solidFill>
                <a:latin typeface="Montserrat Light"/>
                <a:ea typeface="Montserrat Light"/>
                <a:cs typeface="Montserrat Light"/>
                <a:sym typeface="Montserrat Light"/>
              </a:defRPr>
            </a:pPr>
            <a:r>
              <a:t>Als</a:t>
            </a:r>
            <a:r>
              <a:rPr spc="5"/>
              <a:t> </a:t>
            </a:r>
            <a:r>
              <a:rPr spc="-10"/>
              <a:t>netwerkorganisatie</a:t>
            </a:r>
            <a:r>
              <a:rPr spc="10"/>
              <a:t> </a:t>
            </a:r>
            <a:r>
              <a:t>werken</a:t>
            </a:r>
            <a:r>
              <a:rPr spc="5"/>
              <a:t> </a:t>
            </a:r>
            <a:r>
              <a:t>we</a:t>
            </a:r>
            <a:r>
              <a:rPr spc="10"/>
              <a:t> </a:t>
            </a:r>
            <a:r>
              <a:t>samen</a:t>
            </a:r>
            <a:r>
              <a:rPr spc="5"/>
              <a:t> </a:t>
            </a:r>
            <a:r>
              <a:t>met</a:t>
            </a:r>
            <a:r>
              <a:rPr spc="10"/>
              <a:t> </a:t>
            </a:r>
            <a:r>
              <a:t>psychisch</a:t>
            </a:r>
            <a:r>
              <a:rPr spc="10"/>
              <a:t> </a:t>
            </a:r>
            <a:r>
              <a:rPr spc="-10"/>
              <a:t>kwetsbare </a:t>
            </a:r>
            <a:r>
              <a:t>mensen</a:t>
            </a:r>
            <a:r>
              <a:rPr spc="-25"/>
              <a:t> </a:t>
            </a:r>
            <a:r>
              <a:t>aan</a:t>
            </a:r>
            <a:r>
              <a:rPr spc="-15"/>
              <a:t> </a:t>
            </a:r>
            <a:r>
              <a:t>hun</a:t>
            </a:r>
            <a:r>
              <a:rPr spc="-15"/>
              <a:t> </a:t>
            </a:r>
            <a:r>
              <a:t>eigen</a:t>
            </a:r>
            <a:r>
              <a:rPr spc="-10"/>
              <a:t> </a:t>
            </a:r>
            <a:r>
              <a:t>plek</a:t>
            </a:r>
            <a:r>
              <a:rPr spc="-15"/>
              <a:t> </a:t>
            </a:r>
            <a:r>
              <a:t>in</a:t>
            </a:r>
            <a:r>
              <a:rPr spc="-15"/>
              <a:t> </a:t>
            </a:r>
            <a:r>
              <a:t>de</a:t>
            </a:r>
            <a:r>
              <a:rPr spc="-15"/>
              <a:t> </a:t>
            </a:r>
            <a:r>
              <a:t>samenleving.</a:t>
            </a:r>
            <a:r>
              <a:rPr spc="-10"/>
              <a:t> </a:t>
            </a:r>
            <a:r>
              <a:t>Wij</a:t>
            </a:r>
            <a:r>
              <a:rPr spc="-15"/>
              <a:t> </a:t>
            </a:r>
            <a:r>
              <a:t>geloven</a:t>
            </a:r>
            <a:r>
              <a:rPr spc="-15"/>
              <a:t> </a:t>
            </a:r>
            <a:r>
              <a:t>dat</a:t>
            </a:r>
            <a:r>
              <a:rPr spc="-10"/>
              <a:t> </a:t>
            </a:r>
            <a:r>
              <a:rPr spc="-25"/>
              <a:t>een </a:t>
            </a:r>
            <a:r>
              <a:t>veilig</a:t>
            </a:r>
            <a:r>
              <a:rPr spc="-15"/>
              <a:t> </a:t>
            </a:r>
            <a:r>
              <a:t>thuis</a:t>
            </a:r>
            <a:r>
              <a:rPr spc="-10"/>
              <a:t> </a:t>
            </a:r>
            <a:r>
              <a:t>de</a:t>
            </a:r>
            <a:r>
              <a:rPr spc="-10"/>
              <a:t> </a:t>
            </a:r>
            <a:r>
              <a:t>basis</a:t>
            </a:r>
            <a:r>
              <a:rPr spc="-10"/>
              <a:t> </a:t>
            </a:r>
            <a:r>
              <a:t>is</a:t>
            </a:r>
            <a:r>
              <a:rPr spc="-15"/>
              <a:t> </a:t>
            </a:r>
            <a:r>
              <a:t>voor</a:t>
            </a:r>
            <a:r>
              <a:rPr spc="-10"/>
              <a:t> </a:t>
            </a:r>
            <a:r>
              <a:t>herstel,</a:t>
            </a:r>
            <a:r>
              <a:rPr spc="-10"/>
              <a:t> </a:t>
            </a:r>
            <a:r>
              <a:t>en</a:t>
            </a:r>
            <a:r>
              <a:rPr spc="-10"/>
              <a:t> </a:t>
            </a:r>
            <a:r>
              <a:t>dat</a:t>
            </a:r>
            <a:r>
              <a:rPr spc="-15"/>
              <a:t> </a:t>
            </a:r>
            <a:r>
              <a:t>er</a:t>
            </a:r>
            <a:r>
              <a:rPr spc="-10"/>
              <a:t> </a:t>
            </a:r>
            <a:r>
              <a:t>vanuit</a:t>
            </a:r>
            <a:r>
              <a:rPr spc="-10"/>
              <a:t> </a:t>
            </a:r>
            <a:r>
              <a:t>vertrouwen</a:t>
            </a:r>
            <a:r>
              <a:rPr spc="-10"/>
              <a:t> </a:t>
            </a:r>
            <a:r>
              <a:rPr spc="-20"/>
              <a:t>nieuw </a:t>
            </a:r>
            <a:r>
              <a:t>perspectief</a:t>
            </a:r>
            <a:r>
              <a:rPr spc="30"/>
              <a:t> </a:t>
            </a:r>
            <a:r>
              <a:rPr spc="-10"/>
              <a:t>ontstaat.</a:t>
            </a:r>
          </a:p>
        </p:txBody>
      </p:sp>
      <p:sp>
        <p:nvSpPr>
          <p:cNvPr id="228" name="object 9"/>
          <p:cNvSpPr txBox="1"/>
          <p:nvPr/>
        </p:nvSpPr>
        <p:spPr>
          <a:xfrm>
            <a:off x="743299" y="4854785"/>
            <a:ext cx="3965576" cy="5277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z="900">
                <a:solidFill>
                  <a:srgbClr val="231F20"/>
                </a:solidFill>
                <a:latin typeface="Montserrat Light"/>
                <a:ea typeface="Montserrat Light"/>
                <a:cs typeface="Montserrat Light"/>
                <a:sym typeface="Montserrat Light"/>
              </a:defRPr>
            </a:pPr>
            <a:r>
              <a:t>We</a:t>
            </a:r>
            <a:r>
              <a:rPr spc="-30"/>
              <a:t> </a:t>
            </a:r>
            <a:r>
              <a:t>werken</a:t>
            </a:r>
            <a:r>
              <a:rPr spc="-15"/>
              <a:t> </a:t>
            </a:r>
            <a:r>
              <a:t>op</a:t>
            </a:r>
            <a:r>
              <a:rPr spc="-15"/>
              <a:t> </a:t>
            </a:r>
            <a:r>
              <a:t>alle</a:t>
            </a:r>
            <a:r>
              <a:rPr spc="-15"/>
              <a:t> </a:t>
            </a:r>
            <a:r>
              <a:t>niveaus</a:t>
            </a:r>
            <a:r>
              <a:rPr spc="-15"/>
              <a:t> </a:t>
            </a:r>
            <a:r>
              <a:t>samen</a:t>
            </a:r>
            <a:r>
              <a:rPr spc="-20"/>
              <a:t> </a:t>
            </a:r>
            <a:r>
              <a:t>en</a:t>
            </a:r>
            <a:r>
              <a:rPr spc="-15"/>
              <a:t> </a:t>
            </a:r>
            <a:r>
              <a:t>brengen</a:t>
            </a:r>
            <a:r>
              <a:rPr spc="-15"/>
              <a:t> </a:t>
            </a:r>
            <a:r>
              <a:t>wonen,</a:t>
            </a:r>
            <a:r>
              <a:rPr spc="-15"/>
              <a:t> </a:t>
            </a:r>
            <a:r>
              <a:t>werk</a:t>
            </a:r>
            <a:r>
              <a:rPr spc="-15"/>
              <a:t> </a:t>
            </a:r>
            <a:r>
              <a:t>en</a:t>
            </a:r>
            <a:r>
              <a:rPr spc="-15"/>
              <a:t> </a:t>
            </a:r>
            <a:r>
              <a:rPr spc="-20"/>
              <a:t>zorg </a:t>
            </a:r>
            <a:r>
              <a:t>dichtbij.</a:t>
            </a:r>
            <a:r>
              <a:rPr spc="-25"/>
              <a:t> </a:t>
            </a:r>
            <a:r>
              <a:t>In</a:t>
            </a:r>
            <a:r>
              <a:rPr spc="-15"/>
              <a:t> </a:t>
            </a:r>
            <a:r>
              <a:t>de</a:t>
            </a:r>
            <a:r>
              <a:rPr spc="-10"/>
              <a:t> </a:t>
            </a:r>
            <a:r>
              <a:t>eigen</a:t>
            </a:r>
            <a:r>
              <a:rPr spc="-15"/>
              <a:t> </a:t>
            </a:r>
            <a:r>
              <a:t>directe</a:t>
            </a:r>
            <a:r>
              <a:rPr spc="-10"/>
              <a:t> </a:t>
            </a:r>
            <a:r>
              <a:t>omgeving,</a:t>
            </a:r>
            <a:r>
              <a:rPr spc="-15"/>
              <a:t> </a:t>
            </a:r>
            <a:r>
              <a:t>midden</a:t>
            </a:r>
            <a:r>
              <a:rPr spc="-10"/>
              <a:t> </a:t>
            </a:r>
            <a:r>
              <a:t>in</a:t>
            </a:r>
            <a:r>
              <a:rPr spc="-15"/>
              <a:t> </a:t>
            </a:r>
            <a:r>
              <a:t>de</a:t>
            </a:r>
            <a:r>
              <a:rPr spc="-10"/>
              <a:t> </a:t>
            </a:r>
            <a:r>
              <a:t>wijk.</a:t>
            </a:r>
            <a:r>
              <a:rPr spc="-15"/>
              <a:t> </a:t>
            </a:r>
            <a:r>
              <a:rPr spc="-10"/>
              <a:t>Vanuit </a:t>
            </a:r>
            <a:r>
              <a:rPr spc="-20"/>
              <a:t>onze </a:t>
            </a:r>
            <a:r>
              <a:t>expertises</a:t>
            </a:r>
            <a:r>
              <a:rPr spc="-15"/>
              <a:t> </a:t>
            </a:r>
            <a:r>
              <a:t>versterken</a:t>
            </a:r>
            <a:r>
              <a:rPr spc="-10"/>
              <a:t> </a:t>
            </a:r>
            <a:r>
              <a:t>we</a:t>
            </a:r>
            <a:r>
              <a:rPr spc="-15"/>
              <a:t> </a:t>
            </a:r>
            <a:r>
              <a:rPr spc="-10"/>
              <a:t>elkaar, </a:t>
            </a:r>
            <a:r>
              <a:t>delen</a:t>
            </a:r>
            <a:r>
              <a:rPr spc="-10"/>
              <a:t> </a:t>
            </a:r>
            <a:r>
              <a:t>we</a:t>
            </a:r>
            <a:r>
              <a:rPr spc="-15"/>
              <a:t> </a:t>
            </a:r>
            <a:r>
              <a:t>kennis</a:t>
            </a:r>
            <a:r>
              <a:rPr spc="-10"/>
              <a:t> </a:t>
            </a:r>
            <a:r>
              <a:t>en</a:t>
            </a:r>
            <a:r>
              <a:rPr spc="-10"/>
              <a:t> streven</a:t>
            </a:r>
          </a:p>
        </p:txBody>
      </p:sp>
      <p:sp>
        <p:nvSpPr>
          <p:cNvPr id="229" name="object 10"/>
          <p:cNvSpPr txBox="1"/>
          <p:nvPr/>
        </p:nvSpPr>
        <p:spPr>
          <a:xfrm>
            <a:off x="5105598" y="3140286"/>
            <a:ext cx="3786505" cy="33374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z="900">
                <a:solidFill>
                  <a:srgbClr val="231F20"/>
                </a:solidFill>
                <a:latin typeface="Montserrat Light"/>
                <a:ea typeface="Montserrat Light"/>
                <a:cs typeface="Montserrat Light"/>
                <a:sym typeface="Montserrat Light"/>
              </a:defRPr>
            </a:pPr>
            <a:r>
              <a:t>we</a:t>
            </a:r>
            <a:r>
              <a:rPr spc="-10"/>
              <a:t> </a:t>
            </a:r>
            <a:r>
              <a:t>continu</a:t>
            </a:r>
            <a:r>
              <a:rPr spc="-5"/>
              <a:t> </a:t>
            </a:r>
            <a:r>
              <a:t>naar</a:t>
            </a:r>
            <a:r>
              <a:rPr spc="-10"/>
              <a:t> verbetering</a:t>
            </a:r>
            <a:r>
              <a:rPr spc="-5"/>
              <a:t> </a:t>
            </a:r>
            <a:r>
              <a:t>van</a:t>
            </a:r>
            <a:r>
              <a:rPr spc="-10"/>
              <a:t> </a:t>
            </a:r>
            <a:r>
              <a:t>de</a:t>
            </a:r>
            <a:r>
              <a:rPr spc="-5"/>
              <a:t> </a:t>
            </a:r>
            <a:r>
              <a:t>leefbaarheid,</a:t>
            </a:r>
            <a:r>
              <a:rPr spc="-10"/>
              <a:t> </a:t>
            </a:r>
            <a:r>
              <a:t>zodat</a:t>
            </a:r>
            <a:r>
              <a:rPr spc="-5"/>
              <a:t> </a:t>
            </a:r>
            <a:r>
              <a:t>we</a:t>
            </a:r>
            <a:r>
              <a:rPr spc="-5"/>
              <a:t> </a:t>
            </a:r>
            <a:r>
              <a:rPr spc="-10"/>
              <a:t>positief </a:t>
            </a:r>
            <a:r>
              <a:t>bijdragen</a:t>
            </a:r>
            <a:r>
              <a:rPr spc="-40"/>
              <a:t> </a:t>
            </a:r>
            <a:r>
              <a:t>aan</a:t>
            </a:r>
            <a:r>
              <a:rPr spc="-20"/>
              <a:t> </a:t>
            </a:r>
            <a:r>
              <a:t>inclusie,</a:t>
            </a:r>
            <a:r>
              <a:rPr spc="-25"/>
              <a:t> </a:t>
            </a:r>
            <a:r>
              <a:t>welzijn</a:t>
            </a:r>
            <a:r>
              <a:rPr spc="-25"/>
              <a:t> </a:t>
            </a:r>
            <a:r>
              <a:t>en</a:t>
            </a:r>
            <a:r>
              <a:rPr spc="-25"/>
              <a:t> </a:t>
            </a:r>
            <a:r>
              <a:t>psychische</a:t>
            </a:r>
            <a:r>
              <a:rPr spc="-20"/>
              <a:t> </a:t>
            </a:r>
            <a:r>
              <a:rPr spc="-10"/>
              <a:t>gezondheid.</a:t>
            </a:r>
          </a:p>
        </p:txBody>
      </p:sp>
      <p:sp>
        <p:nvSpPr>
          <p:cNvPr id="230" name="object 11"/>
          <p:cNvSpPr txBox="1"/>
          <p:nvPr/>
        </p:nvSpPr>
        <p:spPr>
          <a:xfrm>
            <a:off x="5105598" y="3711785"/>
            <a:ext cx="3997960" cy="5277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gn="just">
              <a:lnSpc>
                <a:spcPct val="138900"/>
              </a:lnSpc>
              <a:spcBef>
                <a:spcPts val="100"/>
              </a:spcBef>
              <a:defRPr sz="900">
                <a:solidFill>
                  <a:srgbClr val="231F20"/>
                </a:solidFill>
                <a:latin typeface="Montserrat Light"/>
                <a:ea typeface="Montserrat Light"/>
                <a:cs typeface="Montserrat Light"/>
                <a:sym typeface="Montserrat Light"/>
              </a:defRPr>
            </a:pPr>
            <a:r>
              <a:t>Omringd</a:t>
            </a:r>
            <a:r>
              <a:rPr spc="-25"/>
              <a:t> </a:t>
            </a:r>
            <a:r>
              <a:t>door</a:t>
            </a:r>
            <a:r>
              <a:rPr spc="-15"/>
              <a:t> </a:t>
            </a:r>
            <a:r>
              <a:t>familie,</a:t>
            </a:r>
            <a:r>
              <a:rPr spc="-15"/>
              <a:t> </a:t>
            </a:r>
            <a:r>
              <a:t>vrienden,</a:t>
            </a:r>
            <a:r>
              <a:rPr spc="-15"/>
              <a:t> </a:t>
            </a:r>
            <a:r>
              <a:t>vrijwilligers,</a:t>
            </a:r>
            <a:r>
              <a:rPr spc="-15"/>
              <a:t> </a:t>
            </a:r>
            <a:r>
              <a:t>ervaringsdeskundigen</a:t>
            </a:r>
            <a:r>
              <a:rPr spc="-15"/>
              <a:t> </a:t>
            </a:r>
            <a:r>
              <a:rPr spc="-25"/>
              <a:t>en </a:t>
            </a:r>
            <a:r>
              <a:rPr spc="-10"/>
              <a:t>ggz-</a:t>
            </a:r>
            <a:r>
              <a:t>professionals,</a:t>
            </a:r>
            <a:r>
              <a:rPr spc="-25"/>
              <a:t> </a:t>
            </a:r>
            <a:r>
              <a:t>dragen</a:t>
            </a:r>
            <a:r>
              <a:rPr spc="-10"/>
              <a:t> </a:t>
            </a:r>
            <a:r>
              <a:t>mensen</a:t>
            </a:r>
            <a:r>
              <a:rPr spc="-10"/>
              <a:t> </a:t>
            </a:r>
            <a:r>
              <a:t>bij</a:t>
            </a:r>
            <a:r>
              <a:rPr spc="-15"/>
              <a:t> </a:t>
            </a:r>
            <a:r>
              <a:t>en</a:t>
            </a:r>
            <a:r>
              <a:rPr spc="-10"/>
              <a:t> </a:t>
            </a:r>
            <a:r>
              <a:t>zorgen</a:t>
            </a:r>
            <a:r>
              <a:rPr spc="-10"/>
              <a:t> </a:t>
            </a:r>
            <a:r>
              <a:t>zij</a:t>
            </a:r>
            <a:r>
              <a:rPr spc="-15"/>
              <a:t> </a:t>
            </a:r>
            <a:r>
              <a:t>mede</a:t>
            </a:r>
            <a:r>
              <a:rPr spc="-10"/>
              <a:t> </a:t>
            </a:r>
            <a:r>
              <a:t>zelf</a:t>
            </a:r>
            <a:r>
              <a:rPr spc="-10"/>
              <a:t> </a:t>
            </a:r>
            <a:r>
              <a:t>voor</a:t>
            </a:r>
            <a:r>
              <a:rPr spc="-10"/>
              <a:t> </a:t>
            </a:r>
            <a:r>
              <a:rPr spc="-25"/>
              <a:t>een </a:t>
            </a:r>
            <a:r>
              <a:t>aangename</a:t>
            </a:r>
            <a:r>
              <a:rPr spc="-25"/>
              <a:t> </a:t>
            </a:r>
            <a:r>
              <a:t>en</a:t>
            </a:r>
            <a:r>
              <a:rPr spc="-15"/>
              <a:t> </a:t>
            </a:r>
            <a:r>
              <a:t>diverse</a:t>
            </a:r>
            <a:r>
              <a:rPr spc="-10"/>
              <a:t> </a:t>
            </a:r>
            <a:r>
              <a:t>gemeenschap.</a:t>
            </a:r>
            <a:r>
              <a:rPr spc="-15"/>
              <a:t> </a:t>
            </a:r>
            <a:r>
              <a:t>Stap</a:t>
            </a:r>
            <a:r>
              <a:rPr spc="-15"/>
              <a:t> </a:t>
            </a:r>
            <a:r>
              <a:t>voor</a:t>
            </a:r>
            <a:r>
              <a:rPr spc="-10"/>
              <a:t> stap.</a:t>
            </a:r>
          </a:p>
        </p:txBody>
      </p:sp>
      <p:sp>
        <p:nvSpPr>
          <p:cNvPr id="231" name="object 12"/>
          <p:cNvSpPr txBox="1"/>
          <p:nvPr/>
        </p:nvSpPr>
        <p:spPr>
          <a:xfrm>
            <a:off x="5105598" y="4527125"/>
            <a:ext cx="3315971" cy="330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z="900">
                <a:solidFill>
                  <a:srgbClr val="231F20"/>
                </a:solidFill>
                <a:latin typeface="Montserrat Light"/>
                <a:ea typeface="Montserrat Light"/>
                <a:cs typeface="Montserrat Light"/>
                <a:sym typeface="Montserrat Light"/>
              </a:defRPr>
            </a:pPr>
            <a:r>
              <a:t>Wat</a:t>
            </a:r>
            <a:r>
              <a:rPr spc="-20"/>
              <a:t> </a:t>
            </a:r>
            <a:r>
              <a:t>de</a:t>
            </a:r>
            <a:r>
              <a:rPr spc="-10"/>
              <a:t> </a:t>
            </a:r>
            <a:r>
              <a:t>situatie</a:t>
            </a:r>
            <a:r>
              <a:rPr spc="-5"/>
              <a:t> </a:t>
            </a:r>
            <a:r>
              <a:t>ook</a:t>
            </a:r>
            <a:r>
              <a:rPr spc="-10"/>
              <a:t> </a:t>
            </a:r>
            <a:r>
              <a:t>is,</a:t>
            </a:r>
            <a:r>
              <a:rPr spc="-5"/>
              <a:t> </a:t>
            </a:r>
            <a:r>
              <a:t>wat</a:t>
            </a:r>
            <a:r>
              <a:rPr spc="-10"/>
              <a:t> </a:t>
            </a:r>
            <a:r>
              <a:t>het</a:t>
            </a:r>
            <a:r>
              <a:rPr spc="-5"/>
              <a:t> </a:t>
            </a:r>
            <a:r>
              <a:t>leven</a:t>
            </a:r>
            <a:r>
              <a:rPr spc="-10"/>
              <a:t> </a:t>
            </a:r>
            <a:r>
              <a:t>ook</a:t>
            </a:r>
            <a:r>
              <a:rPr spc="-5"/>
              <a:t> </a:t>
            </a:r>
            <a:r>
              <a:rPr spc="-10"/>
              <a:t>brengt,</a:t>
            </a:r>
          </a:p>
          <a:p>
            <a:pPr indent="12700">
              <a:spcBef>
                <a:spcPts val="400"/>
              </a:spcBef>
              <a:defRPr sz="900">
                <a:solidFill>
                  <a:srgbClr val="231F20"/>
                </a:solidFill>
                <a:latin typeface="Montserrat Light"/>
                <a:ea typeface="Montserrat Light"/>
                <a:cs typeface="Montserrat Light"/>
                <a:sym typeface="Montserrat Light"/>
              </a:defRPr>
            </a:pPr>
            <a:r>
              <a:t>wij</a:t>
            </a:r>
            <a:r>
              <a:rPr spc="-15"/>
              <a:t> </a:t>
            </a:r>
            <a:r>
              <a:t>staan</a:t>
            </a:r>
            <a:r>
              <a:rPr spc="-5"/>
              <a:t> </a:t>
            </a:r>
            <a:r>
              <a:t>klaar met</a:t>
            </a:r>
            <a:r>
              <a:rPr spc="-5"/>
              <a:t> </a:t>
            </a:r>
            <a:r>
              <a:t>een</a:t>
            </a:r>
            <a:r>
              <a:rPr spc="-5"/>
              <a:t> </a:t>
            </a:r>
            <a:r>
              <a:t>netwerk van</a:t>
            </a:r>
            <a:r>
              <a:rPr spc="-5"/>
              <a:t> </a:t>
            </a:r>
            <a:r>
              <a:t>én</a:t>
            </a:r>
            <a:r>
              <a:rPr spc="-5"/>
              <a:t> </a:t>
            </a:r>
            <a:r>
              <a:t>voor </a:t>
            </a:r>
            <a:r>
              <a:rPr spc="-10"/>
              <a:t>professionals.</a:t>
            </a:r>
          </a:p>
        </p:txBody>
      </p:sp>
      <p:sp>
        <p:nvSpPr>
          <p:cNvPr id="232" name="object 13"/>
          <p:cNvSpPr txBox="1"/>
          <p:nvPr/>
        </p:nvSpPr>
        <p:spPr>
          <a:xfrm>
            <a:off x="5105598" y="5098625"/>
            <a:ext cx="1785621" cy="330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z="900">
                <a:solidFill>
                  <a:srgbClr val="231F20"/>
                </a:solidFill>
                <a:latin typeface="Montserrat Bold"/>
                <a:ea typeface="Montserrat Bold"/>
                <a:cs typeface="Montserrat Bold"/>
                <a:sym typeface="Montserrat Bold"/>
              </a:defRPr>
            </a:pPr>
            <a:r>
              <a:t>Community</a:t>
            </a:r>
            <a:r>
              <a:rPr spc="25"/>
              <a:t> </a:t>
            </a:r>
            <a:r>
              <a:rPr spc="-20"/>
              <a:t>Next</a:t>
            </a:r>
          </a:p>
          <a:p>
            <a:pPr indent="12700">
              <a:spcBef>
                <a:spcPts val="400"/>
              </a:spcBef>
              <a:defRPr sz="900">
                <a:solidFill>
                  <a:srgbClr val="231F20"/>
                </a:solidFill>
                <a:latin typeface="Montserrat Bold"/>
                <a:ea typeface="Montserrat Bold"/>
                <a:cs typeface="Montserrat Bold"/>
                <a:sym typeface="Montserrat Bold"/>
              </a:defRPr>
            </a:pPr>
            <a:r>
              <a:t>Basis</a:t>
            </a:r>
            <a:r>
              <a:rPr spc="10"/>
              <a:t> </a:t>
            </a:r>
            <a:r>
              <a:t>voor</a:t>
            </a:r>
            <a:r>
              <a:rPr spc="20"/>
              <a:t> </a:t>
            </a:r>
            <a:r>
              <a:t>herstel</a:t>
            </a:r>
            <a:r>
              <a:rPr spc="20"/>
              <a:t> </a:t>
            </a:r>
            <a:r>
              <a:t>en</a:t>
            </a:r>
            <a:r>
              <a:rPr spc="20"/>
              <a:t> </a:t>
            </a:r>
            <a:r>
              <a:rPr spc="-10"/>
              <a:t>inclusie</a:t>
            </a:r>
          </a:p>
        </p:txBody>
      </p:sp>
      <p:sp>
        <p:nvSpPr>
          <p:cNvPr id="233" name="object 14"/>
          <p:cNvSpPr txBox="1"/>
          <p:nvPr/>
        </p:nvSpPr>
        <p:spPr>
          <a:xfrm>
            <a:off x="1730183" y="1698674"/>
            <a:ext cx="6490972" cy="533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spcBef>
                <a:spcPts val="700"/>
              </a:spcBef>
              <a:defRPr sz="1400">
                <a:solidFill>
                  <a:srgbClr val="231F20"/>
                </a:solidFill>
                <a:latin typeface="Montserrat Bold"/>
                <a:ea typeface="Montserrat Bold"/>
                <a:cs typeface="Montserrat Bold"/>
                <a:sym typeface="Montserrat Bold"/>
              </a:defRPr>
            </a:pPr>
            <a:r>
              <a:t>Iedereen</a:t>
            </a:r>
            <a:r>
              <a:rPr spc="5"/>
              <a:t> </a:t>
            </a:r>
            <a:r>
              <a:t>heeft</a:t>
            </a:r>
            <a:r>
              <a:rPr spc="10"/>
              <a:t> </a:t>
            </a:r>
            <a:r>
              <a:t>een</a:t>
            </a:r>
            <a:r>
              <a:rPr spc="5"/>
              <a:t> </a:t>
            </a:r>
            <a:r>
              <a:t>talent,</a:t>
            </a:r>
            <a:r>
              <a:rPr spc="10"/>
              <a:t> </a:t>
            </a:r>
            <a:r>
              <a:t>een</a:t>
            </a:r>
            <a:r>
              <a:rPr spc="5"/>
              <a:t> </a:t>
            </a:r>
            <a:r>
              <a:t>droom</a:t>
            </a:r>
            <a:r>
              <a:rPr spc="10"/>
              <a:t> </a:t>
            </a:r>
            <a:r>
              <a:t>of</a:t>
            </a:r>
            <a:r>
              <a:rPr spc="10"/>
              <a:t> </a:t>
            </a:r>
            <a:r>
              <a:t>een</a:t>
            </a:r>
            <a:r>
              <a:rPr spc="5"/>
              <a:t> </a:t>
            </a:r>
            <a:r>
              <a:t>doel</a:t>
            </a:r>
            <a:r>
              <a:rPr spc="10"/>
              <a:t> </a:t>
            </a:r>
            <a:r>
              <a:t>om</a:t>
            </a:r>
            <a:r>
              <a:rPr spc="5"/>
              <a:t> </a:t>
            </a:r>
            <a:r>
              <a:t>voor</a:t>
            </a:r>
            <a:r>
              <a:rPr spc="10"/>
              <a:t> </a:t>
            </a:r>
            <a:r>
              <a:t>te</a:t>
            </a:r>
            <a:r>
              <a:rPr spc="10"/>
              <a:t> </a:t>
            </a:r>
            <a:r>
              <a:rPr spc="-20"/>
              <a:t>gaan.</a:t>
            </a:r>
          </a:p>
          <a:p>
            <a:pPr algn="ctr">
              <a:spcBef>
                <a:spcPts val="600"/>
              </a:spcBef>
              <a:defRPr sz="1400">
                <a:solidFill>
                  <a:srgbClr val="231F20"/>
                </a:solidFill>
                <a:latin typeface="Montserrat Bold"/>
                <a:ea typeface="Montserrat Bold"/>
                <a:cs typeface="Montserrat Bold"/>
                <a:sym typeface="Montserrat Bold"/>
              </a:defRPr>
            </a:pPr>
            <a:r>
              <a:t>Iets</a:t>
            </a:r>
            <a:r>
              <a:rPr spc="5"/>
              <a:t> </a:t>
            </a:r>
            <a:r>
              <a:t>wat</a:t>
            </a:r>
            <a:r>
              <a:rPr spc="5"/>
              <a:t> </a:t>
            </a:r>
            <a:r>
              <a:t>het</a:t>
            </a:r>
            <a:r>
              <a:rPr spc="5"/>
              <a:t> </a:t>
            </a:r>
            <a:r>
              <a:t>leven</a:t>
            </a:r>
            <a:r>
              <a:rPr spc="5"/>
              <a:t> </a:t>
            </a:r>
            <a:r>
              <a:t>zin</a:t>
            </a:r>
            <a:r>
              <a:rPr spc="5"/>
              <a:t> </a:t>
            </a:r>
            <a:r>
              <a:t>geeft,</a:t>
            </a:r>
            <a:r>
              <a:rPr spc="5"/>
              <a:t> </a:t>
            </a:r>
            <a:r>
              <a:t>en</a:t>
            </a:r>
            <a:r>
              <a:rPr spc="5"/>
              <a:t> </a:t>
            </a:r>
            <a:r>
              <a:t>betekenisvol</a:t>
            </a:r>
            <a:r>
              <a:rPr spc="5"/>
              <a:t> </a:t>
            </a:r>
            <a:r>
              <a:rPr spc="-10"/>
              <a:t>maakt</a:t>
            </a:r>
          </a:p>
        </p:txBody>
      </p:sp>
      <p:pic>
        <p:nvPicPr>
          <p:cNvPr id="234" name="V Valente rechtsboven wit.png" descr="V Valente rechtsboven wit.png">
            <a:hlinkClick r:id="" invalidUrl="" action="ppaction://hlinkshowjump?jump=firstslide" tgtFrame="" tooltip="" history="1" highlightClick="0" endSnd="0"/>
          </p:cNvPr>
          <p:cNvPicPr>
            <a:picLocks noChangeAspect="1"/>
          </p:cNvPicPr>
          <p:nvPr/>
        </p:nvPicPr>
        <p:blipFill>
          <a:blip r:embed="rId2">
            <a:extLst/>
          </a:blip>
          <a:stretch>
            <a:fillRect/>
          </a:stretch>
        </p:blipFill>
        <p:spPr>
          <a:xfrm>
            <a:off x="11522681" y="123471"/>
            <a:ext cx="527788" cy="527788"/>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object 2"/>
          <p:cNvSpPr txBox="1"/>
          <p:nvPr/>
        </p:nvSpPr>
        <p:spPr>
          <a:xfrm>
            <a:off x="743299" y="672769"/>
            <a:ext cx="1854201"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50" sz="1200">
                <a:latin typeface="Montserrat Bold"/>
                <a:ea typeface="Montserrat Bold"/>
                <a:cs typeface="Montserrat Bold"/>
                <a:sym typeface="Montserrat Bold"/>
              </a:defRPr>
            </a:pPr>
            <a:r>
              <a:t>Tools</a:t>
            </a:r>
            <a:r>
              <a:rPr spc="160"/>
              <a:t> </a:t>
            </a:r>
            <a:r>
              <a:rPr spc="0"/>
              <a:t>–</a:t>
            </a:r>
            <a:r>
              <a:rPr spc="170"/>
              <a:t> </a:t>
            </a:r>
            <a:r>
              <a:rPr>
                <a:latin typeface="Montserrat Regular"/>
                <a:ea typeface="Montserrat Regular"/>
                <a:cs typeface="Montserrat Regular"/>
                <a:sym typeface="Montserrat Regular"/>
              </a:rPr>
              <a:t>Beoogde</a:t>
            </a:r>
            <a:r>
              <a:rPr spc="125">
                <a:latin typeface="Montserrat Regular"/>
                <a:ea typeface="Montserrat Regular"/>
                <a:cs typeface="Montserrat Regular"/>
                <a:sym typeface="Montserrat Regular"/>
              </a:rPr>
              <a:t> </a:t>
            </a:r>
            <a:r>
              <a:rPr spc="40">
                <a:latin typeface="Montserrat Regular"/>
                <a:ea typeface="Montserrat Regular"/>
                <a:cs typeface="Montserrat Regular"/>
                <a:sym typeface="Montserrat Regular"/>
              </a:rPr>
              <a:t>shift</a:t>
            </a:r>
          </a:p>
        </p:txBody>
      </p:sp>
      <p:sp>
        <p:nvSpPr>
          <p:cNvPr id="237" name="object 3"/>
          <p:cNvSpPr txBox="1"/>
          <p:nvPr>
            <p:ph type="title"/>
          </p:nvPr>
        </p:nvSpPr>
        <p:spPr>
          <a:xfrm>
            <a:off x="4910254" y="1182191"/>
            <a:ext cx="2372997" cy="403862"/>
          </a:xfrm>
          <a:prstGeom prst="rect">
            <a:avLst/>
          </a:prstGeom>
        </p:spPr>
        <p:txBody>
          <a:bodyPr/>
          <a:lstStyle/>
          <a:p>
            <a:pPr indent="12700">
              <a:spcBef>
                <a:spcPts val="100"/>
              </a:spcBef>
              <a:defRPr sz="2400">
                <a:solidFill>
                  <a:srgbClr val="231F20"/>
                </a:solidFill>
              </a:defRPr>
            </a:pPr>
            <a:r>
              <a:t>Beoogde</a:t>
            </a:r>
            <a:r>
              <a:rPr spc="200"/>
              <a:t> </a:t>
            </a:r>
            <a:r>
              <a:rPr spc="-100"/>
              <a:t>shift</a:t>
            </a:r>
          </a:p>
        </p:txBody>
      </p:sp>
      <p:sp>
        <p:nvSpPr>
          <p:cNvPr id="238" name="object 4"/>
          <p:cNvSpPr/>
          <p:nvPr/>
        </p:nvSpPr>
        <p:spPr>
          <a:xfrm>
            <a:off x="1662225" y="2163630"/>
            <a:ext cx="3768371" cy="30840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49" y="0"/>
                </a:moveTo>
                <a:lnTo>
                  <a:pt x="651" y="0"/>
                </a:lnTo>
                <a:lnTo>
                  <a:pt x="398" y="63"/>
                </a:lnTo>
                <a:lnTo>
                  <a:pt x="191" y="233"/>
                </a:lnTo>
                <a:lnTo>
                  <a:pt x="51" y="486"/>
                </a:lnTo>
                <a:lnTo>
                  <a:pt x="0" y="796"/>
                </a:lnTo>
                <a:lnTo>
                  <a:pt x="0" y="20804"/>
                </a:lnTo>
                <a:lnTo>
                  <a:pt x="51" y="21114"/>
                </a:lnTo>
                <a:lnTo>
                  <a:pt x="191" y="21367"/>
                </a:lnTo>
                <a:lnTo>
                  <a:pt x="398" y="21537"/>
                </a:lnTo>
                <a:lnTo>
                  <a:pt x="651" y="21600"/>
                </a:lnTo>
                <a:lnTo>
                  <a:pt x="20949" y="21600"/>
                </a:lnTo>
                <a:lnTo>
                  <a:pt x="21202" y="21537"/>
                </a:lnTo>
                <a:lnTo>
                  <a:pt x="21409" y="21367"/>
                </a:lnTo>
                <a:lnTo>
                  <a:pt x="21549" y="21114"/>
                </a:lnTo>
                <a:lnTo>
                  <a:pt x="21600" y="20804"/>
                </a:lnTo>
                <a:lnTo>
                  <a:pt x="21600" y="796"/>
                </a:lnTo>
                <a:lnTo>
                  <a:pt x="21549" y="486"/>
                </a:lnTo>
                <a:lnTo>
                  <a:pt x="21409" y="233"/>
                </a:lnTo>
                <a:lnTo>
                  <a:pt x="21202" y="63"/>
                </a:lnTo>
                <a:lnTo>
                  <a:pt x="20949" y="0"/>
                </a:lnTo>
                <a:close/>
              </a:path>
            </a:pathLst>
          </a:custGeom>
          <a:solidFill>
            <a:srgbClr val="ED1B33"/>
          </a:solidFill>
          <a:ln w="12700">
            <a:miter lim="400000"/>
          </a:ln>
        </p:spPr>
        <p:txBody>
          <a:bodyPr lIns="45719" rIns="45719"/>
          <a:lstStyle/>
          <a:p>
            <a:pPr/>
          </a:p>
        </p:txBody>
      </p:sp>
      <p:sp>
        <p:nvSpPr>
          <p:cNvPr id="239" name="object 5"/>
          <p:cNvSpPr/>
          <p:nvPr/>
        </p:nvSpPr>
        <p:spPr>
          <a:xfrm>
            <a:off x="6868734" y="2163630"/>
            <a:ext cx="3768370" cy="30840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49" y="0"/>
                </a:moveTo>
                <a:lnTo>
                  <a:pt x="651" y="0"/>
                </a:lnTo>
                <a:lnTo>
                  <a:pt x="398" y="63"/>
                </a:lnTo>
                <a:lnTo>
                  <a:pt x="191" y="233"/>
                </a:lnTo>
                <a:lnTo>
                  <a:pt x="51" y="486"/>
                </a:lnTo>
                <a:lnTo>
                  <a:pt x="0" y="796"/>
                </a:lnTo>
                <a:lnTo>
                  <a:pt x="0" y="20804"/>
                </a:lnTo>
                <a:lnTo>
                  <a:pt x="51" y="21114"/>
                </a:lnTo>
                <a:lnTo>
                  <a:pt x="191" y="21367"/>
                </a:lnTo>
                <a:lnTo>
                  <a:pt x="398" y="21537"/>
                </a:lnTo>
                <a:lnTo>
                  <a:pt x="651" y="21600"/>
                </a:lnTo>
                <a:lnTo>
                  <a:pt x="20949" y="21600"/>
                </a:lnTo>
                <a:lnTo>
                  <a:pt x="21202" y="21537"/>
                </a:lnTo>
                <a:lnTo>
                  <a:pt x="21409" y="21367"/>
                </a:lnTo>
                <a:lnTo>
                  <a:pt x="21549" y="21114"/>
                </a:lnTo>
                <a:lnTo>
                  <a:pt x="21600" y="20804"/>
                </a:lnTo>
                <a:lnTo>
                  <a:pt x="21600" y="796"/>
                </a:lnTo>
                <a:lnTo>
                  <a:pt x="21549" y="486"/>
                </a:lnTo>
                <a:lnTo>
                  <a:pt x="21409" y="233"/>
                </a:lnTo>
                <a:lnTo>
                  <a:pt x="21202" y="63"/>
                </a:lnTo>
                <a:lnTo>
                  <a:pt x="20949" y="0"/>
                </a:lnTo>
                <a:close/>
              </a:path>
            </a:pathLst>
          </a:custGeom>
          <a:solidFill>
            <a:srgbClr val="2BAFB0"/>
          </a:solidFill>
          <a:ln w="12700">
            <a:miter lim="400000"/>
          </a:ln>
        </p:spPr>
        <p:txBody>
          <a:bodyPr lIns="45719" rIns="45719"/>
          <a:lstStyle/>
          <a:p>
            <a:pPr/>
          </a:p>
        </p:txBody>
      </p:sp>
      <p:sp>
        <p:nvSpPr>
          <p:cNvPr id="240" name="object 6"/>
          <p:cNvSpPr txBox="1"/>
          <p:nvPr/>
        </p:nvSpPr>
        <p:spPr>
          <a:xfrm>
            <a:off x="1928429" y="2361365"/>
            <a:ext cx="2912112" cy="24719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0"/>
              </a:spcBef>
              <a:defRPr sz="2500">
                <a:solidFill>
                  <a:srgbClr val="FFFFFF"/>
                </a:solidFill>
                <a:latin typeface="Montserrat Bold"/>
                <a:ea typeface="Montserrat Bold"/>
                <a:cs typeface="Montserrat Bold"/>
                <a:sym typeface="Montserrat Bold"/>
              </a:defRPr>
            </a:pPr>
            <a:r>
              <a:t>Van</a:t>
            </a:r>
            <a:r>
              <a:rPr spc="-130"/>
              <a:t> </a:t>
            </a:r>
            <a:r>
              <a:t>‘zorgen</a:t>
            </a:r>
            <a:r>
              <a:rPr spc="-114"/>
              <a:t> </a:t>
            </a:r>
            <a:r>
              <a:rPr spc="-10"/>
              <a:t>voor’</a:t>
            </a:r>
          </a:p>
          <a:p>
            <a:pPr indent="12700">
              <a:spcBef>
                <a:spcPts val="600"/>
              </a:spcBef>
              <a:defRPr spc="-10" sz="1700">
                <a:solidFill>
                  <a:srgbClr val="FFFFFF"/>
                </a:solidFill>
                <a:latin typeface="Montserrat Light"/>
                <a:ea typeface="Montserrat Light"/>
                <a:cs typeface="Montserrat Light"/>
                <a:sym typeface="Montserrat Light"/>
              </a:defRPr>
            </a:pPr>
            <a:r>
              <a:t>Instituut</a:t>
            </a:r>
          </a:p>
          <a:p>
            <a:pPr marR="235584" indent="12700">
              <a:lnSpc>
                <a:spcPct val="138300"/>
              </a:lnSpc>
              <a:defRPr spc="-20" sz="1700">
                <a:solidFill>
                  <a:srgbClr val="FFFFFF"/>
                </a:solidFill>
                <a:latin typeface="Montserrat Light"/>
                <a:ea typeface="Montserrat Light"/>
                <a:cs typeface="Montserrat Light"/>
                <a:sym typeface="Montserrat Light"/>
              </a:defRPr>
            </a:pPr>
            <a:r>
              <a:t>Organisatie</a:t>
            </a:r>
            <a:r>
              <a:rPr spc="-40"/>
              <a:t> </a:t>
            </a:r>
            <a:r>
              <a:rPr spc="0"/>
              <a:t>als</a:t>
            </a:r>
            <a:r>
              <a:rPr spc="-40"/>
              <a:t> </a:t>
            </a:r>
            <a:r>
              <a:rPr spc="-10"/>
              <a:t>werkveld Buiten</a:t>
            </a:r>
            <a:r>
              <a:rPr spc="-45"/>
              <a:t> </a:t>
            </a:r>
            <a:r>
              <a:rPr spc="0"/>
              <a:t>de</a:t>
            </a:r>
            <a:r>
              <a:rPr spc="-45"/>
              <a:t> </a:t>
            </a:r>
            <a:r>
              <a:rPr spc="-10"/>
              <a:t>samenleving Ziektebeeld Achterhoede</a:t>
            </a:r>
          </a:p>
          <a:p>
            <a:pPr indent="12700">
              <a:spcBef>
                <a:spcPts val="800"/>
              </a:spcBef>
              <a:defRPr spc="-10" sz="1700">
                <a:solidFill>
                  <a:srgbClr val="FFFFFF"/>
                </a:solidFill>
                <a:latin typeface="Montserrat Light"/>
                <a:ea typeface="Montserrat Light"/>
                <a:cs typeface="Montserrat Light"/>
                <a:sym typeface="Montserrat Light"/>
              </a:defRPr>
            </a:pPr>
            <a:r>
              <a:t>Cliënt</a:t>
            </a:r>
          </a:p>
        </p:txBody>
      </p:sp>
      <p:sp>
        <p:nvSpPr>
          <p:cNvPr id="241" name="object 7"/>
          <p:cNvSpPr txBox="1"/>
          <p:nvPr/>
        </p:nvSpPr>
        <p:spPr>
          <a:xfrm>
            <a:off x="7539001" y="2361365"/>
            <a:ext cx="2887981" cy="24805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39369">
              <a:spcBef>
                <a:spcPts val="1000"/>
              </a:spcBef>
              <a:defRPr sz="2500">
                <a:solidFill>
                  <a:srgbClr val="FFFFFF"/>
                </a:solidFill>
                <a:latin typeface="Montserrat Bold"/>
                <a:ea typeface="Montserrat Bold"/>
                <a:cs typeface="Montserrat Bold"/>
                <a:sym typeface="Montserrat Bold"/>
              </a:defRPr>
            </a:pPr>
            <a:r>
              <a:t>Naar</a:t>
            </a:r>
            <a:r>
              <a:rPr spc="-110"/>
              <a:t> </a:t>
            </a:r>
            <a:r>
              <a:t>‘zorgen</a:t>
            </a:r>
            <a:r>
              <a:rPr spc="-95"/>
              <a:t> </a:t>
            </a:r>
            <a:r>
              <a:rPr spc="-20"/>
              <a:t>dat’</a:t>
            </a:r>
          </a:p>
          <a:p>
            <a:pPr marR="5080" algn="r">
              <a:spcBef>
                <a:spcPts val="600"/>
              </a:spcBef>
              <a:defRPr sz="1700">
                <a:solidFill>
                  <a:srgbClr val="FFFFFF"/>
                </a:solidFill>
                <a:latin typeface="Montserrat Light"/>
                <a:ea typeface="Montserrat Light"/>
                <a:cs typeface="Montserrat Light"/>
                <a:sym typeface="Montserrat Light"/>
              </a:defRPr>
            </a:pPr>
            <a:r>
              <a:t>Netwerk</a:t>
            </a:r>
            <a:r>
              <a:rPr spc="-65"/>
              <a:t> </a:t>
            </a:r>
            <a:r>
              <a:t>van</a:t>
            </a:r>
            <a:r>
              <a:rPr spc="-60"/>
              <a:t> </a:t>
            </a:r>
            <a:r>
              <a:rPr spc="-10"/>
              <a:t>professionals</a:t>
            </a:r>
          </a:p>
          <a:p>
            <a:pPr marR="5080" algn="r">
              <a:spcBef>
                <a:spcPts val="800"/>
              </a:spcBef>
              <a:defRPr sz="1700">
                <a:solidFill>
                  <a:srgbClr val="FFFFFF"/>
                </a:solidFill>
                <a:latin typeface="Montserrat Light"/>
                <a:ea typeface="Montserrat Light"/>
                <a:cs typeface="Montserrat Light"/>
                <a:sym typeface="Montserrat Light"/>
              </a:defRPr>
            </a:pPr>
            <a:r>
              <a:t>Wijk</a:t>
            </a:r>
            <a:r>
              <a:rPr spc="-60"/>
              <a:t> </a:t>
            </a:r>
            <a:r>
              <a:t>als</a:t>
            </a:r>
            <a:r>
              <a:rPr spc="-55"/>
              <a:t> </a:t>
            </a:r>
            <a:r>
              <a:rPr spc="-10"/>
              <a:t>werkveld</a:t>
            </a:r>
          </a:p>
          <a:p>
            <a:pPr marR="5080" indent="2050414" algn="r">
              <a:lnSpc>
                <a:spcPct val="138300"/>
              </a:lnSpc>
              <a:defRPr spc="-30" sz="1700">
                <a:solidFill>
                  <a:srgbClr val="FFFFFF"/>
                </a:solidFill>
                <a:latin typeface="Montserrat Light"/>
                <a:ea typeface="Montserrat Light"/>
                <a:cs typeface="Montserrat Light"/>
                <a:sym typeface="Montserrat Light"/>
              </a:defRPr>
            </a:pPr>
            <a:r>
              <a:t>Inclusie </a:t>
            </a:r>
            <a:r>
              <a:rPr spc="-10"/>
              <a:t>Positieve</a:t>
            </a:r>
            <a:r>
              <a:rPr spc="-75"/>
              <a:t> </a:t>
            </a:r>
            <a:r>
              <a:rPr spc="-25"/>
              <a:t>gezondheid</a:t>
            </a:r>
          </a:p>
          <a:p>
            <a:pPr marR="5080" algn="r">
              <a:spcBef>
                <a:spcPts val="800"/>
              </a:spcBef>
              <a:defRPr spc="-10" sz="1700">
                <a:solidFill>
                  <a:srgbClr val="FFFFFF"/>
                </a:solidFill>
                <a:latin typeface="Montserrat Light"/>
                <a:ea typeface="Montserrat Light"/>
                <a:cs typeface="Montserrat Light"/>
                <a:sym typeface="Montserrat Light"/>
              </a:defRPr>
            </a:pPr>
            <a:r>
              <a:t>Voorhoede</a:t>
            </a:r>
          </a:p>
          <a:p>
            <a:pPr marR="5080" algn="r">
              <a:spcBef>
                <a:spcPts val="800"/>
              </a:spcBef>
              <a:defRPr spc="-20" sz="1700">
                <a:solidFill>
                  <a:srgbClr val="FFFFFF"/>
                </a:solidFill>
                <a:latin typeface="Montserrat Light"/>
                <a:ea typeface="Montserrat Light"/>
                <a:cs typeface="Montserrat Light"/>
                <a:sym typeface="Montserrat Light"/>
              </a:defRPr>
            </a:pPr>
            <a:r>
              <a:t>Mens</a:t>
            </a:r>
          </a:p>
        </p:txBody>
      </p:sp>
      <p:sp>
        <p:nvSpPr>
          <p:cNvPr id="242" name="object 8"/>
          <p:cNvSpPr/>
          <p:nvPr/>
        </p:nvSpPr>
        <p:spPr>
          <a:xfrm>
            <a:off x="5622164" y="3721427"/>
            <a:ext cx="1097666" cy="1"/>
          </a:xfrm>
          <a:prstGeom prst="line">
            <a:avLst/>
          </a:prstGeom>
          <a:ln w="88900">
            <a:solidFill>
              <a:schemeClr val="accent5"/>
            </a:solidFill>
            <a:tailEnd type="triangle"/>
          </a:ln>
        </p:spPr>
        <p:txBody>
          <a:bodyPr lIns="45719" rIns="45719"/>
          <a:lstStyle/>
          <a:p>
            <a:pPr/>
          </a:p>
        </p:txBody>
      </p:sp>
      <p:pic>
        <p:nvPicPr>
          <p:cNvPr id="243" name="V gekleurd rechtsboven.png" descr="V gekleurd rechtsboven.png">
            <a:hlinkClick r:id="" invalidUrl="" action="ppaction://hlinkshowjump?jump=firstslide" tgtFrame="" tooltip="" history="1" highlightClick="0" endSnd="0"/>
          </p:cNvPr>
          <p:cNvPicPr>
            <a:picLocks noChangeAspect="1"/>
          </p:cNvPicPr>
          <p:nvPr/>
        </p:nvPicPr>
        <p:blipFill>
          <a:blip r:embed="rId2">
            <a:extLst/>
          </a:blip>
          <a:stretch>
            <a:fillRect/>
          </a:stretch>
        </p:blipFill>
        <p:spPr>
          <a:xfrm>
            <a:off x="11423805" y="525941"/>
            <a:ext cx="283111" cy="256248"/>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object 2"/>
          <p:cNvSpPr txBox="1"/>
          <p:nvPr>
            <p:ph type="title"/>
          </p:nvPr>
        </p:nvSpPr>
        <p:spPr>
          <a:xfrm>
            <a:off x="725298" y="1202732"/>
            <a:ext cx="8505192" cy="375921"/>
          </a:xfrm>
          <a:prstGeom prst="rect">
            <a:avLst/>
          </a:prstGeom>
        </p:spPr>
        <p:txBody>
          <a:bodyPr/>
          <a:lstStyle/>
          <a:p>
            <a:pPr indent="12700">
              <a:spcBef>
                <a:spcPts val="100"/>
              </a:spcBef>
              <a:defRPr spc="-100" sz="2300">
                <a:solidFill>
                  <a:srgbClr val="231F20"/>
                </a:solidFill>
              </a:defRPr>
            </a:pPr>
            <a:r>
              <a:t>Kenmerken</a:t>
            </a:r>
            <a:r>
              <a:rPr spc="-200"/>
              <a:t> </a:t>
            </a:r>
            <a:r>
              <a:t>organisaties</a:t>
            </a:r>
            <a:r>
              <a:rPr spc="-200"/>
              <a:t> </a:t>
            </a:r>
            <a:r>
              <a:rPr spc="0"/>
              <a:t>beschermd</a:t>
            </a:r>
            <a:r>
              <a:rPr spc="-200"/>
              <a:t> </a:t>
            </a:r>
            <a:r>
              <a:rPr spc="0"/>
              <a:t>en</a:t>
            </a:r>
            <a:r>
              <a:rPr spc="-200"/>
              <a:t> </a:t>
            </a:r>
            <a:r>
              <a:rPr spc="0"/>
              <a:t>begeleid</a:t>
            </a:r>
            <a:r>
              <a:t> wonen</a:t>
            </a:r>
          </a:p>
        </p:txBody>
      </p:sp>
      <p:sp>
        <p:nvSpPr>
          <p:cNvPr id="246" name="object 3"/>
          <p:cNvSpPr/>
          <p:nvPr/>
        </p:nvSpPr>
        <p:spPr>
          <a:xfrm>
            <a:off x="755994" y="1808999"/>
            <a:ext cx="3067076" cy="4355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25" y="0"/>
                </a:moveTo>
                <a:lnTo>
                  <a:pt x="576" y="0"/>
                </a:lnTo>
                <a:lnTo>
                  <a:pt x="352" y="32"/>
                </a:lnTo>
                <a:lnTo>
                  <a:pt x="169" y="119"/>
                </a:lnTo>
                <a:lnTo>
                  <a:pt x="45" y="248"/>
                </a:lnTo>
                <a:lnTo>
                  <a:pt x="0" y="405"/>
                </a:lnTo>
                <a:lnTo>
                  <a:pt x="0" y="21195"/>
                </a:lnTo>
                <a:lnTo>
                  <a:pt x="45" y="21353"/>
                </a:lnTo>
                <a:lnTo>
                  <a:pt x="169" y="21481"/>
                </a:lnTo>
                <a:lnTo>
                  <a:pt x="352" y="21568"/>
                </a:lnTo>
                <a:lnTo>
                  <a:pt x="576" y="21600"/>
                </a:lnTo>
                <a:lnTo>
                  <a:pt x="21025" y="21600"/>
                </a:lnTo>
                <a:lnTo>
                  <a:pt x="21249" y="21568"/>
                </a:lnTo>
                <a:lnTo>
                  <a:pt x="21431" y="21481"/>
                </a:lnTo>
                <a:lnTo>
                  <a:pt x="21555" y="21353"/>
                </a:lnTo>
                <a:lnTo>
                  <a:pt x="21600" y="21195"/>
                </a:lnTo>
                <a:lnTo>
                  <a:pt x="21600" y="405"/>
                </a:lnTo>
                <a:lnTo>
                  <a:pt x="21555" y="248"/>
                </a:lnTo>
                <a:lnTo>
                  <a:pt x="21431" y="119"/>
                </a:lnTo>
                <a:lnTo>
                  <a:pt x="21249" y="32"/>
                </a:lnTo>
                <a:lnTo>
                  <a:pt x="21025" y="0"/>
                </a:lnTo>
                <a:close/>
              </a:path>
            </a:pathLst>
          </a:custGeom>
          <a:solidFill>
            <a:srgbClr val="1D559F"/>
          </a:solidFill>
          <a:ln w="12700">
            <a:miter lim="400000"/>
          </a:ln>
        </p:spPr>
        <p:txBody>
          <a:bodyPr lIns="45719" rIns="45719"/>
          <a:lstStyle/>
          <a:p>
            <a:pPr/>
          </a:p>
        </p:txBody>
      </p:sp>
      <p:sp>
        <p:nvSpPr>
          <p:cNvPr id="247" name="object 4"/>
          <p:cNvSpPr/>
          <p:nvPr/>
        </p:nvSpPr>
        <p:spPr>
          <a:xfrm>
            <a:off x="4524328" y="1808999"/>
            <a:ext cx="3067078" cy="4355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25" y="0"/>
                </a:moveTo>
                <a:lnTo>
                  <a:pt x="576" y="0"/>
                </a:lnTo>
                <a:lnTo>
                  <a:pt x="352" y="32"/>
                </a:lnTo>
                <a:lnTo>
                  <a:pt x="169" y="119"/>
                </a:lnTo>
                <a:lnTo>
                  <a:pt x="45" y="248"/>
                </a:lnTo>
                <a:lnTo>
                  <a:pt x="0" y="405"/>
                </a:lnTo>
                <a:lnTo>
                  <a:pt x="0" y="21195"/>
                </a:lnTo>
                <a:lnTo>
                  <a:pt x="45" y="21352"/>
                </a:lnTo>
                <a:lnTo>
                  <a:pt x="169" y="21481"/>
                </a:lnTo>
                <a:lnTo>
                  <a:pt x="352" y="21568"/>
                </a:lnTo>
                <a:lnTo>
                  <a:pt x="576" y="21600"/>
                </a:lnTo>
                <a:lnTo>
                  <a:pt x="21025" y="21600"/>
                </a:lnTo>
                <a:lnTo>
                  <a:pt x="21249" y="21568"/>
                </a:lnTo>
                <a:lnTo>
                  <a:pt x="21431" y="21481"/>
                </a:lnTo>
                <a:lnTo>
                  <a:pt x="21555" y="21352"/>
                </a:lnTo>
                <a:lnTo>
                  <a:pt x="21600" y="21195"/>
                </a:lnTo>
                <a:lnTo>
                  <a:pt x="21600" y="405"/>
                </a:lnTo>
                <a:lnTo>
                  <a:pt x="21555" y="248"/>
                </a:lnTo>
                <a:lnTo>
                  <a:pt x="21431" y="119"/>
                </a:lnTo>
                <a:lnTo>
                  <a:pt x="21249" y="32"/>
                </a:lnTo>
                <a:lnTo>
                  <a:pt x="21025" y="0"/>
                </a:lnTo>
                <a:close/>
              </a:path>
            </a:pathLst>
          </a:custGeom>
          <a:solidFill>
            <a:srgbClr val="1D559F"/>
          </a:solidFill>
          <a:ln w="12700">
            <a:miter lim="400000"/>
          </a:ln>
        </p:spPr>
        <p:txBody>
          <a:bodyPr lIns="45719" rIns="45719"/>
          <a:lstStyle/>
          <a:p>
            <a:pPr/>
          </a:p>
        </p:txBody>
      </p:sp>
      <p:sp>
        <p:nvSpPr>
          <p:cNvPr id="248" name="object 5"/>
          <p:cNvSpPr txBox="1"/>
          <p:nvPr/>
        </p:nvSpPr>
        <p:spPr>
          <a:xfrm>
            <a:off x="969469" y="2097084"/>
            <a:ext cx="2660015" cy="280685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700"/>
              </a:spcBef>
              <a:defRPr spc="-10">
                <a:solidFill>
                  <a:srgbClr val="FFFFFF"/>
                </a:solidFill>
                <a:latin typeface="Montserrat Bold"/>
                <a:ea typeface="Montserrat Bold"/>
                <a:cs typeface="Montserrat Bold"/>
                <a:sym typeface="Montserrat Bold"/>
              </a:defRPr>
            </a:pPr>
            <a:r>
              <a:t>Ambitie</a:t>
            </a:r>
          </a:p>
          <a:p>
            <a:pPr marL="113664" marR="185420" indent="-101600">
              <a:lnSpc>
                <a:spcPts val="2000"/>
              </a:lnSpc>
              <a:buSzPct val="100000"/>
              <a:buFont typeface="Montserrat Regular"/>
              <a:buChar char="•"/>
              <a:tabLst>
                <a:tab pos="114300" algn="l"/>
              </a:tabLst>
              <a:defRPr sz="1200">
                <a:solidFill>
                  <a:srgbClr val="FFFFFF"/>
                </a:solidFill>
                <a:latin typeface="Montserrat Light"/>
                <a:ea typeface="Montserrat Light"/>
                <a:cs typeface="Montserrat Light"/>
                <a:sym typeface="Montserrat Light"/>
              </a:defRPr>
            </a:pPr>
            <a:r>
              <a:t>Is</a:t>
            </a:r>
            <a:r>
              <a:rPr spc="15"/>
              <a:t> </a:t>
            </a:r>
            <a:r>
              <a:t>een</a:t>
            </a:r>
            <a:r>
              <a:rPr spc="20"/>
              <a:t> </a:t>
            </a:r>
            <a:r>
              <a:rPr spc="-10"/>
              <a:t>netwerkorganisatie</a:t>
            </a:r>
            <a:r>
              <a:rPr spc="20"/>
              <a:t> </a:t>
            </a:r>
            <a:r>
              <a:rPr spc="-25"/>
              <a:t>van </a:t>
            </a:r>
            <a:r>
              <a:rPr spc="-10"/>
              <a:t>herstelprofessionals</a:t>
            </a:r>
          </a:p>
          <a:p>
            <a:pPr marL="113664" marR="193675" indent="-101600">
              <a:lnSpc>
                <a:spcPts val="2000"/>
              </a:lnSpc>
              <a:buSzPct val="100000"/>
              <a:buFont typeface="Montserrat Regular"/>
              <a:buChar char="•"/>
              <a:tabLst>
                <a:tab pos="114300" algn="l"/>
              </a:tabLst>
              <a:defRPr sz="1200">
                <a:solidFill>
                  <a:srgbClr val="FFFFFF"/>
                </a:solidFill>
                <a:latin typeface="Montserrat Light"/>
                <a:ea typeface="Montserrat Light"/>
                <a:cs typeface="Montserrat Light"/>
                <a:sym typeface="Montserrat Light"/>
              </a:defRPr>
            </a:pPr>
            <a:r>
              <a:t>Werkt</a:t>
            </a:r>
            <a:r>
              <a:rPr spc="-20"/>
              <a:t> </a:t>
            </a:r>
            <a:r>
              <a:t>zowel</a:t>
            </a:r>
            <a:r>
              <a:rPr spc="-15"/>
              <a:t> </a:t>
            </a:r>
            <a:r>
              <a:t>aan</a:t>
            </a:r>
            <a:r>
              <a:rPr spc="-15"/>
              <a:t> </a:t>
            </a:r>
            <a:r>
              <a:rPr spc="-10"/>
              <a:t>preventie</a:t>
            </a:r>
            <a:r>
              <a:rPr spc="-15"/>
              <a:t> </a:t>
            </a:r>
            <a:r>
              <a:rPr spc="-25"/>
              <a:t>als </a:t>
            </a:r>
            <a:r>
              <a:rPr spc="-10"/>
              <a:t>langdurig herstel</a:t>
            </a:r>
          </a:p>
          <a:p>
            <a:pPr marL="113664" marR="69214" indent="-101600">
              <a:lnSpc>
                <a:spcPts val="2000"/>
              </a:lnSpc>
              <a:buSzPct val="100000"/>
              <a:buFont typeface="Montserrat Regular"/>
              <a:buChar char="•"/>
              <a:tabLst>
                <a:tab pos="114300" algn="l"/>
              </a:tabLst>
              <a:defRPr spc="-10" sz="1200">
                <a:solidFill>
                  <a:srgbClr val="FFFFFF"/>
                </a:solidFill>
                <a:latin typeface="Montserrat Light"/>
                <a:ea typeface="Montserrat Light"/>
                <a:cs typeface="Montserrat Light"/>
                <a:sym typeface="Montserrat Light"/>
              </a:defRPr>
            </a:pPr>
            <a:r>
              <a:t>Faciliteert </a:t>
            </a:r>
            <a:r>
              <a:rPr spc="0"/>
              <a:t>de</a:t>
            </a:r>
            <a:r>
              <a:t> </a:t>
            </a:r>
            <a:r>
              <a:rPr spc="0"/>
              <a:t>juiste</a:t>
            </a:r>
            <a:r>
              <a:t> professional </a:t>
            </a:r>
            <a:r>
              <a:rPr spc="0"/>
              <a:t>op de</a:t>
            </a:r>
            <a:r>
              <a:rPr spc="5"/>
              <a:t> </a:t>
            </a:r>
            <a:r>
              <a:rPr spc="0"/>
              <a:t>juiste</a:t>
            </a:r>
            <a:r>
              <a:rPr spc="5"/>
              <a:t> </a:t>
            </a:r>
            <a:r>
              <a:rPr spc="-20"/>
              <a:t>plek</a:t>
            </a:r>
          </a:p>
          <a:p>
            <a:pPr marL="113664" marR="808990" indent="-101600">
              <a:lnSpc>
                <a:spcPts val="2000"/>
              </a:lnSpc>
              <a:buSzPct val="100000"/>
              <a:buFont typeface="Montserrat Regular"/>
              <a:buChar char="•"/>
              <a:tabLst>
                <a:tab pos="114300" algn="l"/>
              </a:tabLst>
              <a:defRPr sz="1200">
                <a:solidFill>
                  <a:srgbClr val="FFFFFF"/>
                </a:solidFill>
                <a:latin typeface="Montserrat Light"/>
                <a:ea typeface="Montserrat Light"/>
                <a:cs typeface="Montserrat Light"/>
                <a:sym typeface="Montserrat Light"/>
              </a:defRPr>
            </a:pPr>
            <a:r>
              <a:t>Profileert</a:t>
            </a:r>
            <a:r>
              <a:rPr spc="-40"/>
              <a:t> </a:t>
            </a:r>
            <a:r>
              <a:t>ambitie</a:t>
            </a:r>
            <a:r>
              <a:rPr spc="-40"/>
              <a:t> </a:t>
            </a:r>
            <a:r>
              <a:rPr spc="-20"/>
              <a:t>i.p.v. </a:t>
            </a:r>
            <a:r>
              <a:rPr spc="-10"/>
              <a:t>organisatie</a:t>
            </a:r>
          </a:p>
          <a:p>
            <a:pPr marL="114300" marR="5080" indent="-114300">
              <a:lnSpc>
                <a:spcPts val="2000"/>
              </a:lnSpc>
              <a:buSzPct val="100000"/>
              <a:buFont typeface="Montserrat Regular"/>
              <a:buChar char="•"/>
              <a:tabLst>
                <a:tab pos="114300" algn="l"/>
              </a:tabLst>
              <a:defRPr sz="1200">
                <a:solidFill>
                  <a:srgbClr val="FFFFFF"/>
                </a:solidFill>
                <a:latin typeface="Montserrat Light"/>
                <a:ea typeface="Montserrat Light"/>
                <a:cs typeface="Montserrat Light"/>
                <a:sym typeface="Montserrat Light"/>
              </a:defRPr>
            </a:pPr>
            <a:r>
              <a:t>Is</a:t>
            </a:r>
            <a:r>
              <a:rPr spc="-5"/>
              <a:t> </a:t>
            </a:r>
            <a:r>
              <a:t>voortrekker</a:t>
            </a:r>
            <a:r>
              <a:rPr spc="-5"/>
              <a:t> </a:t>
            </a:r>
            <a:r>
              <a:t>in</a:t>
            </a:r>
            <a:r>
              <a:rPr spc="-5"/>
              <a:t> </a:t>
            </a:r>
            <a:r>
              <a:t>het</a:t>
            </a:r>
            <a:r>
              <a:rPr spc="-5"/>
              <a:t> </a:t>
            </a:r>
            <a:r>
              <a:rPr spc="-40"/>
              <a:t>ontwikkelen </a:t>
            </a:r>
            <a:r>
              <a:rPr spc="-35"/>
              <a:t>van </a:t>
            </a:r>
            <a:r>
              <a:rPr spc="-10"/>
              <a:t>de</a:t>
            </a:r>
            <a:r>
              <a:rPr spc="-35"/>
              <a:t> </a:t>
            </a:r>
            <a:r>
              <a:rPr spc="-50"/>
              <a:t>inclusieve</a:t>
            </a:r>
            <a:r>
              <a:rPr spc="-35"/>
              <a:t> </a:t>
            </a:r>
            <a:r>
              <a:rPr spc="-20"/>
              <a:t>wijk</a:t>
            </a:r>
          </a:p>
        </p:txBody>
      </p:sp>
      <p:sp>
        <p:nvSpPr>
          <p:cNvPr id="249" name="object 6"/>
          <p:cNvSpPr txBox="1"/>
          <p:nvPr/>
        </p:nvSpPr>
        <p:spPr>
          <a:xfrm>
            <a:off x="4745349" y="2097084"/>
            <a:ext cx="2574291" cy="255285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700"/>
              </a:spcBef>
              <a:defRPr spc="-10">
                <a:solidFill>
                  <a:srgbClr val="FFFFFF"/>
                </a:solidFill>
                <a:latin typeface="Montserrat Bold"/>
                <a:ea typeface="Montserrat Bold"/>
                <a:cs typeface="Montserrat Bold"/>
                <a:sym typeface="Montserrat Bold"/>
              </a:defRPr>
            </a:pPr>
            <a:r>
              <a:t>Kennis</a:t>
            </a:r>
            <a:r>
              <a:rPr spc="-45"/>
              <a:t> </a:t>
            </a:r>
            <a:r>
              <a:rPr spc="0"/>
              <a:t>en</a:t>
            </a:r>
            <a:r>
              <a:rPr spc="-45"/>
              <a:t> </a:t>
            </a:r>
            <a:r>
              <a:t>kwaliteit</a:t>
            </a:r>
          </a:p>
          <a:p>
            <a:pPr marL="113664" marR="287020" indent="-101600">
              <a:lnSpc>
                <a:spcPts val="2000"/>
              </a:lnSpc>
              <a:buSzPct val="100000"/>
              <a:buFont typeface="Montserrat Regular"/>
              <a:buChar char="•"/>
              <a:tabLst>
                <a:tab pos="114300" algn="l"/>
              </a:tabLst>
              <a:defRPr sz="1200">
                <a:solidFill>
                  <a:srgbClr val="FFFFFF"/>
                </a:solidFill>
                <a:latin typeface="Montserrat Light"/>
                <a:ea typeface="Montserrat Light"/>
                <a:cs typeface="Montserrat Light"/>
                <a:sym typeface="Montserrat Light"/>
              </a:defRPr>
            </a:pPr>
            <a:r>
              <a:t>Zet in</a:t>
            </a:r>
            <a:r>
              <a:rPr spc="5"/>
              <a:t> </a:t>
            </a:r>
            <a:r>
              <a:t>op </a:t>
            </a:r>
            <a:r>
              <a:rPr spc="-10"/>
              <a:t>kennisdeling</a:t>
            </a:r>
            <a:r>
              <a:rPr spc="5"/>
              <a:t> </a:t>
            </a:r>
            <a:r>
              <a:rPr spc="-25"/>
              <a:t>en </a:t>
            </a:r>
            <a:r>
              <a:rPr spc="-10"/>
              <a:t>samenwerkingen</a:t>
            </a:r>
            <a:r>
              <a:rPr spc="15"/>
              <a:t> </a:t>
            </a:r>
            <a:r>
              <a:t>in</a:t>
            </a:r>
            <a:r>
              <a:rPr spc="20"/>
              <a:t> </a:t>
            </a:r>
            <a:r>
              <a:t>de</a:t>
            </a:r>
            <a:r>
              <a:rPr spc="20"/>
              <a:t> </a:t>
            </a:r>
            <a:r>
              <a:rPr spc="-20"/>
              <a:t>wijk</a:t>
            </a:r>
          </a:p>
          <a:p>
            <a:pPr marL="113664" marR="167004" indent="-101600">
              <a:lnSpc>
                <a:spcPts val="2000"/>
              </a:lnSpc>
              <a:buSzPct val="100000"/>
              <a:buFont typeface="Montserrat Regular"/>
              <a:buChar char="•"/>
              <a:tabLst>
                <a:tab pos="114300" algn="l"/>
              </a:tabLst>
              <a:defRPr sz="1200">
                <a:solidFill>
                  <a:srgbClr val="FFFFFF"/>
                </a:solidFill>
                <a:latin typeface="Montserrat Light"/>
                <a:ea typeface="Montserrat Light"/>
                <a:cs typeface="Montserrat Light"/>
                <a:sym typeface="Montserrat Light"/>
              </a:defRPr>
            </a:pPr>
            <a:r>
              <a:t>Werkt</a:t>
            </a:r>
            <a:r>
              <a:rPr spc="-5"/>
              <a:t> </a:t>
            </a:r>
            <a:r>
              <a:t>volgens</a:t>
            </a:r>
            <a:r>
              <a:rPr spc="-5"/>
              <a:t> </a:t>
            </a:r>
            <a:r>
              <a:t>een </a:t>
            </a:r>
            <a:r>
              <a:rPr spc="-10"/>
              <a:t>landelijke </a:t>
            </a:r>
            <a:r>
              <a:t>kwaliteitsnorm</a:t>
            </a:r>
            <a:r>
              <a:rPr spc="-5"/>
              <a:t> </a:t>
            </a:r>
            <a:r>
              <a:t>van de </a:t>
            </a:r>
            <a:r>
              <a:rPr spc="-10"/>
              <a:t>sector</a:t>
            </a:r>
          </a:p>
          <a:p>
            <a:pPr marL="113664" marR="5080" indent="-101600">
              <a:lnSpc>
                <a:spcPts val="2000"/>
              </a:lnSpc>
              <a:buSzPct val="100000"/>
              <a:buFont typeface="Montserrat Regular"/>
              <a:buChar char="•"/>
              <a:tabLst>
                <a:tab pos="114300" algn="l"/>
              </a:tabLst>
              <a:defRPr sz="1200">
                <a:solidFill>
                  <a:srgbClr val="FFFFFF"/>
                </a:solidFill>
                <a:latin typeface="Montserrat Light"/>
                <a:ea typeface="Montserrat Light"/>
                <a:cs typeface="Montserrat Light"/>
                <a:sym typeface="Montserrat Light"/>
              </a:defRPr>
            </a:pPr>
            <a:r>
              <a:t>Is</a:t>
            </a:r>
            <a:r>
              <a:rPr spc="-5"/>
              <a:t> </a:t>
            </a:r>
            <a:r>
              <a:t>gefundeerd</a:t>
            </a:r>
            <a:r>
              <a:rPr spc="-5"/>
              <a:t> </a:t>
            </a:r>
            <a:r>
              <a:t>op </a:t>
            </a:r>
            <a:r>
              <a:rPr spc="-10"/>
              <a:t>professionals, </a:t>
            </a:r>
            <a:r>
              <a:t>ervarings-deskundigen</a:t>
            </a:r>
            <a:r>
              <a:rPr spc="-75"/>
              <a:t> </a:t>
            </a:r>
            <a:r>
              <a:rPr spc="-25"/>
              <a:t>en </a:t>
            </a:r>
            <a:r>
              <a:rPr spc="-10"/>
              <a:t>wetenschap</a:t>
            </a:r>
          </a:p>
          <a:p>
            <a:pPr marL="113664" marR="545465" indent="-101600">
              <a:lnSpc>
                <a:spcPts val="2000"/>
              </a:lnSpc>
              <a:buSzPct val="100000"/>
              <a:buFont typeface="Montserrat Regular"/>
              <a:buChar char="•"/>
              <a:tabLst>
                <a:tab pos="114300" algn="l"/>
              </a:tabLst>
              <a:defRPr sz="1200">
                <a:solidFill>
                  <a:srgbClr val="FFFFFF"/>
                </a:solidFill>
                <a:latin typeface="Montserrat Light"/>
                <a:ea typeface="Montserrat Light"/>
                <a:cs typeface="Montserrat Light"/>
                <a:sym typeface="Montserrat Light"/>
              </a:defRPr>
            </a:pPr>
            <a:r>
              <a:t>Ondersteunt</a:t>
            </a:r>
            <a:r>
              <a:rPr spc="-65"/>
              <a:t> </a:t>
            </a:r>
            <a:r>
              <a:rPr spc="-10"/>
              <a:t>herstel- </a:t>
            </a:r>
            <a:r>
              <a:t>professionals</a:t>
            </a:r>
            <a:r>
              <a:rPr spc="-15"/>
              <a:t> </a:t>
            </a:r>
            <a:r>
              <a:t>op</a:t>
            </a:r>
            <a:r>
              <a:rPr spc="-15"/>
              <a:t> </a:t>
            </a:r>
            <a:r>
              <a:rPr spc="-10"/>
              <a:t>afstand</a:t>
            </a:r>
          </a:p>
        </p:txBody>
      </p:sp>
      <p:sp>
        <p:nvSpPr>
          <p:cNvPr id="250" name="object 7"/>
          <p:cNvSpPr/>
          <p:nvPr/>
        </p:nvSpPr>
        <p:spPr>
          <a:xfrm>
            <a:off x="8292662" y="1808999"/>
            <a:ext cx="3067077" cy="4355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025" y="0"/>
                </a:moveTo>
                <a:lnTo>
                  <a:pt x="576" y="0"/>
                </a:lnTo>
                <a:lnTo>
                  <a:pt x="352" y="32"/>
                </a:lnTo>
                <a:lnTo>
                  <a:pt x="169" y="119"/>
                </a:lnTo>
                <a:lnTo>
                  <a:pt x="45" y="248"/>
                </a:lnTo>
                <a:lnTo>
                  <a:pt x="0" y="405"/>
                </a:lnTo>
                <a:lnTo>
                  <a:pt x="0" y="21195"/>
                </a:lnTo>
                <a:lnTo>
                  <a:pt x="45" y="21352"/>
                </a:lnTo>
                <a:lnTo>
                  <a:pt x="169" y="21481"/>
                </a:lnTo>
                <a:lnTo>
                  <a:pt x="352" y="21568"/>
                </a:lnTo>
                <a:lnTo>
                  <a:pt x="576" y="21600"/>
                </a:lnTo>
                <a:lnTo>
                  <a:pt x="21025" y="21600"/>
                </a:lnTo>
                <a:lnTo>
                  <a:pt x="21249" y="21568"/>
                </a:lnTo>
                <a:lnTo>
                  <a:pt x="21431" y="21481"/>
                </a:lnTo>
                <a:lnTo>
                  <a:pt x="21555" y="21352"/>
                </a:lnTo>
                <a:lnTo>
                  <a:pt x="21600" y="21195"/>
                </a:lnTo>
                <a:lnTo>
                  <a:pt x="21600" y="405"/>
                </a:lnTo>
                <a:lnTo>
                  <a:pt x="21555" y="248"/>
                </a:lnTo>
                <a:lnTo>
                  <a:pt x="21431" y="119"/>
                </a:lnTo>
                <a:lnTo>
                  <a:pt x="21249" y="32"/>
                </a:lnTo>
                <a:lnTo>
                  <a:pt x="21025" y="0"/>
                </a:lnTo>
                <a:close/>
              </a:path>
            </a:pathLst>
          </a:custGeom>
          <a:solidFill>
            <a:srgbClr val="1D559F"/>
          </a:solidFill>
          <a:ln w="12700">
            <a:miter lim="400000"/>
          </a:ln>
        </p:spPr>
        <p:txBody>
          <a:bodyPr lIns="45719" rIns="45719"/>
          <a:lstStyle/>
          <a:p>
            <a:pPr/>
          </a:p>
        </p:txBody>
      </p:sp>
      <p:sp>
        <p:nvSpPr>
          <p:cNvPr id="251" name="object 8"/>
          <p:cNvSpPr txBox="1"/>
          <p:nvPr>
            <p:ph type="body" sz="quarter" idx="1"/>
          </p:nvPr>
        </p:nvSpPr>
        <p:spPr>
          <a:xfrm>
            <a:off x="8512901" y="1996120"/>
            <a:ext cx="2559685" cy="3559810"/>
          </a:xfrm>
          <a:prstGeom prst="rect">
            <a:avLst/>
          </a:prstGeom>
        </p:spPr>
        <p:txBody>
          <a:bodyPr/>
          <a:lstStyle/>
          <a:p>
            <a:pPr indent="12700">
              <a:spcBef>
                <a:spcPts val="700"/>
              </a:spcBef>
              <a:defRPr spc="-100" sz="1800">
                <a:solidFill>
                  <a:srgbClr val="FFFFFF"/>
                </a:solidFill>
              </a:defRPr>
            </a:pPr>
            <a:r>
              <a:t>Structuur</a:t>
            </a:r>
          </a:p>
          <a:p>
            <a:pPr marL="113664" marR="642619" indent="-101600">
              <a:lnSpc>
                <a:spcPts val="2000"/>
              </a:lnSpc>
              <a:buSzPct val="100000"/>
              <a:buFont typeface="Montserrat Regular"/>
              <a:buChar char="•"/>
              <a:tabLst>
                <a:tab pos="114300" algn="l"/>
              </a:tabLst>
              <a:defRPr sz="1200">
                <a:solidFill>
                  <a:srgbClr val="FFFFFF"/>
                </a:solidFill>
                <a:latin typeface="Montserrat Light"/>
                <a:ea typeface="Montserrat Light"/>
                <a:cs typeface="Montserrat Light"/>
                <a:sym typeface="Montserrat Light"/>
              </a:defRPr>
            </a:pPr>
            <a:r>
              <a:t>Ontwikkelt</a:t>
            </a:r>
            <a:r>
              <a:rPr spc="-100"/>
              <a:t> </a:t>
            </a:r>
            <a:r>
              <a:t>en</a:t>
            </a:r>
            <a:r>
              <a:rPr spc="-100"/>
              <a:t> </a:t>
            </a:r>
            <a:r>
              <a:t>werkt</a:t>
            </a:r>
            <a:r>
              <a:rPr spc="-100"/>
              <a:t> in (digitale) netwerken</a:t>
            </a:r>
            <a:endParaRPr>
              <a:latin typeface="Montserrat-Light"/>
              <a:ea typeface="Montserrat-Light"/>
              <a:cs typeface="Montserrat-Light"/>
              <a:sym typeface="Montserrat-Light"/>
            </a:endParaRPr>
          </a:p>
          <a:p>
            <a:pPr marL="113664" marR="901064" indent="-101600">
              <a:lnSpc>
                <a:spcPts val="2000"/>
              </a:lnSpc>
              <a:buSzPct val="100000"/>
              <a:buFont typeface="Montserrat Regular"/>
              <a:buChar char="•"/>
              <a:tabLst>
                <a:tab pos="114300" algn="l"/>
              </a:tabLst>
              <a:defRPr sz="1200">
                <a:solidFill>
                  <a:srgbClr val="FFFFFF"/>
                </a:solidFill>
                <a:latin typeface="Montserrat Light"/>
                <a:ea typeface="Montserrat Light"/>
                <a:cs typeface="Montserrat Light"/>
                <a:sym typeface="Montserrat Light"/>
              </a:defRPr>
            </a:pPr>
            <a:r>
              <a:t>Is</a:t>
            </a:r>
            <a:r>
              <a:rPr spc="-100"/>
              <a:t> </a:t>
            </a:r>
            <a:r>
              <a:t>maximaal</a:t>
            </a:r>
            <a:r>
              <a:rPr spc="-100"/>
              <a:t> flexibel georganiseerd</a:t>
            </a:r>
            <a:endParaRPr>
              <a:latin typeface="Montserrat-Light"/>
              <a:ea typeface="Montserrat-Light"/>
              <a:cs typeface="Montserrat-Light"/>
              <a:sym typeface="Montserrat-Light"/>
            </a:endParaRPr>
          </a:p>
          <a:p>
            <a:pPr marL="113664" indent="-101600">
              <a:spcBef>
                <a:spcPts val="400"/>
              </a:spcBef>
              <a:buSzPct val="100000"/>
              <a:buFont typeface="Montserrat Regular"/>
              <a:buChar char="•"/>
              <a:tabLst>
                <a:tab pos="114300" algn="l"/>
              </a:tabLst>
              <a:defRPr sz="1200">
                <a:solidFill>
                  <a:srgbClr val="FFFFFF"/>
                </a:solidFill>
                <a:latin typeface="Montserrat Light"/>
                <a:ea typeface="Montserrat Light"/>
                <a:cs typeface="Montserrat Light"/>
                <a:sym typeface="Montserrat Light"/>
              </a:defRPr>
            </a:pPr>
            <a:r>
              <a:t>Is</a:t>
            </a:r>
            <a:r>
              <a:rPr spc="-100"/>
              <a:t> </a:t>
            </a:r>
            <a:r>
              <a:t>waarde</a:t>
            </a:r>
            <a:r>
              <a:rPr spc="-100"/>
              <a:t> </a:t>
            </a:r>
            <a:r>
              <a:t>gericht</a:t>
            </a:r>
            <a:r>
              <a:rPr spc="-100"/>
              <a:t> gefinancierd</a:t>
            </a:r>
            <a:endParaRPr>
              <a:latin typeface="Montserrat-Light"/>
              <a:ea typeface="Montserrat-Light"/>
              <a:cs typeface="Montserrat-Light"/>
              <a:sym typeface="Montserrat-Light"/>
            </a:endParaRPr>
          </a:p>
          <a:p>
            <a:pPr marL="113664" marR="270509" indent="-101600">
              <a:lnSpc>
                <a:spcPct val="139300"/>
              </a:lnSpc>
              <a:buSzPct val="100000"/>
              <a:buFont typeface="Montserrat Regular"/>
              <a:buChar char="•"/>
              <a:tabLst>
                <a:tab pos="114300" algn="l"/>
              </a:tabLst>
              <a:defRPr spc="-100" sz="1200">
                <a:solidFill>
                  <a:srgbClr val="FFFFFF"/>
                </a:solidFill>
                <a:latin typeface="Montserrat Light"/>
                <a:ea typeface="Montserrat Light"/>
                <a:cs typeface="Montserrat Light"/>
                <a:sym typeface="Montserrat Light"/>
              </a:defRPr>
            </a:pPr>
            <a:r>
              <a:t>Faciliteert </a:t>
            </a:r>
            <a:r>
              <a:rPr spc="0"/>
              <a:t>wonen</a:t>
            </a:r>
            <a:r>
              <a:t> midden </a:t>
            </a:r>
            <a:r>
              <a:rPr spc="0"/>
              <a:t>in de wijk én in </a:t>
            </a:r>
            <a:r>
              <a:t>prikkelarme</a:t>
            </a:r>
            <a:endParaRPr>
              <a:latin typeface="Montserrat-Light"/>
              <a:ea typeface="Montserrat-Light"/>
              <a:cs typeface="Montserrat-Light"/>
              <a:sym typeface="Montserrat-Light"/>
            </a:endParaRPr>
          </a:p>
          <a:p>
            <a:pPr marR="197485" indent="113664">
              <a:lnSpc>
                <a:spcPct val="139300"/>
              </a:lnSpc>
              <a:defRPr sz="1200">
                <a:solidFill>
                  <a:srgbClr val="FFFFFF"/>
                </a:solidFill>
                <a:latin typeface="Montserrat Light"/>
                <a:ea typeface="Montserrat Light"/>
                <a:cs typeface="Montserrat Light"/>
                <a:sym typeface="Montserrat Light"/>
              </a:defRPr>
            </a:pPr>
            <a:r>
              <a:t>en</a:t>
            </a:r>
            <a:r>
              <a:rPr spc="-100"/>
              <a:t> </a:t>
            </a:r>
            <a:r>
              <a:t>rustige</a:t>
            </a:r>
            <a:r>
              <a:rPr spc="-100"/>
              <a:t> </a:t>
            </a:r>
            <a:r>
              <a:t>omgevingen</a:t>
            </a:r>
            <a:r>
              <a:rPr spc="-100"/>
              <a:t> voor </a:t>
            </a:r>
            <a:r>
              <a:t>kwetsbare </a:t>
            </a:r>
            <a:r>
              <a:rPr spc="-100"/>
              <a:t>doelgroepen</a:t>
            </a:r>
            <a:endParaRPr>
              <a:latin typeface="Montserrat-Light"/>
              <a:ea typeface="Montserrat-Light"/>
              <a:cs typeface="Montserrat-Light"/>
              <a:sym typeface="Montserrat-Light"/>
            </a:endParaRPr>
          </a:p>
          <a:p>
            <a:pPr marL="113664" marR="5080" indent="-101600">
              <a:lnSpc>
                <a:spcPct val="139300"/>
              </a:lnSpc>
              <a:buSzPct val="100000"/>
              <a:buFont typeface="Montserrat Regular"/>
              <a:buChar char="•"/>
              <a:tabLst>
                <a:tab pos="114300" algn="l"/>
              </a:tabLst>
              <a:defRPr sz="1200">
                <a:solidFill>
                  <a:srgbClr val="FFFFFF"/>
                </a:solidFill>
                <a:latin typeface="Montserrat Light"/>
                <a:ea typeface="Montserrat Light"/>
                <a:cs typeface="Montserrat Light"/>
                <a:sym typeface="Montserrat Light"/>
              </a:defRPr>
            </a:pPr>
            <a:r>
              <a:t>Organiseert</a:t>
            </a:r>
            <a:r>
              <a:rPr spc="-100"/>
              <a:t> </a:t>
            </a:r>
            <a:r>
              <a:t>opvang</a:t>
            </a:r>
            <a:r>
              <a:rPr spc="-100"/>
              <a:t> </a:t>
            </a:r>
            <a:r>
              <a:t>niet</a:t>
            </a:r>
            <a:r>
              <a:rPr spc="-100"/>
              <a:t> als kernproces </a:t>
            </a:r>
            <a:r>
              <a:t>maar</a:t>
            </a:r>
            <a:r>
              <a:rPr spc="-100"/>
              <a:t> </a:t>
            </a:r>
            <a:r>
              <a:t>als</a:t>
            </a:r>
            <a:r>
              <a:rPr spc="-100"/>
              <a:t> onderdeel </a:t>
            </a:r>
            <a:r>
              <a:t>van de </a:t>
            </a:r>
            <a:r>
              <a:rPr spc="-100"/>
              <a:t>route</a:t>
            </a:r>
          </a:p>
        </p:txBody>
      </p:sp>
      <p:sp>
        <p:nvSpPr>
          <p:cNvPr id="252" name="object 9"/>
          <p:cNvSpPr txBox="1"/>
          <p:nvPr/>
        </p:nvSpPr>
        <p:spPr>
          <a:xfrm>
            <a:off x="743298" y="672769"/>
            <a:ext cx="5353687"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50" sz="1200">
                <a:latin typeface="Montserrat Bold"/>
                <a:ea typeface="Montserrat Bold"/>
                <a:cs typeface="Montserrat Bold"/>
                <a:sym typeface="Montserrat Bold"/>
              </a:defRPr>
            </a:pPr>
            <a:r>
              <a:t>Tools</a:t>
            </a:r>
            <a:r>
              <a:rPr spc="185"/>
              <a:t> </a:t>
            </a:r>
            <a:r>
              <a:rPr spc="0"/>
              <a:t>–</a:t>
            </a:r>
            <a:r>
              <a:rPr spc="185"/>
              <a:t> </a:t>
            </a:r>
            <a:r>
              <a:rPr spc="45">
                <a:latin typeface="Montserrat Regular"/>
                <a:ea typeface="Montserrat Regular"/>
                <a:cs typeface="Montserrat Regular"/>
                <a:sym typeface="Montserrat Regular"/>
              </a:rPr>
              <a:t>Kenmerken</a:t>
            </a:r>
            <a:r>
              <a:rPr spc="140">
                <a:latin typeface="Montserrat Regular"/>
                <a:ea typeface="Montserrat Regular"/>
                <a:cs typeface="Montserrat Regular"/>
                <a:sym typeface="Montserrat Regular"/>
              </a:rPr>
              <a:t> </a:t>
            </a:r>
            <a:r>
              <a:rPr>
                <a:latin typeface="Montserrat Regular"/>
                <a:ea typeface="Montserrat Regular"/>
                <a:cs typeface="Montserrat Regular"/>
                <a:sym typeface="Montserrat Regular"/>
              </a:rPr>
              <a:t>organisaties</a:t>
            </a:r>
            <a:r>
              <a:rPr spc="140">
                <a:latin typeface="Montserrat Regular"/>
                <a:ea typeface="Montserrat Regular"/>
                <a:cs typeface="Montserrat Regular"/>
                <a:sym typeface="Montserrat Regular"/>
              </a:rPr>
              <a:t> </a:t>
            </a:r>
            <a:r>
              <a:rPr>
                <a:latin typeface="Montserrat Regular"/>
                <a:ea typeface="Montserrat Regular"/>
                <a:cs typeface="Montserrat Regular"/>
                <a:sym typeface="Montserrat Regular"/>
              </a:rPr>
              <a:t>beschermd</a:t>
            </a:r>
            <a:r>
              <a:rPr spc="140">
                <a:latin typeface="Montserrat Regular"/>
                <a:ea typeface="Montserrat Regular"/>
                <a:cs typeface="Montserrat Regular"/>
                <a:sym typeface="Montserrat Regular"/>
              </a:rPr>
              <a:t> </a:t>
            </a:r>
            <a:r>
              <a:rPr spc="0">
                <a:latin typeface="Montserrat Regular"/>
                <a:ea typeface="Montserrat Regular"/>
                <a:cs typeface="Montserrat Regular"/>
                <a:sym typeface="Montserrat Regular"/>
              </a:rPr>
              <a:t>en</a:t>
            </a:r>
            <a:r>
              <a:rPr spc="140">
                <a:latin typeface="Montserrat Regular"/>
                <a:ea typeface="Montserrat Regular"/>
                <a:cs typeface="Montserrat Regular"/>
                <a:sym typeface="Montserrat Regular"/>
              </a:rPr>
              <a:t> </a:t>
            </a:r>
            <a:r>
              <a:rPr>
                <a:latin typeface="Montserrat Regular"/>
                <a:ea typeface="Montserrat Regular"/>
                <a:cs typeface="Montserrat Regular"/>
                <a:sym typeface="Montserrat Regular"/>
              </a:rPr>
              <a:t>begeleid</a:t>
            </a:r>
            <a:r>
              <a:rPr spc="140">
                <a:latin typeface="Montserrat Regular"/>
                <a:ea typeface="Montserrat Regular"/>
                <a:cs typeface="Montserrat Regular"/>
                <a:sym typeface="Montserrat Regular"/>
              </a:rPr>
              <a:t> </a:t>
            </a:r>
            <a:r>
              <a:rPr spc="45">
                <a:latin typeface="Montserrat Regular"/>
                <a:ea typeface="Montserrat Regular"/>
                <a:cs typeface="Montserrat Regular"/>
                <a:sym typeface="Montserrat Regular"/>
              </a:rPr>
              <a:t>wonen</a:t>
            </a:r>
          </a:p>
        </p:txBody>
      </p:sp>
      <p:pic>
        <p:nvPicPr>
          <p:cNvPr id="253" name="V gekleurd rechtsboven.png" descr="V gekleurd rechtsboven.png">
            <a:hlinkClick r:id="" invalidUrl="" action="ppaction://hlinkshowjump?jump=firstslide" tgtFrame="" tooltip="" history="1" highlightClick="0" endSnd="0"/>
          </p:cNvPr>
          <p:cNvPicPr>
            <a:picLocks noChangeAspect="1"/>
          </p:cNvPicPr>
          <p:nvPr/>
        </p:nvPicPr>
        <p:blipFill>
          <a:blip r:embed="rId2">
            <a:extLst/>
          </a:blip>
          <a:stretch>
            <a:fillRect/>
          </a:stretch>
        </p:blipFill>
        <p:spPr>
          <a:xfrm>
            <a:off x="11423805" y="525941"/>
            <a:ext cx="283111" cy="256248"/>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bg object 16"/>
          <p:cNvSpPr/>
          <p:nvPr/>
        </p:nvSpPr>
        <p:spPr>
          <a:xfrm>
            <a:off x="0" y="0"/>
            <a:ext cx="12193193" cy="6858000"/>
          </a:xfrm>
          <a:prstGeom prst="rect">
            <a:avLst/>
          </a:prstGeom>
          <a:solidFill>
            <a:srgbClr val="EEF0F5"/>
          </a:solidFill>
          <a:ln w="12700">
            <a:miter lim="400000"/>
          </a:ln>
        </p:spPr>
        <p:txBody>
          <a:bodyPr lIns="45719" rIns="45719"/>
          <a:lstStyle/>
          <a:p>
            <a:pPr/>
          </a:p>
        </p:txBody>
      </p:sp>
      <p:sp>
        <p:nvSpPr>
          <p:cNvPr id="256" name="bg object 17"/>
          <p:cNvSpPr/>
          <p:nvPr/>
        </p:nvSpPr>
        <p:spPr>
          <a:xfrm>
            <a:off x="378001" y="395998"/>
            <a:ext cx="11447985" cy="6110998"/>
          </a:xfrm>
          <a:prstGeom prst="rect">
            <a:avLst/>
          </a:prstGeom>
          <a:solidFill>
            <a:srgbClr val="FFFFFF"/>
          </a:solidFill>
          <a:ln w="12700">
            <a:miter lim="400000"/>
          </a:ln>
        </p:spPr>
        <p:txBody>
          <a:bodyPr lIns="45719" rIns="45719"/>
          <a:lstStyle/>
          <a:p>
            <a:pPr/>
          </a:p>
        </p:txBody>
      </p:sp>
      <p:pic>
        <p:nvPicPr>
          <p:cNvPr id="257" name="object 3" descr="object 3"/>
          <p:cNvPicPr>
            <a:picLocks noChangeAspect="1"/>
          </p:cNvPicPr>
          <p:nvPr/>
        </p:nvPicPr>
        <p:blipFill>
          <a:blip r:embed="rId2">
            <a:extLst/>
          </a:blip>
          <a:stretch>
            <a:fillRect/>
          </a:stretch>
        </p:blipFill>
        <p:spPr>
          <a:xfrm>
            <a:off x="6241224" y="3870033"/>
            <a:ext cx="5118519" cy="2402967"/>
          </a:xfrm>
          <a:prstGeom prst="rect">
            <a:avLst/>
          </a:prstGeom>
          <a:ln w="12700">
            <a:miter lim="400000"/>
          </a:ln>
        </p:spPr>
      </p:pic>
      <p:pic>
        <p:nvPicPr>
          <p:cNvPr id="258" name="object 4" descr="object 4"/>
          <p:cNvPicPr>
            <a:picLocks noChangeAspect="1"/>
          </p:cNvPicPr>
          <p:nvPr/>
        </p:nvPicPr>
        <p:blipFill>
          <a:blip r:embed="rId3">
            <a:extLst/>
          </a:blip>
          <a:stretch>
            <a:fillRect/>
          </a:stretch>
        </p:blipFill>
        <p:spPr>
          <a:xfrm>
            <a:off x="6241224" y="1188211"/>
            <a:ext cx="5118519" cy="2402955"/>
          </a:xfrm>
          <a:prstGeom prst="rect">
            <a:avLst/>
          </a:prstGeom>
          <a:ln w="12700">
            <a:miter lim="400000"/>
          </a:ln>
        </p:spPr>
      </p:pic>
      <p:pic>
        <p:nvPicPr>
          <p:cNvPr id="259" name="object 5" descr="object 5"/>
          <p:cNvPicPr>
            <a:picLocks noChangeAspect="1"/>
          </p:cNvPicPr>
          <p:nvPr/>
        </p:nvPicPr>
        <p:blipFill>
          <a:blip r:embed="rId4">
            <a:extLst/>
          </a:blip>
          <a:stretch>
            <a:fillRect/>
          </a:stretch>
        </p:blipFill>
        <p:spPr>
          <a:xfrm>
            <a:off x="735341" y="3870033"/>
            <a:ext cx="5118508" cy="2402967"/>
          </a:xfrm>
          <a:prstGeom prst="rect">
            <a:avLst/>
          </a:prstGeom>
          <a:ln w="12700">
            <a:miter lim="400000"/>
          </a:ln>
        </p:spPr>
      </p:pic>
      <p:pic>
        <p:nvPicPr>
          <p:cNvPr id="260" name="object 6" descr="object 6"/>
          <p:cNvPicPr>
            <a:picLocks noChangeAspect="1"/>
          </p:cNvPicPr>
          <p:nvPr/>
        </p:nvPicPr>
        <p:blipFill>
          <a:blip r:embed="rId5">
            <a:extLst/>
          </a:blip>
          <a:stretch>
            <a:fillRect/>
          </a:stretch>
        </p:blipFill>
        <p:spPr>
          <a:xfrm>
            <a:off x="735341" y="1188211"/>
            <a:ext cx="5118508" cy="2402955"/>
          </a:xfrm>
          <a:prstGeom prst="rect">
            <a:avLst/>
          </a:prstGeom>
          <a:ln w="12700">
            <a:miter lim="400000"/>
          </a:ln>
        </p:spPr>
      </p:pic>
      <p:sp>
        <p:nvSpPr>
          <p:cNvPr id="261" name="object 7"/>
          <p:cNvSpPr txBox="1"/>
          <p:nvPr>
            <p:ph type="title"/>
          </p:nvPr>
        </p:nvSpPr>
        <p:spPr>
          <a:xfrm>
            <a:off x="1010666" y="1359639"/>
            <a:ext cx="3452497" cy="408306"/>
          </a:xfrm>
          <a:prstGeom prst="rect">
            <a:avLst/>
          </a:prstGeom>
        </p:spPr>
        <p:txBody>
          <a:bodyPr/>
          <a:lstStyle/>
          <a:p>
            <a:pPr indent="12700">
              <a:spcBef>
                <a:spcPts val="100"/>
              </a:spcBef>
              <a:defRPr spc="-100" sz="2500"/>
            </a:pPr>
            <a:r>
              <a:t>Relatie </a:t>
            </a:r>
            <a:r>
              <a:rPr spc="0"/>
              <a:t>met</a:t>
            </a:r>
            <a:r>
              <a:t> </a:t>
            </a:r>
            <a:r>
              <a:rPr spc="0"/>
              <a:t>de</a:t>
            </a:r>
            <a:r>
              <a:t> cliënt</a:t>
            </a:r>
          </a:p>
        </p:txBody>
      </p:sp>
      <p:sp>
        <p:nvSpPr>
          <p:cNvPr id="262" name="object 8"/>
          <p:cNvSpPr txBox="1"/>
          <p:nvPr/>
        </p:nvSpPr>
        <p:spPr>
          <a:xfrm>
            <a:off x="1010666" y="1945746"/>
            <a:ext cx="3657601" cy="110732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100330" indent="-88264">
              <a:spcBef>
                <a:spcPts val="800"/>
              </a:spcBef>
              <a:buSzPct val="100000"/>
              <a:buFont typeface="Montserrat Regular"/>
              <a:buChar char="•"/>
              <a:tabLst>
                <a:tab pos="88900" algn="l"/>
              </a:tabLst>
              <a:defRPr sz="1000">
                <a:solidFill>
                  <a:srgbClr val="FFFFFF"/>
                </a:solidFill>
                <a:latin typeface="Montserrat Regular"/>
                <a:ea typeface="Montserrat Regular"/>
                <a:cs typeface="Montserrat Regular"/>
                <a:sym typeface="Montserrat Regular"/>
              </a:defRPr>
            </a:pPr>
            <a:r>
              <a:t>Werkt</a:t>
            </a:r>
            <a:r>
              <a:rPr spc="19"/>
              <a:t> </a:t>
            </a:r>
            <a:r>
              <a:t>samen</a:t>
            </a:r>
            <a:r>
              <a:rPr spc="19"/>
              <a:t> </a:t>
            </a:r>
            <a:r>
              <a:t>aan</a:t>
            </a:r>
            <a:r>
              <a:rPr spc="19"/>
              <a:t> </a:t>
            </a:r>
            <a:r>
              <a:t>ambities</a:t>
            </a:r>
            <a:r>
              <a:rPr spc="25"/>
              <a:t> </a:t>
            </a:r>
            <a:r>
              <a:t>en</a:t>
            </a:r>
            <a:r>
              <a:rPr spc="19"/>
              <a:t> </a:t>
            </a:r>
            <a:r>
              <a:t>doelen</a:t>
            </a:r>
            <a:r>
              <a:rPr spc="19"/>
              <a:t> </a:t>
            </a:r>
            <a:r>
              <a:t>van</a:t>
            </a:r>
            <a:r>
              <a:rPr spc="25"/>
              <a:t> </a:t>
            </a:r>
            <a:r>
              <a:t>de</a:t>
            </a:r>
            <a:r>
              <a:rPr spc="19"/>
              <a:t> </a:t>
            </a:r>
            <a:r>
              <a:rPr spc="-9"/>
              <a:t>cliënt</a:t>
            </a:r>
          </a:p>
          <a:p>
            <a:pPr marL="100330" marR="5080" indent="-88264">
              <a:lnSpc>
                <a:spcPct val="156900"/>
              </a:lnSpc>
              <a:buSzPct val="100000"/>
              <a:buFont typeface="Montserrat Regular"/>
              <a:buChar char="•"/>
              <a:tabLst>
                <a:tab pos="88900" algn="l"/>
              </a:tabLst>
              <a:defRPr sz="1000">
                <a:solidFill>
                  <a:srgbClr val="FFFFFF"/>
                </a:solidFill>
                <a:latin typeface="Montserrat Regular"/>
                <a:ea typeface="Montserrat Regular"/>
                <a:cs typeface="Montserrat Regular"/>
                <a:sym typeface="Montserrat Regular"/>
              </a:defRPr>
            </a:pPr>
            <a:r>
              <a:t>Is</a:t>
            </a:r>
            <a:r>
              <a:rPr spc="9"/>
              <a:t> </a:t>
            </a:r>
            <a:r>
              <a:t>dichtbij</a:t>
            </a:r>
            <a:r>
              <a:rPr spc="9"/>
              <a:t> </a:t>
            </a:r>
            <a:r>
              <a:t>waar</a:t>
            </a:r>
            <a:r>
              <a:rPr spc="9"/>
              <a:t> </a:t>
            </a:r>
            <a:r>
              <a:t>nodig</a:t>
            </a:r>
            <a:r>
              <a:rPr spc="9"/>
              <a:t> </a:t>
            </a:r>
            <a:r>
              <a:t>en</a:t>
            </a:r>
            <a:r>
              <a:rPr spc="9"/>
              <a:t> </a:t>
            </a:r>
            <a:r>
              <a:t>veraf</a:t>
            </a:r>
            <a:r>
              <a:rPr spc="9"/>
              <a:t> </a:t>
            </a:r>
            <a:r>
              <a:t>waar</a:t>
            </a:r>
            <a:r>
              <a:rPr spc="15"/>
              <a:t> </a:t>
            </a:r>
            <a:r>
              <a:t>kan</a:t>
            </a:r>
            <a:r>
              <a:rPr spc="9"/>
              <a:t> </a:t>
            </a:r>
            <a:r>
              <a:t>en</a:t>
            </a:r>
            <a:r>
              <a:rPr spc="9"/>
              <a:t> </a:t>
            </a:r>
            <a:r>
              <a:rPr spc="-9"/>
              <a:t>versterkt </a:t>
            </a:r>
            <a:r>
              <a:t>continu</a:t>
            </a:r>
            <a:r>
              <a:rPr spc="-9"/>
              <a:t> </a:t>
            </a:r>
            <a:r>
              <a:t>eigen</a:t>
            </a:r>
            <a:r>
              <a:rPr spc="-4"/>
              <a:t> </a:t>
            </a:r>
            <a:r>
              <a:rPr spc="-19"/>
              <a:t>regie</a:t>
            </a:r>
          </a:p>
          <a:p>
            <a:pPr marL="100330" marR="426084" indent="-88264">
              <a:lnSpc>
                <a:spcPct val="156900"/>
              </a:lnSpc>
              <a:buSzPct val="100000"/>
              <a:buFont typeface="Montserrat Regular"/>
              <a:buChar char="•"/>
              <a:tabLst>
                <a:tab pos="88900" algn="l"/>
              </a:tabLst>
              <a:defRPr sz="1000">
                <a:solidFill>
                  <a:srgbClr val="FFFFFF"/>
                </a:solidFill>
                <a:latin typeface="Montserrat Regular"/>
                <a:ea typeface="Montserrat Regular"/>
                <a:cs typeface="Montserrat Regular"/>
                <a:sym typeface="Montserrat Regular"/>
              </a:defRPr>
            </a:pPr>
            <a:r>
              <a:t>Is</a:t>
            </a:r>
            <a:r>
              <a:rPr spc="4"/>
              <a:t> </a:t>
            </a:r>
            <a:r>
              <a:t>zo</a:t>
            </a:r>
            <a:r>
              <a:rPr spc="9"/>
              <a:t> </a:t>
            </a:r>
            <a:r>
              <a:t>lang</a:t>
            </a:r>
            <a:r>
              <a:rPr spc="9"/>
              <a:t> </a:t>
            </a:r>
            <a:r>
              <a:t>als</a:t>
            </a:r>
            <a:r>
              <a:rPr spc="9"/>
              <a:t> </a:t>
            </a:r>
            <a:r>
              <a:t>nodig</a:t>
            </a:r>
            <a:r>
              <a:rPr spc="9"/>
              <a:t> </a:t>
            </a:r>
            <a:r>
              <a:t>betrokken</a:t>
            </a:r>
            <a:r>
              <a:rPr spc="9"/>
              <a:t> </a:t>
            </a:r>
            <a:r>
              <a:t>op</a:t>
            </a:r>
            <a:r>
              <a:rPr spc="9"/>
              <a:t> </a:t>
            </a:r>
            <a:r>
              <a:t>de</a:t>
            </a:r>
            <a:r>
              <a:rPr spc="9"/>
              <a:t> </a:t>
            </a:r>
            <a:r>
              <a:t>route</a:t>
            </a:r>
            <a:r>
              <a:rPr spc="9"/>
              <a:t> </a:t>
            </a:r>
            <a:r>
              <a:rPr spc="-25"/>
              <a:t>van </a:t>
            </a:r>
            <a:r>
              <a:t>betekenisvol</a:t>
            </a:r>
            <a:r>
              <a:rPr spc="4"/>
              <a:t> </a:t>
            </a:r>
            <a:r>
              <a:rPr spc="-19"/>
              <a:t>leven</a:t>
            </a:r>
          </a:p>
        </p:txBody>
      </p:sp>
      <p:sp>
        <p:nvSpPr>
          <p:cNvPr id="263" name="object 9"/>
          <p:cNvSpPr txBox="1"/>
          <p:nvPr/>
        </p:nvSpPr>
        <p:spPr>
          <a:xfrm>
            <a:off x="6512570" y="1373608"/>
            <a:ext cx="4415156" cy="19328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10" sz="2500">
                <a:solidFill>
                  <a:srgbClr val="FFFFFF"/>
                </a:solidFill>
                <a:latin typeface="Montserrat Bold"/>
                <a:ea typeface="Montserrat Bold"/>
                <a:cs typeface="Montserrat Bold"/>
                <a:sym typeface="Montserrat Bold"/>
              </a:defRPr>
            </a:pPr>
            <a:r>
              <a:t>Relatie</a:t>
            </a:r>
            <a:r>
              <a:rPr spc="-70"/>
              <a:t> </a:t>
            </a:r>
            <a:r>
              <a:rPr spc="0"/>
              <a:t>met</a:t>
            </a:r>
            <a:r>
              <a:rPr spc="-60"/>
              <a:t> </a:t>
            </a:r>
            <a:r>
              <a:rPr spc="0"/>
              <a:t>de</a:t>
            </a:r>
            <a:r>
              <a:rPr spc="-55"/>
              <a:t> </a:t>
            </a:r>
            <a:r>
              <a:rPr spc="-20"/>
              <a:t>wijk</a:t>
            </a:r>
          </a:p>
          <a:p>
            <a:pPr marL="100330" indent="-88264">
              <a:spcBef>
                <a:spcPts val="1500"/>
              </a:spcBef>
              <a:buSzPct val="100000"/>
              <a:buFont typeface="Montserrat Regular"/>
              <a:buChar char="•"/>
              <a:tabLst>
                <a:tab pos="88900" algn="l"/>
              </a:tabLst>
              <a:defRPr sz="1000">
                <a:solidFill>
                  <a:srgbClr val="FFFFFF"/>
                </a:solidFill>
                <a:latin typeface="Montserrat Regular"/>
                <a:ea typeface="Montserrat Regular"/>
                <a:cs typeface="Montserrat Regular"/>
                <a:sym typeface="Montserrat Regular"/>
              </a:defRPr>
            </a:pPr>
            <a:r>
              <a:t>Heeft</a:t>
            </a:r>
            <a:r>
              <a:rPr spc="25"/>
              <a:t> </a:t>
            </a:r>
            <a:r>
              <a:t>de</a:t>
            </a:r>
            <a:r>
              <a:rPr spc="25"/>
              <a:t> </a:t>
            </a:r>
            <a:r>
              <a:t>wijk</a:t>
            </a:r>
            <a:r>
              <a:rPr spc="25"/>
              <a:t> </a:t>
            </a:r>
            <a:r>
              <a:t>als</a:t>
            </a:r>
            <a:r>
              <a:rPr spc="25"/>
              <a:t> </a:t>
            </a:r>
            <a:r>
              <a:t>werkveld</a:t>
            </a:r>
            <a:r>
              <a:rPr spc="25"/>
              <a:t> </a:t>
            </a:r>
            <a:r>
              <a:t>en</a:t>
            </a:r>
            <a:r>
              <a:rPr spc="30"/>
              <a:t> </a:t>
            </a:r>
            <a:r>
              <a:t>niet</a:t>
            </a:r>
            <a:r>
              <a:rPr spc="25"/>
              <a:t> </a:t>
            </a:r>
            <a:r>
              <a:t>de</a:t>
            </a:r>
            <a:r>
              <a:rPr spc="25"/>
              <a:t> </a:t>
            </a:r>
            <a:r>
              <a:rPr spc="-9"/>
              <a:t>organisatie</a:t>
            </a:r>
          </a:p>
          <a:p>
            <a:pPr marL="100330" marR="1184910" indent="-88264">
              <a:lnSpc>
                <a:spcPct val="156900"/>
              </a:lnSpc>
              <a:buSzPct val="100000"/>
              <a:buFont typeface="Montserrat Regular"/>
              <a:buChar char="•"/>
              <a:tabLst>
                <a:tab pos="88900" algn="l"/>
              </a:tabLst>
              <a:defRPr sz="1000">
                <a:solidFill>
                  <a:srgbClr val="FFFFFF"/>
                </a:solidFill>
                <a:latin typeface="Montserrat Regular"/>
                <a:ea typeface="Montserrat Regular"/>
                <a:cs typeface="Montserrat Regular"/>
                <a:sym typeface="Montserrat Regular"/>
              </a:defRPr>
            </a:pPr>
            <a:r>
              <a:t>Is</a:t>
            </a:r>
            <a:r>
              <a:rPr spc="9"/>
              <a:t> </a:t>
            </a:r>
            <a:r>
              <a:t>bekend</a:t>
            </a:r>
            <a:r>
              <a:rPr spc="15"/>
              <a:t> </a:t>
            </a:r>
            <a:r>
              <a:t>en</a:t>
            </a:r>
            <a:r>
              <a:rPr spc="15"/>
              <a:t> </a:t>
            </a:r>
            <a:r>
              <a:t>breed</a:t>
            </a:r>
            <a:r>
              <a:rPr spc="15"/>
              <a:t> </a:t>
            </a:r>
            <a:r>
              <a:t>georiënteerd</a:t>
            </a:r>
            <a:r>
              <a:rPr spc="15"/>
              <a:t> </a:t>
            </a:r>
            <a:r>
              <a:t>in</a:t>
            </a:r>
            <a:r>
              <a:rPr spc="15"/>
              <a:t> </a:t>
            </a:r>
            <a:r>
              <a:t>de</a:t>
            </a:r>
            <a:r>
              <a:rPr spc="9"/>
              <a:t> </a:t>
            </a:r>
            <a:r>
              <a:t>wijk</a:t>
            </a:r>
            <a:r>
              <a:rPr spc="15"/>
              <a:t> </a:t>
            </a:r>
            <a:r>
              <a:rPr spc="-25"/>
              <a:t>en </a:t>
            </a:r>
            <a:r>
              <a:t>creërt</a:t>
            </a:r>
            <a:r>
              <a:rPr spc="19"/>
              <a:t> </a:t>
            </a:r>
            <a:r>
              <a:t>het</a:t>
            </a:r>
            <a:r>
              <a:rPr spc="25"/>
              <a:t> </a:t>
            </a:r>
            <a:r>
              <a:t>juiste</a:t>
            </a:r>
            <a:r>
              <a:rPr spc="25"/>
              <a:t> </a:t>
            </a:r>
            <a:r>
              <a:t>netwerk</a:t>
            </a:r>
            <a:r>
              <a:rPr spc="19"/>
              <a:t> </a:t>
            </a:r>
            <a:r>
              <a:t>voor</a:t>
            </a:r>
            <a:r>
              <a:rPr spc="25"/>
              <a:t> </a:t>
            </a:r>
            <a:r>
              <a:t>de</a:t>
            </a:r>
            <a:r>
              <a:rPr spc="25"/>
              <a:t> </a:t>
            </a:r>
            <a:r>
              <a:rPr spc="-9"/>
              <a:t>cliënt</a:t>
            </a:r>
          </a:p>
          <a:p>
            <a:pPr marL="100330" indent="-88264">
              <a:spcBef>
                <a:spcPts val="700"/>
              </a:spcBef>
              <a:buSzPct val="100000"/>
              <a:buFont typeface="Montserrat Regular"/>
              <a:buChar char="•"/>
              <a:tabLst>
                <a:tab pos="88900" algn="l"/>
              </a:tabLst>
              <a:defRPr sz="1000">
                <a:solidFill>
                  <a:srgbClr val="FFFFFF"/>
                </a:solidFill>
                <a:latin typeface="Montserrat Regular"/>
                <a:ea typeface="Montserrat Regular"/>
                <a:cs typeface="Montserrat Regular"/>
                <a:sym typeface="Montserrat Regular"/>
              </a:defRPr>
            </a:pPr>
            <a:r>
              <a:t>Deelt</a:t>
            </a:r>
            <a:r>
              <a:rPr spc="4"/>
              <a:t> </a:t>
            </a:r>
            <a:r>
              <a:t>kennis</a:t>
            </a:r>
            <a:r>
              <a:rPr spc="4"/>
              <a:t> </a:t>
            </a:r>
            <a:r>
              <a:t>en</a:t>
            </a:r>
            <a:r>
              <a:rPr spc="9"/>
              <a:t> </a:t>
            </a:r>
            <a:r>
              <a:t>verbindt</a:t>
            </a:r>
            <a:r>
              <a:rPr spc="4"/>
              <a:t> </a:t>
            </a:r>
            <a:r>
              <a:t>om</a:t>
            </a:r>
            <a:r>
              <a:rPr spc="4"/>
              <a:t> </a:t>
            </a:r>
            <a:r>
              <a:t>inclusie</a:t>
            </a:r>
            <a:r>
              <a:rPr spc="9"/>
              <a:t> </a:t>
            </a:r>
            <a:r>
              <a:t>te</a:t>
            </a:r>
            <a:r>
              <a:rPr spc="4"/>
              <a:t> </a:t>
            </a:r>
            <a:r>
              <a:t>optimaliseren</a:t>
            </a:r>
            <a:r>
              <a:rPr spc="4"/>
              <a:t> </a:t>
            </a:r>
            <a:r>
              <a:t>in</a:t>
            </a:r>
            <a:r>
              <a:rPr spc="9"/>
              <a:t> </a:t>
            </a:r>
            <a:r>
              <a:t>de</a:t>
            </a:r>
            <a:r>
              <a:rPr spc="4"/>
              <a:t> </a:t>
            </a:r>
            <a:r>
              <a:rPr spc="-19"/>
              <a:t>wijk</a:t>
            </a:r>
          </a:p>
          <a:p>
            <a:pPr marL="100330" marR="288290" indent="-88264">
              <a:lnSpc>
                <a:spcPct val="156900"/>
              </a:lnSpc>
              <a:buSzPct val="100000"/>
              <a:buFont typeface="Montserrat Regular"/>
              <a:buChar char="•"/>
              <a:tabLst>
                <a:tab pos="88900" algn="l"/>
              </a:tabLst>
              <a:defRPr sz="1000">
                <a:solidFill>
                  <a:srgbClr val="FFFFFF"/>
                </a:solidFill>
                <a:latin typeface="Montserrat Regular"/>
                <a:ea typeface="Montserrat Regular"/>
                <a:cs typeface="Montserrat Regular"/>
                <a:sym typeface="Montserrat Regular"/>
              </a:defRPr>
            </a:pPr>
            <a:r>
              <a:t>Zet zich</a:t>
            </a:r>
            <a:r>
              <a:rPr spc="4"/>
              <a:t> </a:t>
            </a:r>
            <a:r>
              <a:t>actief</a:t>
            </a:r>
            <a:r>
              <a:rPr spc="4"/>
              <a:t> </a:t>
            </a:r>
            <a:r>
              <a:t>in</a:t>
            </a:r>
            <a:r>
              <a:rPr spc="4"/>
              <a:t> </a:t>
            </a:r>
            <a:r>
              <a:t>voor</a:t>
            </a:r>
            <a:r>
              <a:rPr spc="4"/>
              <a:t> </a:t>
            </a:r>
            <a:r>
              <a:t>de</a:t>
            </a:r>
            <a:r>
              <a:rPr spc="4"/>
              <a:t> </a:t>
            </a:r>
            <a:r>
              <a:t>wijk</a:t>
            </a:r>
            <a:r>
              <a:rPr spc="4"/>
              <a:t> </a:t>
            </a:r>
            <a:r>
              <a:t>d.m.v. community</a:t>
            </a:r>
            <a:r>
              <a:rPr spc="4"/>
              <a:t> </a:t>
            </a:r>
            <a:r>
              <a:t>building</a:t>
            </a:r>
            <a:r>
              <a:rPr spc="4"/>
              <a:t> </a:t>
            </a:r>
            <a:r>
              <a:rPr spc="-25"/>
              <a:t>en </a:t>
            </a:r>
            <a:r>
              <a:rPr spc="-9"/>
              <a:t>wijkinterventie</a:t>
            </a:r>
          </a:p>
        </p:txBody>
      </p:sp>
      <p:sp>
        <p:nvSpPr>
          <p:cNvPr id="264" name="object 10"/>
          <p:cNvSpPr txBox="1"/>
          <p:nvPr/>
        </p:nvSpPr>
        <p:spPr>
          <a:xfrm>
            <a:off x="1010666" y="4026287"/>
            <a:ext cx="4644392" cy="1244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10" sz="2500">
                <a:solidFill>
                  <a:srgbClr val="FFFFFF"/>
                </a:solidFill>
                <a:latin typeface="Montserrat Bold"/>
                <a:ea typeface="Montserrat Bold"/>
                <a:cs typeface="Montserrat Bold"/>
                <a:sym typeface="Montserrat Bold"/>
              </a:defRPr>
            </a:pPr>
            <a:r>
              <a:t>Professioneel</a:t>
            </a:r>
            <a:r>
              <a:rPr spc="-135"/>
              <a:t> </a:t>
            </a:r>
            <a:r>
              <a:t>profiel</a:t>
            </a:r>
          </a:p>
          <a:p>
            <a:pPr marL="100330" indent="-88264">
              <a:spcBef>
                <a:spcPts val="1500"/>
              </a:spcBef>
              <a:buSzPct val="100000"/>
              <a:buFont typeface="Montserrat Regular"/>
              <a:buChar char="•"/>
              <a:tabLst>
                <a:tab pos="88900" algn="l"/>
              </a:tabLst>
              <a:defRPr sz="1000">
                <a:solidFill>
                  <a:srgbClr val="FFFFFF"/>
                </a:solidFill>
                <a:latin typeface="Montserrat Regular"/>
                <a:ea typeface="Montserrat Regular"/>
                <a:cs typeface="Montserrat Regular"/>
                <a:sym typeface="Montserrat Regular"/>
              </a:defRPr>
            </a:pPr>
            <a:r>
              <a:t>Is</a:t>
            </a:r>
            <a:r>
              <a:rPr spc="19"/>
              <a:t> </a:t>
            </a:r>
            <a:r>
              <a:t>een</a:t>
            </a:r>
            <a:r>
              <a:rPr spc="25"/>
              <a:t> </a:t>
            </a:r>
            <a:r>
              <a:rPr spc="-35"/>
              <a:t>T-</a:t>
            </a:r>
            <a:r>
              <a:t>professional:</a:t>
            </a:r>
            <a:r>
              <a:rPr spc="25"/>
              <a:t> </a:t>
            </a:r>
            <a:r>
              <a:t>een</a:t>
            </a:r>
            <a:r>
              <a:rPr spc="25"/>
              <a:t> </a:t>
            </a:r>
            <a:r>
              <a:t>generalist</a:t>
            </a:r>
            <a:r>
              <a:rPr spc="25"/>
              <a:t> </a:t>
            </a:r>
            <a:r>
              <a:t>met</a:t>
            </a:r>
            <a:r>
              <a:rPr spc="25"/>
              <a:t> </a:t>
            </a:r>
            <a:r>
              <a:t>eigen</a:t>
            </a:r>
            <a:r>
              <a:rPr spc="25"/>
              <a:t> </a:t>
            </a:r>
            <a:r>
              <a:rPr spc="-9"/>
              <a:t>(herstel)specialisme</a:t>
            </a:r>
          </a:p>
          <a:p>
            <a:pPr marL="100330" indent="-88264">
              <a:spcBef>
                <a:spcPts val="700"/>
              </a:spcBef>
              <a:buSzPct val="100000"/>
              <a:buFont typeface="Montserrat Regular"/>
              <a:buChar char="•"/>
              <a:tabLst>
                <a:tab pos="88900" algn="l"/>
              </a:tabLst>
              <a:defRPr sz="1000">
                <a:solidFill>
                  <a:srgbClr val="FFFFFF"/>
                </a:solidFill>
                <a:latin typeface="Montserrat Regular"/>
                <a:ea typeface="Montserrat Regular"/>
                <a:cs typeface="Montserrat Regular"/>
                <a:sym typeface="Montserrat Regular"/>
              </a:defRPr>
            </a:pPr>
            <a:r>
              <a:t>Werkt</a:t>
            </a:r>
            <a:r>
              <a:rPr spc="9"/>
              <a:t> </a:t>
            </a:r>
            <a:r>
              <a:t>vanuit</a:t>
            </a:r>
            <a:r>
              <a:rPr spc="15"/>
              <a:t> </a:t>
            </a:r>
            <a:r>
              <a:t>positieve</a:t>
            </a:r>
            <a:r>
              <a:rPr spc="15"/>
              <a:t> </a:t>
            </a:r>
            <a:r>
              <a:rPr spc="-9"/>
              <a:t>gezondheid</a:t>
            </a:r>
          </a:p>
          <a:p>
            <a:pPr marL="100330" indent="-88264">
              <a:spcBef>
                <a:spcPts val="700"/>
              </a:spcBef>
              <a:buSzPct val="100000"/>
              <a:buFont typeface="Montserrat Regular"/>
              <a:buChar char="•"/>
              <a:tabLst>
                <a:tab pos="88900" algn="l"/>
              </a:tabLst>
              <a:defRPr sz="1000">
                <a:solidFill>
                  <a:srgbClr val="FFFFFF"/>
                </a:solidFill>
                <a:latin typeface="Montserrat Regular"/>
                <a:ea typeface="Montserrat Regular"/>
                <a:cs typeface="Montserrat Regular"/>
                <a:sym typeface="Montserrat Regular"/>
              </a:defRPr>
            </a:pPr>
            <a:r>
              <a:t>Werkt</a:t>
            </a:r>
            <a:r>
              <a:rPr spc="9"/>
              <a:t> </a:t>
            </a:r>
            <a:r>
              <a:t>volgens</a:t>
            </a:r>
            <a:r>
              <a:rPr spc="9"/>
              <a:t> </a:t>
            </a:r>
            <a:r>
              <a:t>landelijke</a:t>
            </a:r>
            <a:r>
              <a:rPr spc="9"/>
              <a:t> </a:t>
            </a:r>
            <a:r>
              <a:t>beroepsstandaard,</a:t>
            </a:r>
            <a:r>
              <a:rPr spc="9"/>
              <a:t> </a:t>
            </a:r>
            <a:r>
              <a:t>opleiding</a:t>
            </a:r>
            <a:r>
              <a:rPr spc="9"/>
              <a:t> </a:t>
            </a:r>
            <a:r>
              <a:t>en</a:t>
            </a:r>
            <a:r>
              <a:rPr spc="9"/>
              <a:t> </a:t>
            </a:r>
            <a:r>
              <a:rPr spc="-9"/>
              <a:t>vakgroep</a:t>
            </a:r>
          </a:p>
        </p:txBody>
      </p:sp>
      <p:sp>
        <p:nvSpPr>
          <p:cNvPr id="265" name="object 11"/>
          <p:cNvSpPr txBox="1"/>
          <p:nvPr/>
        </p:nvSpPr>
        <p:spPr>
          <a:xfrm>
            <a:off x="6512570" y="4026287"/>
            <a:ext cx="4521836" cy="20039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10" sz="2500">
                <a:solidFill>
                  <a:srgbClr val="FFFFFF"/>
                </a:solidFill>
                <a:latin typeface="Montserrat Bold"/>
                <a:ea typeface="Montserrat Bold"/>
                <a:cs typeface="Montserrat Bold"/>
                <a:sym typeface="Montserrat Bold"/>
              </a:defRPr>
            </a:pPr>
            <a:r>
              <a:t>(Herstel)specialisme</a:t>
            </a:r>
          </a:p>
          <a:p>
            <a:pPr marR="5080" indent="12700">
              <a:lnSpc>
                <a:spcPct val="156900"/>
              </a:lnSpc>
              <a:spcBef>
                <a:spcPts val="700"/>
              </a:spcBef>
              <a:defRPr sz="1000">
                <a:solidFill>
                  <a:srgbClr val="FFFFFF"/>
                </a:solidFill>
                <a:latin typeface="Montserrat Regular"/>
                <a:ea typeface="Montserrat Regular"/>
                <a:cs typeface="Montserrat Regular"/>
                <a:sym typeface="Montserrat Regular"/>
              </a:defRPr>
            </a:pPr>
            <a:r>
              <a:t>Onderscheidend</a:t>
            </a:r>
            <a:r>
              <a:rPr spc="19"/>
              <a:t> </a:t>
            </a:r>
            <a:r>
              <a:t>voor</a:t>
            </a:r>
            <a:r>
              <a:rPr spc="25"/>
              <a:t> </a:t>
            </a:r>
            <a:r>
              <a:t>een</a:t>
            </a:r>
            <a:r>
              <a:rPr spc="25"/>
              <a:t> </a:t>
            </a:r>
            <a:r>
              <a:t>herstelprofessional</a:t>
            </a:r>
            <a:r>
              <a:rPr spc="25"/>
              <a:t> </a:t>
            </a:r>
            <a:r>
              <a:t>is</a:t>
            </a:r>
            <a:r>
              <a:rPr spc="19"/>
              <a:t> </a:t>
            </a:r>
            <a:r>
              <a:t>het</a:t>
            </a:r>
            <a:r>
              <a:rPr spc="25"/>
              <a:t> </a:t>
            </a:r>
            <a:r>
              <a:t>werken</a:t>
            </a:r>
            <a:r>
              <a:rPr spc="25"/>
              <a:t> </a:t>
            </a:r>
            <a:r>
              <a:rPr spc="-9"/>
              <a:t>vanuit </a:t>
            </a:r>
            <a:r>
              <a:t>het</a:t>
            </a:r>
            <a:r>
              <a:rPr spc="35"/>
              <a:t> </a:t>
            </a:r>
            <a:r>
              <a:t>herstelspecialisme,</a:t>
            </a:r>
            <a:r>
              <a:rPr spc="35"/>
              <a:t> </a:t>
            </a:r>
            <a:r>
              <a:rPr spc="-9"/>
              <a:t>zoals:</a:t>
            </a:r>
          </a:p>
          <a:p>
            <a:pPr marL="100330" indent="-88264">
              <a:spcBef>
                <a:spcPts val="700"/>
              </a:spcBef>
              <a:buSzPct val="100000"/>
              <a:buFont typeface="Montserrat Regular"/>
              <a:buChar char="•"/>
              <a:tabLst>
                <a:tab pos="88900" algn="l"/>
              </a:tabLst>
              <a:defRPr spc="-9" sz="1000">
                <a:solidFill>
                  <a:srgbClr val="FFFFFF"/>
                </a:solidFill>
                <a:latin typeface="Montserrat Regular"/>
                <a:ea typeface="Montserrat Regular"/>
                <a:cs typeface="Montserrat Regular"/>
                <a:sym typeface="Montserrat Regular"/>
              </a:defRPr>
            </a:pPr>
            <a:r>
              <a:t>Psychiatrie</a:t>
            </a:r>
          </a:p>
          <a:p>
            <a:pPr marL="100330" indent="-88264">
              <a:spcBef>
                <a:spcPts val="700"/>
              </a:spcBef>
              <a:buSzPct val="100000"/>
              <a:buFont typeface="Montserrat Regular"/>
              <a:buChar char="•"/>
              <a:tabLst>
                <a:tab pos="88900" algn="l"/>
              </a:tabLst>
              <a:defRPr spc="-9" sz="1000">
                <a:solidFill>
                  <a:srgbClr val="FFFFFF"/>
                </a:solidFill>
                <a:latin typeface="Montserrat Regular"/>
                <a:ea typeface="Montserrat Regular"/>
                <a:cs typeface="Montserrat Regular"/>
                <a:sym typeface="Montserrat Regular"/>
              </a:defRPr>
            </a:pPr>
            <a:r>
              <a:t>Verslaving</a:t>
            </a:r>
          </a:p>
          <a:p>
            <a:pPr marL="100330" indent="-88264">
              <a:spcBef>
                <a:spcPts val="700"/>
              </a:spcBef>
              <a:buSzPct val="100000"/>
              <a:buFont typeface="Montserrat Regular"/>
              <a:buChar char="•"/>
              <a:tabLst>
                <a:tab pos="88900" algn="l"/>
              </a:tabLst>
              <a:defRPr spc="-9" sz="1000">
                <a:solidFill>
                  <a:srgbClr val="FFFFFF"/>
                </a:solidFill>
                <a:latin typeface="Montserrat Regular"/>
                <a:ea typeface="Montserrat Regular"/>
                <a:cs typeface="Montserrat Regular"/>
                <a:sym typeface="Montserrat Regular"/>
              </a:defRPr>
            </a:pPr>
            <a:r>
              <a:t>Autisme</a:t>
            </a:r>
          </a:p>
          <a:p>
            <a:pPr marL="100330" indent="-88264">
              <a:spcBef>
                <a:spcPts val="700"/>
              </a:spcBef>
              <a:buSzPct val="100000"/>
              <a:buFont typeface="Montserrat Regular"/>
              <a:buChar char="•"/>
              <a:tabLst>
                <a:tab pos="88900" algn="l"/>
              </a:tabLst>
              <a:defRPr spc="-9" sz="1000">
                <a:solidFill>
                  <a:srgbClr val="FFFFFF"/>
                </a:solidFill>
                <a:latin typeface="Montserrat Regular"/>
                <a:ea typeface="Montserrat Regular"/>
                <a:cs typeface="Montserrat Regular"/>
                <a:sym typeface="Montserrat Regular"/>
              </a:defRPr>
            </a:pPr>
            <a:r>
              <a:t>Ervaringsdeskundige</a:t>
            </a:r>
          </a:p>
        </p:txBody>
      </p:sp>
      <p:sp>
        <p:nvSpPr>
          <p:cNvPr id="266" name="object 12"/>
          <p:cNvSpPr txBox="1"/>
          <p:nvPr/>
        </p:nvSpPr>
        <p:spPr>
          <a:xfrm>
            <a:off x="743299" y="672769"/>
            <a:ext cx="3479801"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50" sz="1200">
                <a:latin typeface="Montserrat Bold"/>
                <a:ea typeface="Montserrat Bold"/>
                <a:cs typeface="Montserrat Bold"/>
                <a:sym typeface="Montserrat Bold"/>
              </a:defRPr>
            </a:pPr>
            <a:r>
              <a:t>Tools</a:t>
            </a:r>
            <a:r>
              <a:rPr spc="180"/>
              <a:t> </a:t>
            </a:r>
            <a:r>
              <a:rPr spc="0"/>
              <a:t>–</a:t>
            </a:r>
            <a:r>
              <a:rPr spc="180"/>
              <a:t> </a:t>
            </a:r>
            <a:r>
              <a:rPr spc="60">
                <a:latin typeface="Montserrat Regular"/>
                <a:ea typeface="Montserrat Regular"/>
                <a:cs typeface="Montserrat Regular"/>
                <a:sym typeface="Montserrat Regular"/>
              </a:rPr>
              <a:t>Kenmerken</a:t>
            </a:r>
            <a:r>
              <a:rPr spc="175">
                <a:latin typeface="Montserrat Regular"/>
                <a:ea typeface="Montserrat Regular"/>
                <a:cs typeface="Montserrat Regular"/>
                <a:sym typeface="Montserrat Regular"/>
              </a:rPr>
              <a:t> </a:t>
            </a:r>
            <a:r>
              <a:rPr spc="65">
                <a:latin typeface="Montserrat Regular"/>
                <a:ea typeface="Montserrat Regular"/>
                <a:cs typeface="Montserrat Regular"/>
                <a:sym typeface="Montserrat Regular"/>
              </a:rPr>
              <a:t>Herstelprofessionals</a:t>
            </a:r>
          </a:p>
        </p:txBody>
      </p:sp>
      <p:pic>
        <p:nvPicPr>
          <p:cNvPr id="267" name="V gekleurd rechtsboven.png" descr="V gekleurd rechtsboven.png">
            <a:hlinkClick r:id="" invalidUrl="" action="ppaction://hlinkshowjump?jump=firstslide" tgtFrame="" tooltip="" history="1" highlightClick="0" endSnd="0"/>
          </p:cNvPr>
          <p:cNvPicPr>
            <a:picLocks noChangeAspect="1"/>
          </p:cNvPicPr>
          <p:nvPr/>
        </p:nvPicPr>
        <p:blipFill>
          <a:blip r:embed="rId6">
            <a:extLst/>
          </a:blip>
          <a:stretch>
            <a:fillRect/>
          </a:stretch>
        </p:blipFill>
        <p:spPr>
          <a:xfrm>
            <a:off x="11423805" y="525941"/>
            <a:ext cx="283111" cy="256248"/>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9" name="object 2" descr="object 2"/>
          <p:cNvPicPr>
            <a:picLocks noChangeAspect="1"/>
          </p:cNvPicPr>
          <p:nvPr/>
        </p:nvPicPr>
        <p:blipFill>
          <a:blip r:embed="rId2">
            <a:extLst/>
          </a:blip>
          <a:stretch>
            <a:fillRect/>
          </a:stretch>
        </p:blipFill>
        <p:spPr>
          <a:xfrm>
            <a:off x="0" y="0"/>
            <a:ext cx="12193193" cy="6858000"/>
          </a:xfrm>
          <a:prstGeom prst="rect">
            <a:avLst/>
          </a:prstGeom>
          <a:ln w="12700">
            <a:miter lim="400000"/>
          </a:ln>
        </p:spPr>
      </p:pic>
      <p:sp>
        <p:nvSpPr>
          <p:cNvPr id="270" name="object 3"/>
          <p:cNvSpPr txBox="1"/>
          <p:nvPr/>
        </p:nvSpPr>
        <p:spPr>
          <a:xfrm>
            <a:off x="3235077" y="3963600"/>
            <a:ext cx="1031876" cy="5317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38100">
              <a:spcBef>
                <a:spcPts val="100"/>
              </a:spcBef>
              <a:defRPr baseline="35879" spc="315" sz="3600">
                <a:solidFill>
                  <a:srgbClr val="CDCDCD"/>
                </a:solidFill>
                <a:latin typeface="Times New Roman"/>
                <a:ea typeface="Times New Roman"/>
                <a:cs typeface="Times New Roman"/>
                <a:sym typeface="Times New Roman"/>
              </a:defRPr>
            </a:pPr>
            <a:r>
              <a:t>1</a:t>
            </a:r>
            <a:r>
              <a:rPr baseline="0" spc="209" sz="2400"/>
              <a:t>•</a:t>
            </a:r>
            <a:r>
              <a:rPr baseline="0" spc="110" sz="2400"/>
              <a:t> </a:t>
            </a:r>
            <a:r>
              <a:rPr baseline="0" spc="220" sz="2100">
                <a:latin typeface="Arial"/>
                <a:ea typeface="Arial"/>
                <a:cs typeface="Arial"/>
                <a:sym typeface="Arial"/>
              </a:rPr>
              <a:t>111</a:t>
            </a:r>
          </a:p>
        </p:txBody>
      </p:sp>
      <p:pic>
        <p:nvPicPr>
          <p:cNvPr id="271" name="V gekleurd rechtsboven.png" descr="V gekleurd rechtsboven.png">
            <a:hlinkClick r:id="" invalidUrl="" action="ppaction://hlinkshowjump?jump=firstslide" tgtFrame="" tooltip="" history="1" highlightClick="0" endSnd="0"/>
          </p:cNvPr>
          <p:cNvPicPr>
            <a:picLocks noChangeAspect="1"/>
          </p:cNvPicPr>
          <p:nvPr/>
        </p:nvPicPr>
        <p:blipFill>
          <a:blip r:embed="rId3">
            <a:extLst/>
          </a:blip>
          <a:stretch>
            <a:fillRect/>
          </a:stretch>
        </p:blipFill>
        <p:spPr>
          <a:xfrm>
            <a:off x="11423805" y="525941"/>
            <a:ext cx="283111" cy="256248"/>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object 2"/>
          <p:cNvSpPr/>
          <p:nvPr/>
        </p:nvSpPr>
        <p:spPr>
          <a:xfrm>
            <a:off x="0" y="0"/>
            <a:ext cx="12193193" cy="6858000"/>
          </a:xfrm>
          <a:prstGeom prst="rect">
            <a:avLst/>
          </a:prstGeom>
          <a:solidFill>
            <a:srgbClr val="EEF0F5"/>
          </a:solidFill>
          <a:ln w="12700">
            <a:miter lim="400000"/>
          </a:ln>
        </p:spPr>
        <p:txBody>
          <a:bodyPr lIns="45719" rIns="45719"/>
          <a:lstStyle/>
          <a:p>
            <a:pPr/>
          </a:p>
        </p:txBody>
      </p:sp>
      <p:sp>
        <p:nvSpPr>
          <p:cNvPr id="274" name="object 3"/>
          <p:cNvSpPr/>
          <p:nvPr/>
        </p:nvSpPr>
        <p:spPr>
          <a:xfrm>
            <a:off x="378001" y="395998"/>
            <a:ext cx="11447985" cy="6110998"/>
          </a:xfrm>
          <a:prstGeom prst="rect">
            <a:avLst/>
          </a:prstGeom>
          <a:solidFill>
            <a:srgbClr val="FFFFFF"/>
          </a:solidFill>
          <a:ln w="12700">
            <a:miter lim="400000"/>
          </a:ln>
        </p:spPr>
        <p:txBody>
          <a:bodyPr lIns="45719" rIns="45719"/>
          <a:lstStyle/>
          <a:p>
            <a:pPr/>
          </a:p>
        </p:txBody>
      </p:sp>
      <p:sp>
        <p:nvSpPr>
          <p:cNvPr id="275" name="object 4"/>
          <p:cNvSpPr txBox="1"/>
          <p:nvPr/>
        </p:nvSpPr>
        <p:spPr>
          <a:xfrm>
            <a:off x="743299" y="1968000"/>
            <a:ext cx="4768217" cy="13039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z="900">
                <a:solidFill>
                  <a:srgbClr val="231F20"/>
                </a:solidFill>
                <a:latin typeface="Montserrat Bold"/>
                <a:ea typeface="Montserrat Bold"/>
                <a:cs typeface="Montserrat Bold"/>
                <a:sym typeface="Montserrat Bold"/>
              </a:defRPr>
            </a:pPr>
            <a:r>
              <a:t>Het</a:t>
            </a:r>
            <a:r>
              <a:rPr spc="-40"/>
              <a:t> </a:t>
            </a:r>
            <a:r>
              <a:rPr spc="-20"/>
              <a:t>werkveld</a:t>
            </a:r>
            <a:r>
              <a:rPr spc="-30"/>
              <a:t> </a:t>
            </a:r>
            <a:r>
              <a:rPr spc="-10"/>
              <a:t>van</a:t>
            </a:r>
            <a:r>
              <a:rPr spc="-30"/>
              <a:t> </a:t>
            </a:r>
            <a:r>
              <a:rPr spc="-25"/>
              <a:t>BW&amp;B</a:t>
            </a:r>
            <a:r>
              <a:rPr spc="-30"/>
              <a:t> </a:t>
            </a:r>
            <a:r>
              <a:rPr spc="-10"/>
              <a:t>bestaat</a:t>
            </a:r>
            <a:r>
              <a:rPr spc="-30"/>
              <a:t> </a:t>
            </a:r>
            <a:r>
              <a:t>al</a:t>
            </a:r>
            <a:r>
              <a:rPr spc="-30"/>
              <a:t> </a:t>
            </a:r>
            <a:r>
              <a:rPr spc="-10"/>
              <a:t>lang</a:t>
            </a:r>
            <a:r>
              <a:rPr spc="-30"/>
              <a:t> </a:t>
            </a:r>
            <a:r>
              <a:rPr spc="-10"/>
              <a:t>niet</a:t>
            </a:r>
            <a:r>
              <a:rPr spc="-30"/>
              <a:t> </a:t>
            </a:r>
            <a:r>
              <a:rPr spc="-10"/>
              <a:t>meer</a:t>
            </a:r>
            <a:r>
              <a:rPr spc="-30"/>
              <a:t> </a:t>
            </a:r>
            <a:r>
              <a:rPr spc="-20"/>
              <a:t>uitsluitend</a:t>
            </a:r>
            <a:r>
              <a:rPr spc="-30"/>
              <a:t> </a:t>
            </a:r>
            <a:r>
              <a:rPr spc="-10"/>
              <a:t>uit</a:t>
            </a:r>
            <a:r>
              <a:rPr spc="-30"/>
              <a:t> </a:t>
            </a:r>
            <a:r>
              <a:rPr spc="-25"/>
              <a:t>de </a:t>
            </a:r>
            <a:r>
              <a:rPr spc="-20"/>
              <a:t>beschermende</a:t>
            </a:r>
            <a:r>
              <a:rPr spc="-34"/>
              <a:t> </a:t>
            </a:r>
            <a:r>
              <a:rPr spc="-25"/>
              <a:t>woonvormen </a:t>
            </a:r>
            <a:r>
              <a:rPr spc="-10"/>
              <a:t>van</a:t>
            </a:r>
            <a:r>
              <a:rPr spc="-25"/>
              <a:t> </a:t>
            </a:r>
            <a:r>
              <a:rPr spc="-10"/>
              <a:t>dertig</a:t>
            </a:r>
            <a:r>
              <a:rPr spc="-25"/>
              <a:t> </a:t>
            </a:r>
            <a:r>
              <a:rPr spc="-10"/>
              <a:t>jaar</a:t>
            </a:r>
            <a:r>
              <a:rPr spc="-25"/>
              <a:t> </a:t>
            </a:r>
            <a:r>
              <a:rPr spc="-10"/>
              <a:t>geleden.</a:t>
            </a:r>
            <a:r>
              <a:rPr spc="-25"/>
              <a:t> </a:t>
            </a:r>
            <a:r>
              <a:t>De</a:t>
            </a:r>
            <a:r>
              <a:rPr spc="-25"/>
              <a:t> </a:t>
            </a:r>
            <a:r>
              <a:rPr spc="-10"/>
              <a:t>visie</a:t>
            </a:r>
            <a:r>
              <a:rPr spc="-25"/>
              <a:t> </a:t>
            </a:r>
            <a:r>
              <a:t>en</a:t>
            </a:r>
            <a:r>
              <a:rPr spc="-20"/>
              <a:t> </a:t>
            </a:r>
            <a:r>
              <a:rPr spc="-10"/>
              <a:t>dienstverlening zijn</a:t>
            </a:r>
            <a:r>
              <a:rPr spc="-40"/>
              <a:t> </a:t>
            </a:r>
            <a:r>
              <a:rPr spc="-20"/>
              <a:t>veranderd</a:t>
            </a:r>
            <a:r>
              <a:rPr spc="-25"/>
              <a:t> </a:t>
            </a:r>
            <a:r>
              <a:t>en</a:t>
            </a:r>
            <a:r>
              <a:rPr spc="-25"/>
              <a:t> </a:t>
            </a:r>
            <a:r>
              <a:rPr spc="-20"/>
              <a:t>verbreed.</a:t>
            </a:r>
            <a:r>
              <a:rPr spc="-25"/>
              <a:t> </a:t>
            </a:r>
            <a:r>
              <a:rPr spc="-10"/>
              <a:t>Wij</a:t>
            </a:r>
            <a:r>
              <a:rPr spc="-25"/>
              <a:t> </a:t>
            </a:r>
            <a:r>
              <a:rPr spc="-10"/>
              <a:t>zijn</a:t>
            </a:r>
            <a:r>
              <a:rPr spc="-25"/>
              <a:t> </a:t>
            </a:r>
            <a:r>
              <a:rPr spc="-10"/>
              <a:t>niet</a:t>
            </a:r>
            <a:r>
              <a:rPr spc="-25"/>
              <a:t> </a:t>
            </a:r>
            <a:r>
              <a:rPr spc="-10"/>
              <a:t>meer</a:t>
            </a:r>
            <a:r>
              <a:rPr spc="-25"/>
              <a:t> </a:t>
            </a:r>
            <a:r>
              <a:t>de</a:t>
            </a:r>
            <a:r>
              <a:rPr spc="-25"/>
              <a:t> </a:t>
            </a:r>
            <a:r>
              <a:rPr spc="-20"/>
              <a:t>achterhoedespeler.</a:t>
            </a:r>
            <a:r>
              <a:rPr spc="-25"/>
              <a:t> </a:t>
            </a:r>
            <a:r>
              <a:rPr spc="-30"/>
              <a:t>We</a:t>
            </a:r>
            <a:r>
              <a:rPr spc="-25"/>
              <a:t> </a:t>
            </a:r>
            <a:r>
              <a:rPr spc="-20"/>
              <a:t>zijn </a:t>
            </a:r>
            <a:r>
              <a:rPr spc="-10"/>
              <a:t>actief</a:t>
            </a:r>
            <a:r>
              <a:rPr spc="-50"/>
              <a:t> </a:t>
            </a:r>
            <a:r>
              <a:t>in</a:t>
            </a:r>
            <a:r>
              <a:rPr spc="-34"/>
              <a:t> </a:t>
            </a:r>
            <a:r>
              <a:t>de</a:t>
            </a:r>
            <a:r>
              <a:rPr spc="-40"/>
              <a:t> </a:t>
            </a:r>
            <a:r>
              <a:rPr spc="-20"/>
              <a:t>wijken,</a:t>
            </a:r>
            <a:r>
              <a:rPr spc="-34"/>
              <a:t> </a:t>
            </a:r>
            <a:r>
              <a:rPr spc="-25"/>
              <a:t>werken</a:t>
            </a:r>
            <a:r>
              <a:rPr spc="-40"/>
              <a:t> </a:t>
            </a:r>
            <a:r>
              <a:rPr spc="-10"/>
              <a:t>veel</a:t>
            </a:r>
            <a:r>
              <a:rPr spc="-34"/>
              <a:t> </a:t>
            </a:r>
            <a:r>
              <a:rPr spc="-20"/>
              <a:t>ambulant</a:t>
            </a:r>
            <a:r>
              <a:rPr spc="-40"/>
              <a:t> </a:t>
            </a:r>
            <a:r>
              <a:t>en</a:t>
            </a:r>
            <a:r>
              <a:rPr spc="-34"/>
              <a:t> </a:t>
            </a:r>
            <a:r>
              <a:rPr spc="-10"/>
              <a:t>zetten</a:t>
            </a:r>
            <a:r>
              <a:rPr spc="-40"/>
              <a:t> </a:t>
            </a:r>
            <a:r>
              <a:t>in</a:t>
            </a:r>
            <a:r>
              <a:rPr spc="-34"/>
              <a:t> </a:t>
            </a:r>
            <a:r>
              <a:t>op</a:t>
            </a:r>
            <a:r>
              <a:rPr spc="-40"/>
              <a:t> </a:t>
            </a:r>
            <a:r>
              <a:rPr spc="-10"/>
              <a:t>herstel</a:t>
            </a:r>
            <a:r>
              <a:rPr spc="-34"/>
              <a:t> </a:t>
            </a:r>
            <a:r>
              <a:rPr spc="-10"/>
              <a:t>van</a:t>
            </a:r>
            <a:r>
              <a:rPr spc="-34"/>
              <a:t> </a:t>
            </a:r>
            <a:r>
              <a:rPr spc="-10"/>
              <a:t>gezondheid </a:t>
            </a:r>
            <a:r>
              <a:t>en</a:t>
            </a:r>
            <a:r>
              <a:rPr spc="-50"/>
              <a:t> </a:t>
            </a:r>
            <a:r>
              <a:rPr spc="-10"/>
              <a:t>kwaliteit</a:t>
            </a:r>
            <a:r>
              <a:rPr spc="-40"/>
              <a:t> </a:t>
            </a:r>
            <a:r>
              <a:rPr spc="-10"/>
              <a:t>van</a:t>
            </a:r>
            <a:r>
              <a:rPr spc="-40"/>
              <a:t> </a:t>
            </a:r>
            <a:r>
              <a:rPr spc="-20"/>
              <a:t>leven.</a:t>
            </a:r>
            <a:r>
              <a:rPr spc="-40"/>
              <a:t> </a:t>
            </a:r>
            <a:r>
              <a:t>Het</a:t>
            </a:r>
            <a:r>
              <a:rPr spc="-40"/>
              <a:t> </a:t>
            </a:r>
            <a:r>
              <a:t>is</a:t>
            </a:r>
            <a:r>
              <a:rPr spc="-40"/>
              <a:t> </a:t>
            </a:r>
            <a:r>
              <a:rPr spc="-10"/>
              <a:t>tijd</a:t>
            </a:r>
            <a:r>
              <a:rPr spc="-34"/>
              <a:t> </a:t>
            </a:r>
            <a:r>
              <a:t>om</a:t>
            </a:r>
            <a:r>
              <a:rPr spc="-40"/>
              <a:t> </a:t>
            </a:r>
            <a:r>
              <a:rPr spc="-10"/>
              <a:t>uit</a:t>
            </a:r>
            <a:r>
              <a:rPr spc="-40"/>
              <a:t> </a:t>
            </a:r>
            <a:r>
              <a:t>de</a:t>
            </a:r>
            <a:r>
              <a:rPr spc="-40"/>
              <a:t> </a:t>
            </a:r>
            <a:r>
              <a:rPr spc="-20"/>
              <a:t>bescheidenheid</a:t>
            </a:r>
            <a:r>
              <a:rPr spc="-40"/>
              <a:t> </a:t>
            </a:r>
            <a:r>
              <a:t>te</a:t>
            </a:r>
            <a:r>
              <a:rPr spc="-40"/>
              <a:t> </a:t>
            </a:r>
            <a:r>
              <a:rPr spc="-10"/>
              <a:t>treden</a:t>
            </a:r>
            <a:r>
              <a:rPr spc="-40"/>
              <a:t> </a:t>
            </a:r>
            <a:r>
              <a:t>en</a:t>
            </a:r>
            <a:r>
              <a:rPr spc="-34"/>
              <a:t> </a:t>
            </a:r>
            <a:r>
              <a:rPr spc="-25"/>
              <a:t>ons </a:t>
            </a:r>
            <a:r>
              <a:rPr spc="-20"/>
              <a:t>zichtbaar</a:t>
            </a:r>
            <a:r>
              <a:rPr spc="-34"/>
              <a:t> </a:t>
            </a:r>
            <a:r>
              <a:t>te</a:t>
            </a:r>
            <a:r>
              <a:rPr spc="-20"/>
              <a:t> maken</a:t>
            </a:r>
            <a:r>
              <a:rPr spc="-25"/>
              <a:t> </a:t>
            </a:r>
            <a:r>
              <a:rPr spc="-10"/>
              <a:t>als</a:t>
            </a:r>
            <a:r>
              <a:rPr spc="-20"/>
              <a:t> voorhoedespeler,</a:t>
            </a:r>
            <a:r>
              <a:rPr spc="-25"/>
              <a:t> </a:t>
            </a:r>
            <a:r>
              <a:rPr spc="-10"/>
              <a:t>die</a:t>
            </a:r>
            <a:r>
              <a:rPr spc="-20"/>
              <a:t> </a:t>
            </a:r>
            <a:r>
              <a:rPr spc="-10"/>
              <a:t>een</a:t>
            </a:r>
            <a:r>
              <a:rPr spc="-20"/>
              <a:t> bijdrage</a:t>
            </a:r>
            <a:r>
              <a:rPr spc="-25"/>
              <a:t> </a:t>
            </a:r>
            <a:r>
              <a:rPr spc="-20"/>
              <a:t>levert </a:t>
            </a:r>
            <a:r>
              <a:t>in</a:t>
            </a:r>
            <a:r>
              <a:rPr spc="-25"/>
              <a:t> </a:t>
            </a:r>
            <a:r>
              <a:t>de</a:t>
            </a:r>
            <a:r>
              <a:rPr spc="-20"/>
              <a:t> wijken </a:t>
            </a:r>
            <a:r>
              <a:rPr spc="-25"/>
              <a:t>en </a:t>
            </a:r>
            <a:r>
              <a:rPr spc="-10"/>
              <a:t>het</a:t>
            </a:r>
            <a:r>
              <a:rPr spc="-45"/>
              <a:t> </a:t>
            </a:r>
            <a:r>
              <a:rPr spc="-20"/>
              <a:t>steunen</a:t>
            </a:r>
            <a:r>
              <a:rPr spc="-30"/>
              <a:t> </a:t>
            </a:r>
            <a:r>
              <a:rPr spc="-10"/>
              <a:t>van</a:t>
            </a:r>
            <a:r>
              <a:rPr spc="-30"/>
              <a:t> </a:t>
            </a:r>
            <a:r>
              <a:rPr spc="-10"/>
              <a:t>mensen</a:t>
            </a:r>
            <a:r>
              <a:rPr spc="-34"/>
              <a:t> </a:t>
            </a:r>
            <a:r>
              <a:t>in</a:t>
            </a:r>
            <a:r>
              <a:rPr spc="-30"/>
              <a:t> </a:t>
            </a:r>
            <a:r>
              <a:rPr spc="-10"/>
              <a:t>kwetsbare</a:t>
            </a:r>
            <a:r>
              <a:rPr spc="-30"/>
              <a:t> </a:t>
            </a:r>
            <a:r>
              <a:rPr spc="-10"/>
              <a:t>posities.</a:t>
            </a:r>
          </a:p>
        </p:txBody>
      </p:sp>
      <p:sp>
        <p:nvSpPr>
          <p:cNvPr id="276" name="object 5"/>
          <p:cNvSpPr txBox="1"/>
          <p:nvPr/>
        </p:nvSpPr>
        <p:spPr>
          <a:xfrm>
            <a:off x="743299" y="3492000"/>
            <a:ext cx="4246247" cy="7690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z="900">
                <a:solidFill>
                  <a:srgbClr val="231F20"/>
                </a:solidFill>
                <a:latin typeface="Montserrat Light"/>
                <a:ea typeface="Montserrat Light"/>
                <a:cs typeface="Montserrat Light"/>
                <a:sym typeface="Montserrat Light"/>
              </a:defRPr>
            </a:pPr>
            <a:r>
              <a:t>Met</a:t>
            </a:r>
            <a:r>
              <a:rPr spc="-10"/>
              <a:t> </a:t>
            </a:r>
            <a:r>
              <a:t>een</a:t>
            </a:r>
            <a:r>
              <a:rPr spc="-10"/>
              <a:t> </a:t>
            </a:r>
            <a:r>
              <a:t>krachtig</a:t>
            </a:r>
            <a:r>
              <a:rPr spc="-10"/>
              <a:t> </a:t>
            </a:r>
            <a:r>
              <a:t>manifest</a:t>
            </a:r>
            <a:r>
              <a:rPr spc="-10"/>
              <a:t> </a:t>
            </a:r>
            <a:r>
              <a:t>onderstrepen</a:t>
            </a:r>
            <a:r>
              <a:rPr spc="-10"/>
              <a:t> </a:t>
            </a:r>
            <a:r>
              <a:t>we</a:t>
            </a:r>
            <a:r>
              <a:rPr spc="-10"/>
              <a:t> </a:t>
            </a:r>
            <a:r>
              <a:t>onze</a:t>
            </a:r>
            <a:r>
              <a:rPr spc="-10"/>
              <a:t> </a:t>
            </a:r>
            <a:r>
              <a:t>missie</a:t>
            </a:r>
            <a:r>
              <a:rPr spc="-10"/>
              <a:t> </a:t>
            </a:r>
            <a:r>
              <a:t>en</a:t>
            </a:r>
            <a:r>
              <a:rPr spc="-10"/>
              <a:t> </a:t>
            </a:r>
            <a:r>
              <a:t>dragen</a:t>
            </a:r>
            <a:r>
              <a:rPr spc="-10"/>
              <a:t> </a:t>
            </a:r>
            <a:r>
              <a:t>we</a:t>
            </a:r>
            <a:r>
              <a:rPr spc="-5"/>
              <a:t> </a:t>
            </a:r>
            <a:r>
              <a:rPr spc="-25"/>
              <a:t>het </a:t>
            </a:r>
            <a:r>
              <a:t>vernieuwde</a:t>
            </a:r>
            <a:r>
              <a:rPr spc="-5"/>
              <a:t> </a:t>
            </a:r>
            <a:r>
              <a:rPr spc="-10"/>
              <a:t>totaalconcept</a:t>
            </a:r>
            <a:r>
              <a:rPr spc="10"/>
              <a:t> </a:t>
            </a:r>
            <a:r>
              <a:t>samen</a:t>
            </a:r>
            <a:r>
              <a:rPr spc="10"/>
              <a:t> </a:t>
            </a:r>
            <a:r>
              <a:rPr spc="-20"/>
              <a:t>uit.</a:t>
            </a:r>
          </a:p>
          <a:p>
            <a:pPr indent="12700">
              <a:spcBef>
                <a:spcPts val="400"/>
              </a:spcBef>
              <a:defRPr sz="900">
                <a:solidFill>
                  <a:srgbClr val="231F20"/>
                </a:solidFill>
                <a:latin typeface="Montserrat Light"/>
                <a:ea typeface="Montserrat Light"/>
                <a:cs typeface="Montserrat Light"/>
                <a:sym typeface="Montserrat Light"/>
              </a:defRPr>
            </a:pPr>
            <a:r>
              <a:t>Zo</a:t>
            </a:r>
            <a:r>
              <a:rPr spc="-15"/>
              <a:t> </a:t>
            </a:r>
            <a:r>
              <a:t>treden</a:t>
            </a:r>
            <a:r>
              <a:rPr spc="-10"/>
              <a:t> </a:t>
            </a:r>
            <a:r>
              <a:t>we</a:t>
            </a:r>
            <a:r>
              <a:rPr spc="-15"/>
              <a:t> </a:t>
            </a:r>
            <a:r>
              <a:t>uit</a:t>
            </a:r>
            <a:r>
              <a:rPr spc="-10"/>
              <a:t> </a:t>
            </a:r>
            <a:r>
              <a:t>de</a:t>
            </a:r>
            <a:r>
              <a:rPr spc="-10"/>
              <a:t> </a:t>
            </a:r>
            <a:r>
              <a:t>bescheidenheid</a:t>
            </a:r>
            <a:r>
              <a:rPr spc="-15"/>
              <a:t> </a:t>
            </a:r>
            <a:r>
              <a:t>en</a:t>
            </a:r>
            <a:r>
              <a:rPr spc="-10"/>
              <a:t> </a:t>
            </a:r>
            <a:r>
              <a:t>positioneren</a:t>
            </a:r>
            <a:r>
              <a:rPr spc="-10"/>
              <a:t> </a:t>
            </a:r>
            <a:r>
              <a:rPr spc="-25"/>
              <a:t>we</a:t>
            </a:r>
          </a:p>
          <a:p>
            <a:pPr indent="12700">
              <a:spcBef>
                <a:spcPts val="400"/>
              </a:spcBef>
              <a:defRPr sz="900">
                <a:solidFill>
                  <a:srgbClr val="231F20"/>
                </a:solidFill>
                <a:latin typeface="Montserrat Light"/>
                <a:ea typeface="Montserrat Light"/>
                <a:cs typeface="Montserrat Light"/>
                <a:sym typeface="Montserrat Light"/>
              </a:defRPr>
            </a:pPr>
            <a:r>
              <a:t>ons</a:t>
            </a:r>
            <a:r>
              <a:rPr spc="-10"/>
              <a:t> </a:t>
            </a:r>
            <a:r>
              <a:t>als</a:t>
            </a:r>
            <a:r>
              <a:rPr spc="-5"/>
              <a:t> </a:t>
            </a:r>
            <a:r>
              <a:t>voorhoedespeler,</a:t>
            </a:r>
            <a:r>
              <a:rPr spc="-10"/>
              <a:t> </a:t>
            </a:r>
            <a:r>
              <a:t>die</a:t>
            </a:r>
            <a:r>
              <a:rPr spc="-5"/>
              <a:t> </a:t>
            </a:r>
            <a:r>
              <a:t>een</a:t>
            </a:r>
            <a:r>
              <a:rPr spc="-10"/>
              <a:t> </a:t>
            </a:r>
            <a:r>
              <a:t>sectorbrede</a:t>
            </a:r>
            <a:r>
              <a:rPr spc="-5"/>
              <a:t> </a:t>
            </a:r>
            <a:r>
              <a:t>beweging</a:t>
            </a:r>
            <a:r>
              <a:rPr spc="-10"/>
              <a:t> </a:t>
            </a:r>
            <a:r>
              <a:t>op</a:t>
            </a:r>
            <a:r>
              <a:rPr spc="-5"/>
              <a:t> </a:t>
            </a:r>
            <a:r>
              <a:t>gang</a:t>
            </a:r>
            <a:r>
              <a:rPr spc="-5"/>
              <a:t> </a:t>
            </a:r>
            <a:r>
              <a:rPr spc="-10"/>
              <a:t>brengt.</a:t>
            </a:r>
          </a:p>
        </p:txBody>
      </p:sp>
      <p:sp>
        <p:nvSpPr>
          <p:cNvPr id="277" name="object 6"/>
          <p:cNvSpPr txBox="1"/>
          <p:nvPr/>
        </p:nvSpPr>
        <p:spPr>
          <a:xfrm>
            <a:off x="743300" y="4444500"/>
            <a:ext cx="4704080" cy="149800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1901188" indent="12700">
              <a:lnSpc>
                <a:spcPct val="138900"/>
              </a:lnSpc>
              <a:spcBef>
                <a:spcPts val="100"/>
              </a:spcBef>
              <a:defRPr sz="900" u="sng">
                <a:solidFill>
                  <a:srgbClr val="231F20"/>
                </a:solidFill>
                <a:uFill>
                  <a:solidFill>
                    <a:srgbClr val="231F20"/>
                  </a:solidFill>
                </a:uFill>
                <a:latin typeface="Montserrat Bold"/>
                <a:ea typeface="Montserrat Bold"/>
                <a:cs typeface="Montserrat Bold"/>
                <a:sym typeface="Montserrat Bold"/>
              </a:defRPr>
            </a:pPr>
            <a:r>
              <a:t>Wat</a:t>
            </a:r>
            <a:r>
              <a:rPr spc="-40"/>
              <a:t> </a:t>
            </a:r>
            <a:r>
              <a:t>gaat</a:t>
            </a:r>
            <a:r>
              <a:rPr spc="-40"/>
              <a:t> </a:t>
            </a:r>
            <a:r>
              <a:t>er</a:t>
            </a:r>
            <a:r>
              <a:rPr spc="-40"/>
              <a:t> </a:t>
            </a:r>
            <a:r>
              <a:t>mis</a:t>
            </a:r>
            <a:r>
              <a:rPr spc="-34"/>
              <a:t> </a:t>
            </a:r>
            <a:r>
              <a:t>(en</a:t>
            </a:r>
            <a:r>
              <a:rPr spc="-40"/>
              <a:t> </a:t>
            </a:r>
            <a:r>
              <a:t>wat</a:t>
            </a:r>
            <a:r>
              <a:rPr spc="-40"/>
              <a:t> </a:t>
            </a:r>
            <a:r>
              <a:t>zijn</a:t>
            </a:r>
            <a:r>
              <a:rPr spc="-40"/>
              <a:t> </a:t>
            </a:r>
            <a:r>
              <a:t>de</a:t>
            </a:r>
            <a:r>
              <a:rPr spc="-34"/>
              <a:t> </a:t>
            </a:r>
            <a:r>
              <a:rPr spc="-10"/>
              <a:t>consequenties)</a:t>
            </a:r>
            <a:r>
              <a:rPr spc="-10" u="none">
                <a:uFillTx/>
              </a:rPr>
              <a:t> </a:t>
            </a:r>
            <a:r>
              <a:rPr u="none">
                <a:uFillTx/>
              </a:rPr>
              <a:t>Er</a:t>
            </a:r>
            <a:r>
              <a:rPr spc="-30" u="none">
                <a:uFillTx/>
              </a:rPr>
              <a:t> </a:t>
            </a:r>
            <a:r>
              <a:rPr u="none">
                <a:uFillTx/>
              </a:rPr>
              <a:t>is</a:t>
            </a:r>
            <a:r>
              <a:rPr spc="-20" u="none">
                <a:uFillTx/>
              </a:rPr>
              <a:t> </a:t>
            </a:r>
            <a:r>
              <a:rPr u="none">
                <a:uFillTx/>
              </a:rPr>
              <a:t>geen</a:t>
            </a:r>
            <a:r>
              <a:rPr spc="-20" u="none">
                <a:uFillTx/>
              </a:rPr>
              <a:t> </a:t>
            </a:r>
            <a:r>
              <a:rPr spc="-10" u="none">
                <a:uFillTx/>
              </a:rPr>
              <a:t>eenzijdig</a:t>
            </a:r>
            <a:r>
              <a:rPr spc="-20" u="none">
                <a:uFillTx/>
              </a:rPr>
              <a:t> </a:t>
            </a:r>
            <a:r>
              <a:rPr u="none">
                <a:uFillTx/>
              </a:rPr>
              <a:t>beeld</a:t>
            </a:r>
            <a:r>
              <a:rPr spc="-20" u="none">
                <a:uFillTx/>
              </a:rPr>
              <a:t> </a:t>
            </a:r>
            <a:r>
              <a:rPr u="none">
                <a:uFillTx/>
              </a:rPr>
              <a:t>van</a:t>
            </a:r>
            <a:r>
              <a:rPr spc="-20" u="none">
                <a:uFillTx/>
              </a:rPr>
              <a:t> </a:t>
            </a:r>
            <a:r>
              <a:rPr u="none">
                <a:uFillTx/>
              </a:rPr>
              <a:t>ons</a:t>
            </a:r>
            <a:r>
              <a:rPr spc="-15" u="none">
                <a:uFillTx/>
              </a:rPr>
              <a:t> </a:t>
            </a:r>
            <a:r>
              <a:rPr spc="-10" u="none">
                <a:uFillTx/>
              </a:rPr>
              <a:t>werkveld:</a:t>
            </a:r>
          </a:p>
          <a:p>
            <a:pPr marR="5080" indent="12700">
              <a:lnSpc>
                <a:spcPct val="138900"/>
              </a:lnSpc>
              <a:defRPr sz="900">
                <a:solidFill>
                  <a:srgbClr val="231F20"/>
                </a:solidFill>
                <a:latin typeface="Montserrat Light"/>
                <a:ea typeface="Montserrat Light"/>
                <a:cs typeface="Montserrat Light"/>
                <a:sym typeface="Montserrat Light"/>
              </a:defRPr>
            </a:pPr>
            <a:r>
              <a:t>Diversiteit</a:t>
            </a:r>
            <a:r>
              <a:rPr spc="50"/>
              <a:t> </a:t>
            </a:r>
            <a:r>
              <a:t>onder</a:t>
            </a:r>
            <a:r>
              <a:rPr spc="50"/>
              <a:t> </a:t>
            </a:r>
            <a:r>
              <a:t>leden</a:t>
            </a:r>
            <a:r>
              <a:rPr spc="50"/>
              <a:t> </a:t>
            </a:r>
            <a:r>
              <a:t>is</a:t>
            </a:r>
            <a:r>
              <a:rPr spc="55"/>
              <a:t> </a:t>
            </a:r>
            <a:r>
              <a:t>groot:</a:t>
            </a:r>
            <a:r>
              <a:rPr spc="50"/>
              <a:t> </a:t>
            </a:r>
            <a:r>
              <a:t>eigen</a:t>
            </a:r>
            <a:r>
              <a:rPr spc="50"/>
              <a:t> </a:t>
            </a:r>
            <a:r>
              <a:t>kenmerken,</a:t>
            </a:r>
            <a:r>
              <a:rPr spc="50"/>
              <a:t> </a:t>
            </a:r>
            <a:r>
              <a:t>verschillende</a:t>
            </a:r>
            <a:r>
              <a:rPr spc="55"/>
              <a:t> </a:t>
            </a:r>
            <a:r>
              <a:rPr spc="-10"/>
              <a:t>doelgroepen, </a:t>
            </a:r>
            <a:r>
              <a:t>eigen</a:t>
            </a:r>
            <a:r>
              <a:rPr spc="34"/>
              <a:t> </a:t>
            </a:r>
            <a:r>
              <a:t>keuzes</a:t>
            </a:r>
            <a:r>
              <a:rPr spc="34"/>
              <a:t> </a:t>
            </a:r>
            <a:r>
              <a:t>vanuit</a:t>
            </a:r>
            <a:r>
              <a:rPr spc="40"/>
              <a:t> </a:t>
            </a:r>
            <a:r>
              <a:t>de</a:t>
            </a:r>
            <a:r>
              <a:rPr spc="34"/>
              <a:t> </a:t>
            </a:r>
            <a:r>
              <a:t>regionale</a:t>
            </a:r>
            <a:r>
              <a:rPr spc="34"/>
              <a:t> </a:t>
            </a:r>
            <a:r>
              <a:t>dynamiek</a:t>
            </a:r>
            <a:r>
              <a:rPr spc="40"/>
              <a:t> </a:t>
            </a:r>
            <a:r>
              <a:t>in</a:t>
            </a:r>
            <a:r>
              <a:rPr spc="34"/>
              <a:t> </a:t>
            </a:r>
            <a:r>
              <a:t>een</a:t>
            </a:r>
            <a:r>
              <a:rPr spc="34"/>
              <a:t> </a:t>
            </a:r>
            <a:r>
              <a:t>unieke</a:t>
            </a:r>
            <a:r>
              <a:rPr spc="40"/>
              <a:t> </a:t>
            </a:r>
            <a:r>
              <a:t>context.</a:t>
            </a:r>
            <a:r>
              <a:rPr spc="34"/>
              <a:t> </a:t>
            </a:r>
            <a:r>
              <a:t>Visies,</a:t>
            </a:r>
            <a:r>
              <a:rPr spc="34"/>
              <a:t> </a:t>
            </a:r>
            <a:r>
              <a:t>rol</a:t>
            </a:r>
            <a:r>
              <a:rPr spc="40"/>
              <a:t> </a:t>
            </a:r>
            <a:r>
              <a:rPr spc="-25"/>
              <a:t>en </a:t>
            </a:r>
            <a:r>
              <a:t>werkwijze</a:t>
            </a:r>
            <a:r>
              <a:rPr spc="25"/>
              <a:t> </a:t>
            </a:r>
            <a:r>
              <a:t>lijken</a:t>
            </a:r>
            <a:r>
              <a:rPr spc="30"/>
              <a:t> </a:t>
            </a:r>
            <a:r>
              <a:t>versnipperd</a:t>
            </a:r>
            <a:r>
              <a:rPr spc="30"/>
              <a:t> </a:t>
            </a:r>
            <a:r>
              <a:t>en</a:t>
            </a:r>
            <a:r>
              <a:rPr spc="25"/>
              <a:t> </a:t>
            </a:r>
            <a:r>
              <a:t>verschillen</a:t>
            </a:r>
            <a:r>
              <a:rPr spc="30"/>
              <a:t> </a:t>
            </a:r>
            <a:r>
              <a:t>per</a:t>
            </a:r>
            <a:r>
              <a:rPr spc="30"/>
              <a:t> </a:t>
            </a:r>
            <a:r>
              <a:t>lid</a:t>
            </a:r>
            <a:r>
              <a:rPr spc="25"/>
              <a:t> </a:t>
            </a:r>
            <a:r>
              <a:t>of</a:t>
            </a:r>
            <a:r>
              <a:rPr spc="30"/>
              <a:t> </a:t>
            </a:r>
            <a:r>
              <a:t>per</a:t>
            </a:r>
            <a:r>
              <a:rPr spc="30"/>
              <a:t> </a:t>
            </a:r>
            <a:r>
              <a:t>afdeling.</a:t>
            </a:r>
            <a:r>
              <a:rPr spc="25"/>
              <a:t> </a:t>
            </a:r>
            <a:r>
              <a:t>Er</a:t>
            </a:r>
            <a:r>
              <a:rPr spc="30"/>
              <a:t> </a:t>
            </a:r>
            <a:r>
              <a:t>is</a:t>
            </a:r>
            <a:r>
              <a:rPr spc="30"/>
              <a:t> </a:t>
            </a:r>
            <a:r>
              <a:t>te</a:t>
            </a:r>
            <a:r>
              <a:rPr spc="30"/>
              <a:t> </a:t>
            </a:r>
            <a:r>
              <a:rPr spc="-20"/>
              <a:t>veel </a:t>
            </a:r>
            <a:r>
              <a:t>fragmentatie,</a:t>
            </a:r>
            <a:r>
              <a:rPr spc="45"/>
              <a:t> </a:t>
            </a:r>
            <a:r>
              <a:t>weinig</a:t>
            </a:r>
            <a:r>
              <a:rPr spc="45"/>
              <a:t> </a:t>
            </a:r>
            <a:r>
              <a:t>samenhang,</a:t>
            </a:r>
            <a:r>
              <a:rPr spc="50"/>
              <a:t> </a:t>
            </a:r>
            <a:r>
              <a:t>versnippering,</a:t>
            </a:r>
            <a:r>
              <a:rPr spc="45"/>
              <a:t> </a:t>
            </a:r>
            <a:r>
              <a:t>veel</a:t>
            </a:r>
            <a:r>
              <a:rPr spc="45"/>
              <a:t> </a:t>
            </a:r>
            <a:r>
              <a:t>belangen</a:t>
            </a:r>
            <a:r>
              <a:rPr spc="50"/>
              <a:t> </a:t>
            </a:r>
            <a:r>
              <a:t>en</a:t>
            </a:r>
            <a:r>
              <a:rPr spc="45"/>
              <a:t> </a:t>
            </a:r>
            <a:r>
              <a:t>de</a:t>
            </a:r>
            <a:r>
              <a:rPr spc="45"/>
              <a:t> </a:t>
            </a:r>
            <a:r>
              <a:t>taal</a:t>
            </a:r>
            <a:r>
              <a:rPr spc="50"/>
              <a:t> </a:t>
            </a:r>
            <a:r>
              <a:rPr spc="-25"/>
              <a:t>die </a:t>
            </a:r>
            <a:r>
              <a:t>eerst</a:t>
            </a:r>
            <a:r>
              <a:rPr spc="40"/>
              <a:t> </a:t>
            </a:r>
            <a:r>
              <a:t>van</a:t>
            </a:r>
            <a:r>
              <a:rPr spc="45"/>
              <a:t> </a:t>
            </a:r>
            <a:r>
              <a:t>de</a:t>
            </a:r>
            <a:r>
              <a:rPr spc="40"/>
              <a:t> </a:t>
            </a:r>
            <a:r>
              <a:t>sector</a:t>
            </a:r>
            <a:r>
              <a:rPr spc="45"/>
              <a:t> </a:t>
            </a:r>
            <a:r>
              <a:t>was</a:t>
            </a:r>
            <a:r>
              <a:rPr spc="45"/>
              <a:t> </a:t>
            </a:r>
            <a:r>
              <a:t>(inclusie</a:t>
            </a:r>
            <a:r>
              <a:rPr spc="40"/>
              <a:t> </a:t>
            </a:r>
            <a:r>
              <a:t>en</a:t>
            </a:r>
            <a:r>
              <a:rPr spc="45"/>
              <a:t> </a:t>
            </a:r>
            <a:r>
              <a:t>participatie)</a:t>
            </a:r>
            <a:r>
              <a:rPr spc="40"/>
              <a:t> </a:t>
            </a:r>
            <a:r>
              <a:t>is</a:t>
            </a:r>
            <a:r>
              <a:rPr spc="45"/>
              <a:t> </a:t>
            </a:r>
            <a:r>
              <a:t>inmiddels</a:t>
            </a:r>
            <a:r>
              <a:rPr spc="45"/>
              <a:t> </a:t>
            </a:r>
            <a:r>
              <a:t>van</a:t>
            </a:r>
            <a:r>
              <a:rPr spc="40"/>
              <a:t> </a:t>
            </a:r>
            <a:r>
              <a:t>iedereen</a:t>
            </a:r>
            <a:r>
              <a:rPr spc="45"/>
              <a:t> </a:t>
            </a:r>
            <a:r>
              <a:t>in</a:t>
            </a:r>
            <a:r>
              <a:rPr spc="45"/>
              <a:t> </a:t>
            </a:r>
            <a:r>
              <a:rPr spc="-20"/>
              <a:t>zorg </a:t>
            </a:r>
            <a:r>
              <a:t>en</a:t>
            </a:r>
            <a:r>
              <a:rPr spc="40"/>
              <a:t> </a:t>
            </a:r>
            <a:r>
              <a:t>maatschappelijk</a:t>
            </a:r>
            <a:r>
              <a:rPr spc="50"/>
              <a:t> </a:t>
            </a:r>
            <a:r>
              <a:rPr spc="-10"/>
              <a:t>middenveld.</a:t>
            </a:r>
          </a:p>
        </p:txBody>
      </p:sp>
      <p:sp>
        <p:nvSpPr>
          <p:cNvPr id="278" name="object 7"/>
          <p:cNvSpPr txBox="1"/>
          <p:nvPr/>
        </p:nvSpPr>
        <p:spPr>
          <a:xfrm>
            <a:off x="5852600" y="2021339"/>
            <a:ext cx="4749166" cy="20257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z="900">
                <a:solidFill>
                  <a:srgbClr val="231F20"/>
                </a:solidFill>
                <a:latin typeface="Montserrat Light"/>
                <a:ea typeface="Montserrat Light"/>
                <a:cs typeface="Montserrat Light"/>
                <a:sym typeface="Montserrat Light"/>
              </a:defRPr>
            </a:pPr>
            <a:r>
              <a:t>Beeld</a:t>
            </a:r>
            <a:r>
              <a:rPr spc="-25"/>
              <a:t> </a:t>
            </a:r>
            <a:r>
              <a:t>van</a:t>
            </a:r>
            <a:r>
              <a:rPr spc="-20"/>
              <a:t> </a:t>
            </a:r>
            <a:r>
              <a:t>ons</a:t>
            </a:r>
            <a:r>
              <a:rPr spc="-25"/>
              <a:t> </a:t>
            </a:r>
            <a:r>
              <a:rPr spc="-10"/>
              <a:t>werkveld</a:t>
            </a:r>
            <a:r>
              <a:rPr spc="-20"/>
              <a:t> </a:t>
            </a:r>
            <a:r>
              <a:t>is</a:t>
            </a:r>
            <a:r>
              <a:rPr spc="-25"/>
              <a:t> </a:t>
            </a:r>
            <a:r>
              <a:rPr spc="-20"/>
              <a:t>verouderd </a:t>
            </a:r>
            <a:r>
              <a:t>(en</a:t>
            </a:r>
            <a:r>
              <a:rPr spc="-25"/>
              <a:t> </a:t>
            </a:r>
            <a:r>
              <a:t>soms</a:t>
            </a:r>
            <a:r>
              <a:rPr spc="-20"/>
              <a:t> </a:t>
            </a:r>
            <a:r>
              <a:rPr spc="-10"/>
              <a:t>zelfs</a:t>
            </a:r>
            <a:r>
              <a:rPr spc="-20"/>
              <a:t> </a:t>
            </a:r>
            <a:r>
              <a:rPr spc="-10"/>
              <a:t>afwezig):</a:t>
            </a:r>
          </a:p>
          <a:p>
            <a:pPr marR="5080" indent="12700">
              <a:lnSpc>
                <a:spcPct val="138900"/>
              </a:lnSpc>
              <a:defRPr sz="900">
                <a:solidFill>
                  <a:srgbClr val="231F20"/>
                </a:solidFill>
                <a:latin typeface="Montserrat Light"/>
                <a:ea typeface="Montserrat Light"/>
                <a:cs typeface="Montserrat Light"/>
                <a:sym typeface="Montserrat Light"/>
              </a:defRPr>
            </a:pPr>
            <a:r>
              <a:t>Ons</a:t>
            </a:r>
            <a:r>
              <a:rPr spc="-15"/>
              <a:t> </a:t>
            </a:r>
            <a:r>
              <a:rPr spc="-10"/>
              <a:t>werkveld</a:t>
            </a:r>
            <a:r>
              <a:rPr spc="-15"/>
              <a:t> </a:t>
            </a:r>
            <a:r>
              <a:t>is</a:t>
            </a:r>
            <a:r>
              <a:rPr spc="-15"/>
              <a:t> </a:t>
            </a:r>
            <a:r>
              <a:rPr spc="-10"/>
              <a:t>niet </a:t>
            </a:r>
            <a:r>
              <a:rPr spc="-20"/>
              <a:t>(altijd)</a:t>
            </a:r>
            <a:r>
              <a:rPr spc="-15"/>
              <a:t> </a:t>
            </a:r>
            <a:r>
              <a:rPr spc="-20"/>
              <a:t>zichtbaar</a:t>
            </a:r>
            <a:r>
              <a:rPr spc="-15"/>
              <a:t> </a:t>
            </a:r>
            <a:r>
              <a:t>als</a:t>
            </a:r>
            <a:r>
              <a:rPr spc="-15"/>
              <a:t> </a:t>
            </a:r>
            <a:r>
              <a:rPr spc="-20"/>
              <a:t>innovatief,</a:t>
            </a:r>
            <a:r>
              <a:rPr spc="-10"/>
              <a:t> </a:t>
            </a:r>
            <a:r>
              <a:t>we</a:t>
            </a:r>
            <a:r>
              <a:rPr spc="-15"/>
              <a:t> </a:t>
            </a:r>
            <a:r>
              <a:rPr spc="-10"/>
              <a:t>worden</a:t>
            </a:r>
            <a:r>
              <a:rPr spc="-15"/>
              <a:t> </a:t>
            </a:r>
            <a:r>
              <a:rPr spc="-10"/>
              <a:t>niet</a:t>
            </a:r>
            <a:r>
              <a:rPr spc="-15"/>
              <a:t> </a:t>
            </a:r>
            <a:r>
              <a:rPr spc="-10"/>
              <a:t>gezien </a:t>
            </a:r>
            <a:r>
              <a:rPr spc="-25"/>
              <a:t>als </a:t>
            </a:r>
            <a:r>
              <a:rPr spc="-10"/>
              <a:t>voorhoedespelers.</a:t>
            </a:r>
            <a:r>
              <a:rPr spc="-30"/>
              <a:t> </a:t>
            </a:r>
            <a:r>
              <a:t>De</a:t>
            </a:r>
            <a:r>
              <a:rPr spc="-15"/>
              <a:t> </a:t>
            </a:r>
            <a:r>
              <a:rPr spc="-10"/>
              <a:t>toegevoegde</a:t>
            </a:r>
            <a:r>
              <a:rPr spc="-15"/>
              <a:t> </a:t>
            </a:r>
            <a:r>
              <a:rPr spc="-10"/>
              <a:t>waarde</a:t>
            </a:r>
            <a:r>
              <a:rPr spc="-15"/>
              <a:t> </a:t>
            </a:r>
            <a:r>
              <a:t>van</a:t>
            </a:r>
            <a:r>
              <a:rPr spc="-15"/>
              <a:t> </a:t>
            </a:r>
            <a:r>
              <a:t>ons</a:t>
            </a:r>
            <a:r>
              <a:rPr spc="-15"/>
              <a:t> </a:t>
            </a:r>
            <a:r>
              <a:rPr spc="-10"/>
              <a:t>aandeel</a:t>
            </a:r>
            <a:r>
              <a:rPr spc="-15"/>
              <a:t> </a:t>
            </a:r>
            <a:r>
              <a:rPr spc="-10"/>
              <a:t>wordt</a:t>
            </a:r>
            <a:r>
              <a:rPr spc="-15"/>
              <a:t> </a:t>
            </a:r>
            <a:r>
              <a:rPr spc="-10"/>
              <a:t>niet</a:t>
            </a:r>
            <a:r>
              <a:rPr spc="-15"/>
              <a:t> </a:t>
            </a:r>
            <a:r>
              <a:rPr spc="-10"/>
              <a:t>herkend</a:t>
            </a:r>
            <a:r>
              <a:rPr spc="-15"/>
              <a:t> </a:t>
            </a:r>
            <a:r>
              <a:rPr spc="-25"/>
              <a:t>en </a:t>
            </a:r>
            <a:r>
              <a:rPr spc="-10"/>
              <a:t>onderscheidt</a:t>
            </a:r>
            <a:r>
              <a:rPr spc="-30"/>
              <a:t> </a:t>
            </a:r>
            <a:r>
              <a:rPr spc="-10"/>
              <a:t>zich</a:t>
            </a:r>
            <a:r>
              <a:rPr spc="-30"/>
              <a:t> </a:t>
            </a:r>
            <a:r>
              <a:rPr spc="-10"/>
              <a:t>niet</a:t>
            </a:r>
            <a:r>
              <a:rPr spc="-30"/>
              <a:t> </a:t>
            </a:r>
            <a:r>
              <a:t>als</a:t>
            </a:r>
            <a:r>
              <a:rPr spc="-30"/>
              <a:t> </a:t>
            </a:r>
            <a:r>
              <a:rPr spc="-10"/>
              <a:t>domein</a:t>
            </a:r>
            <a:r>
              <a:rPr spc="-30"/>
              <a:t> </a:t>
            </a:r>
            <a:r>
              <a:t>tussen</a:t>
            </a:r>
            <a:r>
              <a:rPr spc="-25"/>
              <a:t> </a:t>
            </a:r>
            <a:r>
              <a:t>de</a:t>
            </a:r>
            <a:r>
              <a:rPr spc="-30"/>
              <a:t> </a:t>
            </a:r>
            <a:r>
              <a:rPr spc="-10"/>
              <a:t>gespecialiseerde</a:t>
            </a:r>
            <a:r>
              <a:rPr spc="-30"/>
              <a:t> </a:t>
            </a:r>
            <a:r>
              <a:t>ggz</a:t>
            </a:r>
            <a:r>
              <a:rPr spc="-30"/>
              <a:t> </a:t>
            </a:r>
            <a:r>
              <a:t>en</a:t>
            </a:r>
            <a:r>
              <a:rPr spc="-30"/>
              <a:t> </a:t>
            </a:r>
            <a:r>
              <a:t>de</a:t>
            </a:r>
            <a:r>
              <a:rPr spc="-30"/>
              <a:t> </a:t>
            </a:r>
            <a:r>
              <a:rPr spc="-10"/>
              <a:t>sociale</a:t>
            </a:r>
            <a:r>
              <a:rPr spc="-25"/>
              <a:t> </a:t>
            </a:r>
            <a:r>
              <a:rPr spc="-10"/>
              <a:t>basis. Maatschappelijk</a:t>
            </a:r>
            <a:r>
              <a:rPr spc="-15"/>
              <a:t> </a:t>
            </a:r>
            <a:r>
              <a:rPr spc="-20"/>
              <a:t>relevantie</a:t>
            </a:r>
            <a:r>
              <a:rPr spc="-10"/>
              <a:t> </a:t>
            </a:r>
            <a:r>
              <a:t>is</a:t>
            </a:r>
            <a:r>
              <a:rPr spc="-10"/>
              <a:t> </a:t>
            </a:r>
            <a:r>
              <a:rPr spc="-20"/>
              <a:t>(landelijk</a:t>
            </a:r>
            <a:r>
              <a:rPr spc="-15"/>
              <a:t> </a:t>
            </a:r>
            <a:r>
              <a:t>en</a:t>
            </a:r>
            <a:r>
              <a:rPr spc="-10"/>
              <a:t> </a:t>
            </a:r>
            <a:r>
              <a:t>soms</a:t>
            </a:r>
            <a:r>
              <a:rPr spc="-10"/>
              <a:t> zelfs lokaal)</a:t>
            </a:r>
            <a:r>
              <a:rPr spc="-15"/>
              <a:t> </a:t>
            </a:r>
            <a:r>
              <a:rPr spc="-10"/>
              <a:t>niet altijd </a:t>
            </a:r>
            <a:r>
              <a:rPr spc="-25"/>
              <a:t>zichtbaar.</a:t>
            </a:r>
            <a:r>
              <a:rPr spc="-10"/>
              <a:t> </a:t>
            </a:r>
            <a:r>
              <a:rPr spc="-25"/>
              <a:t>Dat </a:t>
            </a:r>
            <a:r>
              <a:t>maakt</a:t>
            </a:r>
            <a:r>
              <a:rPr spc="-34"/>
              <a:t> </a:t>
            </a:r>
            <a:r>
              <a:t>ons</a:t>
            </a:r>
            <a:r>
              <a:rPr spc="-30"/>
              <a:t> </a:t>
            </a:r>
            <a:r>
              <a:rPr spc="-10"/>
              <a:t>onder</a:t>
            </a:r>
            <a:r>
              <a:rPr spc="-30"/>
              <a:t> </a:t>
            </a:r>
            <a:r>
              <a:rPr spc="-10"/>
              <a:t>andere</a:t>
            </a:r>
            <a:r>
              <a:rPr spc="-30"/>
              <a:t> </a:t>
            </a:r>
            <a:r>
              <a:rPr spc="-20"/>
              <a:t>onaantrekkelijk</a:t>
            </a:r>
            <a:r>
              <a:rPr spc="-30"/>
              <a:t> </a:t>
            </a:r>
            <a:r>
              <a:t>voor</a:t>
            </a:r>
            <a:r>
              <a:rPr spc="-34"/>
              <a:t> </a:t>
            </a:r>
            <a:r>
              <a:t>personeel</a:t>
            </a:r>
            <a:r>
              <a:rPr spc="-30"/>
              <a:t> </a:t>
            </a:r>
            <a:r>
              <a:rPr spc="-10"/>
              <a:t>terwijl</a:t>
            </a:r>
            <a:r>
              <a:rPr spc="-30"/>
              <a:t> </a:t>
            </a:r>
            <a:r>
              <a:t>er</a:t>
            </a:r>
            <a:r>
              <a:rPr spc="-30"/>
              <a:t> </a:t>
            </a:r>
            <a:r>
              <a:t>al</a:t>
            </a:r>
            <a:r>
              <a:rPr spc="-30"/>
              <a:t> </a:t>
            </a:r>
            <a:r>
              <a:rPr spc="-10"/>
              <a:t>krapte</a:t>
            </a:r>
            <a:r>
              <a:rPr spc="-30"/>
              <a:t> </a:t>
            </a:r>
            <a:r>
              <a:rPr spc="-25"/>
              <a:t>is.</a:t>
            </a:r>
          </a:p>
          <a:p>
            <a:pPr marR="490855" indent="12700">
              <a:lnSpc>
                <a:spcPct val="138900"/>
              </a:lnSpc>
              <a:defRPr sz="900">
                <a:solidFill>
                  <a:srgbClr val="231F20"/>
                </a:solidFill>
                <a:latin typeface="Montserrat Light"/>
                <a:ea typeface="Montserrat Light"/>
                <a:cs typeface="Montserrat Light"/>
                <a:sym typeface="Montserrat Light"/>
              </a:defRPr>
            </a:pPr>
            <a:r>
              <a:t>Er</a:t>
            </a:r>
            <a:r>
              <a:rPr spc="-30"/>
              <a:t> </a:t>
            </a:r>
            <a:r>
              <a:t>is</a:t>
            </a:r>
            <a:r>
              <a:rPr spc="-25"/>
              <a:t> </a:t>
            </a:r>
            <a:r>
              <a:rPr spc="-10"/>
              <a:t>beeldvorming</a:t>
            </a:r>
            <a:r>
              <a:rPr spc="-25"/>
              <a:t> </a:t>
            </a:r>
            <a:r>
              <a:rPr spc="-10"/>
              <a:t>dat</a:t>
            </a:r>
            <a:r>
              <a:rPr spc="-25"/>
              <a:t> </a:t>
            </a:r>
            <a:r>
              <a:rPr spc="-10"/>
              <a:t>groepswonen</a:t>
            </a:r>
            <a:r>
              <a:rPr spc="-25"/>
              <a:t> </a:t>
            </a:r>
            <a:r>
              <a:t>en</a:t>
            </a:r>
            <a:r>
              <a:rPr spc="-30"/>
              <a:t> </a:t>
            </a:r>
            <a:r>
              <a:rPr spc="-10"/>
              <a:t>begeleiding</a:t>
            </a:r>
            <a:r>
              <a:rPr spc="-25"/>
              <a:t> </a:t>
            </a:r>
            <a:r>
              <a:t>voor</a:t>
            </a:r>
            <a:r>
              <a:rPr spc="-25"/>
              <a:t> </a:t>
            </a:r>
            <a:r>
              <a:rPr spc="-10"/>
              <a:t>altijd</a:t>
            </a:r>
            <a:r>
              <a:rPr spc="-25"/>
              <a:t> </a:t>
            </a:r>
            <a:r>
              <a:t>is,</a:t>
            </a:r>
            <a:r>
              <a:rPr spc="-25"/>
              <a:t> </a:t>
            </a:r>
            <a:r>
              <a:t>of</a:t>
            </a:r>
            <a:r>
              <a:rPr spc="-25"/>
              <a:t> dat </a:t>
            </a:r>
            <a:r>
              <a:rPr spc="-10"/>
              <a:t>mensen</a:t>
            </a:r>
            <a:r>
              <a:rPr spc="-25"/>
              <a:t> </a:t>
            </a:r>
            <a:r>
              <a:rPr spc="-20"/>
              <a:t>rouleren </a:t>
            </a:r>
            <a:r>
              <a:t>van</a:t>
            </a:r>
            <a:r>
              <a:rPr spc="-20"/>
              <a:t> </a:t>
            </a:r>
            <a:r>
              <a:t>het</a:t>
            </a:r>
            <a:r>
              <a:rPr spc="-25"/>
              <a:t> </a:t>
            </a:r>
            <a:r>
              <a:t>ene</a:t>
            </a:r>
            <a:r>
              <a:rPr spc="-20"/>
              <a:t> </a:t>
            </a:r>
            <a:r>
              <a:rPr spc="-10"/>
              <a:t>naar</a:t>
            </a:r>
            <a:r>
              <a:rPr spc="-20"/>
              <a:t> </a:t>
            </a:r>
            <a:r>
              <a:t>het</a:t>
            </a:r>
            <a:r>
              <a:rPr spc="-25"/>
              <a:t> </a:t>
            </a:r>
            <a:r>
              <a:rPr spc="-10"/>
              <a:t>andere</a:t>
            </a:r>
            <a:r>
              <a:rPr spc="-20"/>
              <a:t> ‘opvangadres’. </a:t>
            </a:r>
            <a:r>
              <a:t>Door</a:t>
            </a:r>
            <a:r>
              <a:rPr spc="-20"/>
              <a:t> </a:t>
            </a:r>
            <a:r>
              <a:rPr spc="-10"/>
              <a:t>sommige</a:t>
            </a:r>
          </a:p>
          <a:p>
            <a:pPr marR="10795" indent="12700">
              <a:lnSpc>
                <a:spcPct val="138900"/>
              </a:lnSpc>
              <a:defRPr spc="-10" sz="900">
                <a:solidFill>
                  <a:srgbClr val="231F20"/>
                </a:solidFill>
                <a:latin typeface="Montserrat Light"/>
                <a:ea typeface="Montserrat Light"/>
                <a:cs typeface="Montserrat Light"/>
                <a:sym typeface="Montserrat Light"/>
              </a:defRPr>
            </a:pPr>
            <a:r>
              <a:t>samenwerkingspartners</a:t>
            </a:r>
            <a:r>
              <a:rPr spc="-34"/>
              <a:t> </a:t>
            </a:r>
            <a:r>
              <a:t>wordt</a:t>
            </a:r>
            <a:r>
              <a:rPr spc="-34"/>
              <a:t> </a:t>
            </a:r>
            <a:r>
              <a:rPr spc="0"/>
              <a:t>BW</a:t>
            </a:r>
            <a:r>
              <a:rPr spc="-34"/>
              <a:t> </a:t>
            </a:r>
            <a:r>
              <a:t>gezien</a:t>
            </a:r>
            <a:r>
              <a:rPr spc="-34"/>
              <a:t> </a:t>
            </a:r>
            <a:r>
              <a:rPr spc="0"/>
              <a:t>als</a:t>
            </a:r>
            <a:r>
              <a:rPr spc="-34"/>
              <a:t> </a:t>
            </a:r>
            <a:r>
              <a:rPr spc="0"/>
              <a:t>een</a:t>
            </a:r>
            <a:r>
              <a:rPr spc="-34"/>
              <a:t> </a:t>
            </a:r>
            <a:r>
              <a:t>mogelijkheid</a:t>
            </a:r>
            <a:r>
              <a:rPr spc="-34"/>
              <a:t> </a:t>
            </a:r>
            <a:r>
              <a:rPr spc="0"/>
              <a:t>voor</a:t>
            </a:r>
            <a:r>
              <a:rPr spc="-30"/>
              <a:t> </a:t>
            </a:r>
            <a:r>
              <a:t>huisvesting. Consequentie</a:t>
            </a:r>
            <a:r>
              <a:rPr spc="-20"/>
              <a:t> </a:t>
            </a:r>
            <a:r>
              <a:rPr spc="0"/>
              <a:t>is</a:t>
            </a:r>
            <a:r>
              <a:rPr spc="-20"/>
              <a:t> </a:t>
            </a:r>
            <a:r>
              <a:t>dat</a:t>
            </a:r>
            <a:r>
              <a:rPr spc="-20"/>
              <a:t> </a:t>
            </a:r>
            <a:r>
              <a:rPr spc="0"/>
              <a:t>we</a:t>
            </a:r>
            <a:r>
              <a:rPr spc="-15"/>
              <a:t> </a:t>
            </a:r>
            <a:r>
              <a:rPr spc="-20"/>
              <a:t>onaantrekkelijk </a:t>
            </a:r>
            <a:r>
              <a:t>zijn</a:t>
            </a:r>
            <a:r>
              <a:rPr spc="-20"/>
              <a:t> </a:t>
            </a:r>
            <a:r>
              <a:rPr spc="0"/>
              <a:t>voor</a:t>
            </a:r>
            <a:r>
              <a:rPr spc="-20"/>
              <a:t> cliënten,</a:t>
            </a:r>
            <a:r>
              <a:rPr spc="-15"/>
              <a:t> </a:t>
            </a:r>
            <a:r>
              <a:rPr spc="0"/>
              <a:t>soms</a:t>
            </a:r>
            <a:r>
              <a:rPr spc="-20"/>
              <a:t> </a:t>
            </a:r>
            <a:r>
              <a:t>zijn</a:t>
            </a:r>
            <a:r>
              <a:rPr spc="-20"/>
              <a:t> </a:t>
            </a:r>
            <a:r>
              <a:t>bewoners</a:t>
            </a:r>
            <a:r>
              <a:rPr spc="-15"/>
              <a:t> </a:t>
            </a:r>
            <a:r>
              <a:t>minder </a:t>
            </a:r>
            <a:r>
              <a:rPr spc="-20"/>
              <a:t>ontvankelijk </a:t>
            </a:r>
            <a:r>
              <a:rPr spc="0"/>
              <a:t>voor</a:t>
            </a:r>
            <a:r>
              <a:rPr spc="-5"/>
              <a:t> </a:t>
            </a:r>
            <a:r>
              <a:t>begeleiding</a:t>
            </a:r>
            <a:r>
              <a:rPr spc="-5"/>
              <a:t> </a:t>
            </a:r>
            <a:r>
              <a:rPr spc="-20"/>
              <a:t>(ze</a:t>
            </a:r>
            <a:r>
              <a:rPr spc="-5"/>
              <a:t> </a:t>
            </a:r>
            <a:r>
              <a:t>willen</a:t>
            </a:r>
            <a:r>
              <a:rPr spc="-5"/>
              <a:t> </a:t>
            </a:r>
            <a:r>
              <a:t>gewoon</a:t>
            </a:r>
            <a:r>
              <a:rPr spc="-5"/>
              <a:t> </a:t>
            </a:r>
            <a:r>
              <a:t>wonen).</a:t>
            </a:r>
          </a:p>
        </p:txBody>
      </p:sp>
      <p:sp>
        <p:nvSpPr>
          <p:cNvPr id="279" name="object 8"/>
          <p:cNvSpPr txBox="1"/>
          <p:nvPr/>
        </p:nvSpPr>
        <p:spPr>
          <a:xfrm>
            <a:off x="5852598" y="4307340"/>
            <a:ext cx="4695826" cy="14436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z="900">
                <a:solidFill>
                  <a:srgbClr val="231F20"/>
                </a:solidFill>
                <a:latin typeface="Montserrat Bold"/>
                <a:ea typeface="Montserrat Bold"/>
                <a:cs typeface="Montserrat Bold"/>
                <a:sym typeface="Montserrat Bold"/>
              </a:defRPr>
            </a:pPr>
            <a:r>
              <a:t>Issues</a:t>
            </a:r>
            <a:r>
              <a:rPr spc="-30"/>
              <a:t> </a:t>
            </a:r>
            <a:r>
              <a:t>met</a:t>
            </a:r>
            <a:r>
              <a:rPr spc="-15"/>
              <a:t> </a:t>
            </a:r>
            <a:r>
              <a:t>een</a:t>
            </a:r>
            <a:r>
              <a:rPr spc="-15"/>
              <a:t> </a:t>
            </a:r>
            <a:r>
              <a:rPr spc="-10"/>
              <a:t>negatieve</a:t>
            </a:r>
            <a:r>
              <a:rPr spc="-15"/>
              <a:t> </a:t>
            </a:r>
            <a:r>
              <a:rPr spc="-10"/>
              <a:t>connotatie:</a:t>
            </a:r>
          </a:p>
          <a:p>
            <a:pPr marR="5080" indent="12700">
              <a:lnSpc>
                <a:spcPct val="138900"/>
              </a:lnSpc>
              <a:defRPr sz="900">
                <a:solidFill>
                  <a:srgbClr val="231F20"/>
                </a:solidFill>
                <a:latin typeface="Montserrat Light"/>
                <a:ea typeface="Montserrat Light"/>
                <a:cs typeface="Montserrat Light"/>
                <a:sym typeface="Montserrat Light"/>
              </a:defRPr>
            </a:pPr>
            <a:r>
              <a:t>Er</a:t>
            </a:r>
            <a:r>
              <a:rPr spc="-20"/>
              <a:t> </a:t>
            </a:r>
            <a:r>
              <a:t>zijn</a:t>
            </a:r>
            <a:r>
              <a:rPr spc="-10"/>
              <a:t> </a:t>
            </a:r>
            <a:r>
              <a:t>vele</a:t>
            </a:r>
            <a:r>
              <a:rPr spc="-10"/>
              <a:t> </a:t>
            </a:r>
            <a:r>
              <a:t>issues</a:t>
            </a:r>
            <a:r>
              <a:rPr spc="-10"/>
              <a:t> </a:t>
            </a:r>
            <a:r>
              <a:t>die</a:t>
            </a:r>
            <a:r>
              <a:rPr spc="-10"/>
              <a:t> </a:t>
            </a:r>
            <a:r>
              <a:t>spelen</a:t>
            </a:r>
            <a:r>
              <a:rPr spc="-10"/>
              <a:t> </a:t>
            </a:r>
            <a:r>
              <a:t>in</a:t>
            </a:r>
            <a:r>
              <a:rPr spc="-5"/>
              <a:t> </a:t>
            </a:r>
            <a:r>
              <a:t>ons</a:t>
            </a:r>
            <a:r>
              <a:rPr spc="-10"/>
              <a:t> </a:t>
            </a:r>
            <a:r>
              <a:t>werkveld</a:t>
            </a:r>
            <a:r>
              <a:rPr spc="-10"/>
              <a:t> </a:t>
            </a:r>
            <a:r>
              <a:t>die</a:t>
            </a:r>
            <a:r>
              <a:rPr spc="-10"/>
              <a:t> </a:t>
            </a:r>
            <a:r>
              <a:t>een</a:t>
            </a:r>
            <a:r>
              <a:rPr spc="-10"/>
              <a:t> </a:t>
            </a:r>
            <a:r>
              <a:t>negatieve</a:t>
            </a:r>
            <a:r>
              <a:rPr spc="-10"/>
              <a:t> </a:t>
            </a:r>
            <a:r>
              <a:t>connotatie</a:t>
            </a:r>
            <a:r>
              <a:rPr spc="-5"/>
              <a:t> </a:t>
            </a:r>
            <a:r>
              <a:rPr spc="-10"/>
              <a:t>hebben: </a:t>
            </a:r>
            <a:r>
              <a:t>bekostiging,</a:t>
            </a:r>
            <a:r>
              <a:rPr spc="-5"/>
              <a:t> </a:t>
            </a:r>
            <a:r>
              <a:rPr spc="-10"/>
              <a:t>achterhaalde</a:t>
            </a:r>
            <a:r>
              <a:t> kijk</a:t>
            </a:r>
            <a:r>
              <a:rPr spc="-5"/>
              <a:t> </a:t>
            </a:r>
            <a:r>
              <a:t>op cliënt, stigma,</a:t>
            </a:r>
            <a:r>
              <a:rPr spc="-5"/>
              <a:t> </a:t>
            </a:r>
            <a:r>
              <a:rPr spc="-10"/>
              <a:t>ontbreken</a:t>
            </a:r>
            <a:r>
              <a:t> van </a:t>
            </a:r>
            <a:r>
              <a:rPr spc="-10"/>
              <a:t>samenwerking </a:t>
            </a:r>
            <a:r>
              <a:t>(vakmanschap</a:t>
            </a:r>
            <a:r>
              <a:rPr spc="-20"/>
              <a:t> </a:t>
            </a:r>
            <a:r>
              <a:t>doe</a:t>
            </a:r>
            <a:r>
              <a:rPr spc="-15"/>
              <a:t> </a:t>
            </a:r>
            <a:r>
              <a:t>je</a:t>
            </a:r>
            <a:r>
              <a:rPr spc="-15"/>
              <a:t> </a:t>
            </a:r>
            <a:r>
              <a:t>samen),</a:t>
            </a:r>
            <a:r>
              <a:rPr spc="-15"/>
              <a:t> </a:t>
            </a:r>
            <a:r>
              <a:rPr spc="-10"/>
              <a:t>incidenten,</a:t>
            </a:r>
            <a:r>
              <a:rPr spc="-20"/>
              <a:t> </a:t>
            </a:r>
            <a:r>
              <a:t>krapte</a:t>
            </a:r>
            <a:r>
              <a:rPr spc="-15"/>
              <a:t> </a:t>
            </a:r>
            <a:r>
              <a:t>woningen,</a:t>
            </a:r>
            <a:r>
              <a:rPr spc="-15"/>
              <a:t> </a:t>
            </a:r>
            <a:r>
              <a:t>krapte</a:t>
            </a:r>
            <a:r>
              <a:rPr spc="-15"/>
              <a:t> </a:t>
            </a:r>
            <a:r>
              <a:rPr spc="-10"/>
              <a:t>arbeidsmarkt.</a:t>
            </a:r>
            <a:r>
              <a:rPr spc="500"/>
              <a:t> </a:t>
            </a:r>
            <a:r>
              <a:t>Al</a:t>
            </a:r>
            <a:r>
              <a:rPr spc="-25"/>
              <a:t> </a:t>
            </a:r>
            <a:r>
              <a:t>die</a:t>
            </a:r>
            <a:r>
              <a:rPr spc="-15"/>
              <a:t> </a:t>
            </a:r>
            <a:r>
              <a:t>negatieve</a:t>
            </a:r>
            <a:r>
              <a:rPr spc="-15"/>
              <a:t> </a:t>
            </a:r>
            <a:r>
              <a:t>issues</a:t>
            </a:r>
            <a:r>
              <a:rPr spc="-15"/>
              <a:t> </a:t>
            </a:r>
            <a:r>
              <a:t>zetten</a:t>
            </a:r>
            <a:r>
              <a:rPr spc="-15"/>
              <a:t> </a:t>
            </a:r>
            <a:r>
              <a:t>ons</a:t>
            </a:r>
            <a:r>
              <a:rPr spc="-10"/>
              <a:t> </a:t>
            </a:r>
            <a:r>
              <a:t>in</a:t>
            </a:r>
            <a:r>
              <a:rPr spc="-15"/>
              <a:t> </a:t>
            </a:r>
            <a:r>
              <a:t>een</a:t>
            </a:r>
            <a:r>
              <a:rPr spc="-15"/>
              <a:t> </a:t>
            </a:r>
            <a:r>
              <a:t>negatief</a:t>
            </a:r>
            <a:r>
              <a:rPr spc="-15"/>
              <a:t> </a:t>
            </a:r>
            <a:r>
              <a:t>daglicht.</a:t>
            </a:r>
            <a:r>
              <a:rPr spc="-15"/>
              <a:t> </a:t>
            </a:r>
            <a:r>
              <a:t>Slechte</a:t>
            </a:r>
            <a:r>
              <a:rPr spc="-10"/>
              <a:t> beeldvorming</a:t>
            </a:r>
            <a:r>
              <a:rPr spc="500"/>
              <a:t> </a:t>
            </a:r>
            <a:r>
              <a:t>in</a:t>
            </a:r>
            <a:r>
              <a:rPr spc="-5"/>
              <a:t> </a:t>
            </a:r>
            <a:r>
              <a:rPr spc="-10"/>
              <a:t>combinatie</a:t>
            </a:r>
            <a:r>
              <a:t> met het </a:t>
            </a:r>
            <a:r>
              <a:rPr spc="-10"/>
              <a:t>ontbreken</a:t>
            </a:r>
            <a:r>
              <a:t> van een duidelijk beeld over </a:t>
            </a:r>
            <a:r>
              <a:rPr spc="-10"/>
              <a:t>toegevoegde </a:t>
            </a:r>
            <a:r>
              <a:t>waarde</a:t>
            </a:r>
            <a:r>
              <a:rPr spc="-10"/>
              <a:t> </a:t>
            </a:r>
            <a:r>
              <a:t>heeft</a:t>
            </a:r>
            <a:r>
              <a:rPr spc="-10"/>
              <a:t> </a:t>
            </a:r>
            <a:r>
              <a:t>onder</a:t>
            </a:r>
            <a:r>
              <a:rPr spc="-10"/>
              <a:t> </a:t>
            </a:r>
            <a:r>
              <a:t>andere</a:t>
            </a:r>
            <a:r>
              <a:rPr spc="-10"/>
              <a:t> </a:t>
            </a:r>
            <a:r>
              <a:t>de</a:t>
            </a:r>
            <a:r>
              <a:rPr spc="-10"/>
              <a:t> </a:t>
            </a:r>
            <a:r>
              <a:t>consequentie</a:t>
            </a:r>
            <a:r>
              <a:rPr spc="-10"/>
              <a:t> </a:t>
            </a:r>
            <a:r>
              <a:t>dat</a:t>
            </a:r>
            <a:r>
              <a:rPr spc="-10"/>
              <a:t> </a:t>
            </a:r>
            <a:r>
              <a:t>huisvesting</a:t>
            </a:r>
            <a:r>
              <a:rPr spc="-10"/>
              <a:t> </a:t>
            </a:r>
            <a:r>
              <a:t>minder</a:t>
            </a:r>
            <a:r>
              <a:rPr spc="-10"/>
              <a:t> </a:t>
            </a:r>
            <a:r>
              <a:t>snel</a:t>
            </a:r>
            <a:r>
              <a:rPr spc="-5"/>
              <a:t> </a:t>
            </a:r>
            <a:r>
              <a:rPr spc="-10"/>
              <a:t>wordt toegewezen.</a:t>
            </a:r>
          </a:p>
        </p:txBody>
      </p:sp>
      <p:sp>
        <p:nvSpPr>
          <p:cNvPr id="280" name="object 9"/>
          <p:cNvSpPr txBox="1"/>
          <p:nvPr>
            <p:ph type="title"/>
          </p:nvPr>
        </p:nvSpPr>
        <p:spPr>
          <a:xfrm>
            <a:off x="743299" y="618384"/>
            <a:ext cx="3074036" cy="375921"/>
          </a:xfrm>
          <a:prstGeom prst="rect">
            <a:avLst/>
          </a:prstGeom>
        </p:spPr>
        <p:txBody>
          <a:bodyPr/>
          <a:lstStyle>
            <a:lvl1pPr indent="12700">
              <a:spcBef>
                <a:spcPts val="100"/>
              </a:spcBef>
              <a:defRPr spc="100" sz="2300">
                <a:solidFill>
                  <a:srgbClr val="000000"/>
                </a:solidFill>
              </a:defRPr>
            </a:lvl1pPr>
          </a:lstStyle>
          <a:p>
            <a:pPr/>
            <a:r>
              <a:t>Argumentenkaart</a:t>
            </a:r>
          </a:p>
        </p:txBody>
      </p:sp>
      <p:sp>
        <p:nvSpPr>
          <p:cNvPr id="281" name="object 10"/>
          <p:cNvSpPr txBox="1"/>
          <p:nvPr/>
        </p:nvSpPr>
        <p:spPr>
          <a:xfrm>
            <a:off x="743299" y="1281324"/>
            <a:ext cx="6096001" cy="5178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14599"/>
              </a:lnSpc>
              <a:spcBef>
                <a:spcPts val="100"/>
              </a:spcBef>
              <a:defRPr spc="65" sz="1600">
                <a:latin typeface="Montserrat Regular"/>
                <a:ea typeface="Montserrat Regular"/>
                <a:cs typeface="Montserrat Regular"/>
                <a:sym typeface="Montserrat Regular"/>
              </a:defRPr>
            </a:pPr>
            <a:r>
              <a:t>Argumenten</a:t>
            </a:r>
            <a:r>
              <a:rPr spc="175"/>
              <a:t> </a:t>
            </a:r>
            <a:r>
              <a:rPr spc="0"/>
              <a:t>om</a:t>
            </a:r>
            <a:r>
              <a:rPr spc="185"/>
              <a:t> </a:t>
            </a:r>
            <a:r>
              <a:rPr spc="50"/>
              <a:t>mee</a:t>
            </a:r>
            <a:r>
              <a:rPr spc="185"/>
              <a:t> </a:t>
            </a:r>
            <a:r>
              <a:rPr spc="0"/>
              <a:t>te</a:t>
            </a:r>
            <a:r>
              <a:rPr spc="185"/>
              <a:t> </a:t>
            </a:r>
            <a:r>
              <a:rPr spc="50"/>
              <a:t>werken</a:t>
            </a:r>
            <a:r>
              <a:rPr spc="185"/>
              <a:t> </a:t>
            </a:r>
            <a:r>
              <a:rPr spc="50"/>
              <a:t>aan</a:t>
            </a:r>
            <a:r>
              <a:rPr spc="185"/>
              <a:t> </a:t>
            </a:r>
            <a:r>
              <a:rPr spc="50"/>
              <a:t>een</a:t>
            </a:r>
            <a:r>
              <a:rPr spc="185"/>
              <a:t> </a:t>
            </a:r>
            <a:r>
              <a:rPr spc="50"/>
              <a:t>sterke</a:t>
            </a:r>
            <a:r>
              <a:rPr spc="190"/>
              <a:t> </a:t>
            </a:r>
            <a:r>
              <a:rPr spc="70"/>
              <a:t>positie </a:t>
            </a:r>
            <a:r>
              <a:rPr spc="60"/>
              <a:t>(ook</a:t>
            </a:r>
            <a:r>
              <a:rPr spc="175"/>
              <a:t> </a:t>
            </a:r>
            <a:r>
              <a:rPr spc="70"/>
              <a:t>landelijk)</a:t>
            </a:r>
            <a:r>
              <a:rPr spc="190"/>
              <a:t> </a:t>
            </a:r>
            <a:r>
              <a:rPr spc="50"/>
              <a:t>voor</a:t>
            </a:r>
            <a:r>
              <a:rPr spc="190"/>
              <a:t> </a:t>
            </a:r>
            <a:r>
              <a:rPr spc="50"/>
              <a:t>het</a:t>
            </a:r>
            <a:r>
              <a:rPr spc="190"/>
              <a:t> </a:t>
            </a:r>
            <a:r>
              <a:rPr spc="55"/>
              <a:t>brede</a:t>
            </a:r>
            <a:r>
              <a:rPr spc="190"/>
              <a:t> </a:t>
            </a:r>
            <a:r>
              <a:rPr spc="55"/>
              <a:t>werkveld</a:t>
            </a:r>
            <a:r>
              <a:rPr spc="190"/>
              <a:t> </a:t>
            </a:r>
            <a:r>
              <a:rPr spc="0"/>
              <a:t>van</a:t>
            </a:r>
            <a:r>
              <a:rPr spc="190"/>
              <a:t> </a:t>
            </a:r>
            <a:r>
              <a:rPr spc="45"/>
              <a:t>BW&amp;B</a:t>
            </a:r>
          </a:p>
        </p:txBody>
      </p:sp>
      <p:pic>
        <p:nvPicPr>
          <p:cNvPr id="282" name="V gekleurd rechtsboven.png" descr="V gekleurd rechtsboven.png">
            <a:hlinkClick r:id="" invalidUrl="" action="ppaction://hlinkshowjump?jump=firstslide" tgtFrame="" tooltip="" history="1" highlightClick="0" endSnd="0"/>
          </p:cNvPr>
          <p:cNvPicPr>
            <a:picLocks noChangeAspect="1"/>
          </p:cNvPicPr>
          <p:nvPr/>
        </p:nvPicPr>
        <p:blipFill>
          <a:blip r:embed="rId2">
            <a:extLst/>
          </a:blip>
          <a:stretch>
            <a:fillRect/>
          </a:stretch>
        </p:blipFill>
        <p:spPr>
          <a:xfrm>
            <a:off x="11423805" y="525941"/>
            <a:ext cx="283111" cy="256248"/>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object 2"/>
          <p:cNvSpPr txBox="1"/>
          <p:nvPr/>
        </p:nvSpPr>
        <p:spPr>
          <a:xfrm>
            <a:off x="743298" y="1501140"/>
            <a:ext cx="4878072" cy="150876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ct val="140000"/>
              </a:lnSpc>
              <a:spcBef>
                <a:spcPts val="500"/>
              </a:spcBef>
              <a:defRPr spc="-20" sz="900">
                <a:solidFill>
                  <a:srgbClr val="231F20"/>
                </a:solidFill>
                <a:latin typeface="Montserrat Bold"/>
                <a:ea typeface="Montserrat Bold"/>
                <a:cs typeface="Montserrat Bold"/>
                <a:sym typeface="Montserrat Bold"/>
              </a:defRPr>
            </a:pPr>
            <a:r>
              <a:t>Kleinere</a:t>
            </a:r>
            <a:r>
              <a:rPr spc="-34"/>
              <a:t> </a:t>
            </a:r>
            <a:r>
              <a:rPr spc="-10"/>
              <a:t>speler</a:t>
            </a:r>
            <a:r>
              <a:rPr spc="-30"/>
              <a:t> </a:t>
            </a:r>
            <a:r>
              <a:rPr spc="0"/>
              <a:t>in</a:t>
            </a:r>
            <a:r>
              <a:rPr spc="-34"/>
              <a:t> </a:t>
            </a:r>
            <a:r>
              <a:rPr spc="0"/>
              <a:t>de</a:t>
            </a:r>
            <a:r>
              <a:rPr spc="-30"/>
              <a:t> </a:t>
            </a:r>
            <a:r>
              <a:rPr spc="-25"/>
              <a:t>WMO</a:t>
            </a:r>
          </a:p>
          <a:p>
            <a:pPr marR="211454" indent="12700">
              <a:lnSpc>
                <a:spcPct val="140000"/>
              </a:lnSpc>
              <a:defRPr sz="900">
                <a:solidFill>
                  <a:srgbClr val="231F20"/>
                </a:solidFill>
                <a:latin typeface="Montserrat Light"/>
                <a:ea typeface="Montserrat Light"/>
                <a:cs typeface="Montserrat Light"/>
                <a:sym typeface="Montserrat Light"/>
              </a:defRPr>
            </a:pPr>
            <a:r>
              <a:t>Je</a:t>
            </a:r>
            <a:r>
              <a:rPr spc="-25"/>
              <a:t> </a:t>
            </a:r>
            <a:r>
              <a:rPr spc="-20"/>
              <a:t>ziet nu</a:t>
            </a:r>
            <a:r>
              <a:rPr spc="-25"/>
              <a:t> </a:t>
            </a:r>
            <a:r>
              <a:rPr spc="-20"/>
              <a:t>dat </a:t>
            </a:r>
            <a:r>
              <a:rPr spc="-25"/>
              <a:t>gemeenten </a:t>
            </a:r>
            <a:r>
              <a:rPr spc="-10"/>
              <a:t>de</a:t>
            </a:r>
            <a:r>
              <a:rPr spc="-20"/>
              <a:t> </a:t>
            </a:r>
            <a:r>
              <a:rPr spc="-25"/>
              <a:t>instroom </a:t>
            </a:r>
            <a:r>
              <a:rPr spc="-20"/>
              <a:t>in Beschermd</a:t>
            </a:r>
            <a:r>
              <a:rPr spc="-25"/>
              <a:t> Wonen</a:t>
            </a:r>
            <a:r>
              <a:rPr spc="-20"/>
              <a:t> niet</a:t>
            </a:r>
            <a:r>
              <a:rPr spc="-25"/>
              <a:t> </a:t>
            </a:r>
            <a:r>
              <a:rPr spc="-20"/>
              <a:t>bevordert maar</a:t>
            </a:r>
            <a:r>
              <a:rPr spc="500"/>
              <a:t> </a:t>
            </a:r>
            <a:r>
              <a:rPr spc="-20"/>
              <a:t>het liefst zo veel </a:t>
            </a:r>
            <a:r>
              <a:rPr spc="-25"/>
              <a:t>mogelijk</a:t>
            </a:r>
            <a:r>
              <a:rPr spc="-20"/>
              <a:t> terugduwt </a:t>
            </a:r>
            <a:r>
              <a:rPr spc="-25"/>
              <a:t>naar</a:t>
            </a:r>
            <a:r>
              <a:rPr spc="-15"/>
              <a:t> </a:t>
            </a:r>
            <a:r>
              <a:rPr spc="-10"/>
              <a:t>de</a:t>
            </a:r>
            <a:r>
              <a:rPr spc="-20"/>
              <a:t> </a:t>
            </a:r>
            <a:r>
              <a:t>WLZ.</a:t>
            </a:r>
            <a:r>
              <a:rPr spc="-20"/>
              <a:t> </a:t>
            </a:r>
            <a:r>
              <a:rPr spc="-34"/>
              <a:t>(minimaal</a:t>
            </a:r>
            <a:r>
              <a:rPr spc="-20"/>
              <a:t> </a:t>
            </a:r>
            <a:r>
              <a:t>2/3)</a:t>
            </a:r>
            <a:r>
              <a:rPr spc="-20"/>
              <a:t> van </a:t>
            </a:r>
            <a:r>
              <a:rPr spc="-10"/>
              <a:t>de</a:t>
            </a:r>
            <a:r>
              <a:rPr spc="-15"/>
              <a:t> </a:t>
            </a:r>
            <a:r>
              <a:rPr spc="-10"/>
              <a:t>beschermd </a:t>
            </a:r>
            <a:r>
              <a:rPr spc="-20"/>
              <a:t>wonen</a:t>
            </a:r>
            <a:r>
              <a:rPr spc="-25"/>
              <a:t> </a:t>
            </a:r>
            <a:r>
              <a:rPr spc="-20"/>
              <a:t>WMO</a:t>
            </a:r>
            <a:r>
              <a:rPr spc="-25"/>
              <a:t> populatie </a:t>
            </a:r>
            <a:r>
              <a:t>is</a:t>
            </a:r>
            <a:r>
              <a:rPr spc="-25"/>
              <a:t> overgegaan</a:t>
            </a:r>
            <a:r>
              <a:rPr spc="-20"/>
              <a:t> </a:t>
            </a:r>
            <a:r>
              <a:rPr spc="-25"/>
              <a:t>naar </a:t>
            </a:r>
            <a:r>
              <a:rPr spc="-10"/>
              <a:t>de</a:t>
            </a:r>
            <a:r>
              <a:rPr spc="-25"/>
              <a:t> </a:t>
            </a:r>
            <a:r>
              <a:t>WLZ</a:t>
            </a:r>
            <a:r>
              <a:rPr spc="-25"/>
              <a:t> </a:t>
            </a:r>
            <a:r>
              <a:rPr spc="-20"/>
              <a:t>(en</a:t>
            </a:r>
            <a:r>
              <a:rPr spc="-25"/>
              <a:t> </a:t>
            </a:r>
            <a:r>
              <a:rPr spc="-10"/>
              <a:t>de</a:t>
            </a:r>
            <a:r>
              <a:rPr spc="-20"/>
              <a:t> </a:t>
            </a:r>
            <a:r>
              <a:rPr spc="-34"/>
              <a:t>zorgkantoren</a:t>
            </a:r>
            <a:r>
              <a:rPr spc="-25"/>
              <a:t> </a:t>
            </a:r>
            <a:r>
              <a:t>&amp;</a:t>
            </a:r>
            <a:r>
              <a:rPr spc="-25"/>
              <a:t> </a:t>
            </a:r>
            <a:r>
              <a:rPr spc="-20"/>
              <a:t>dus</a:t>
            </a:r>
            <a:r>
              <a:rPr spc="-25"/>
              <a:t> </a:t>
            </a:r>
            <a:r>
              <a:rPr spc="-10"/>
              <a:t>ook</a:t>
            </a:r>
            <a:r>
              <a:rPr spc="-20"/>
              <a:t> </a:t>
            </a:r>
            <a:r>
              <a:rPr spc="-25"/>
              <a:t>de Nederlandse</a:t>
            </a:r>
            <a:r>
              <a:rPr spc="45"/>
              <a:t> </a:t>
            </a:r>
            <a:r>
              <a:rPr spc="-10"/>
              <a:t>GGZ).</a:t>
            </a:r>
          </a:p>
          <a:p>
            <a:pPr marR="5080" indent="12700">
              <a:lnSpc>
                <a:spcPct val="140000"/>
              </a:lnSpc>
              <a:defRPr spc="-20" sz="900">
                <a:solidFill>
                  <a:srgbClr val="231F20"/>
                </a:solidFill>
                <a:latin typeface="Montserrat Light"/>
                <a:ea typeface="Montserrat Light"/>
                <a:cs typeface="Montserrat Light"/>
                <a:sym typeface="Montserrat Light"/>
              </a:defRPr>
            </a:pPr>
            <a:r>
              <a:t>Gevaar </a:t>
            </a:r>
            <a:r>
              <a:rPr spc="0"/>
              <a:t>is</a:t>
            </a:r>
            <a:r>
              <a:t> </a:t>
            </a:r>
            <a:r>
              <a:rPr spc="-25"/>
              <a:t>daarmee</a:t>
            </a:r>
            <a:r>
              <a:rPr spc="-15"/>
              <a:t> </a:t>
            </a:r>
            <a:r>
              <a:t>dat </a:t>
            </a:r>
            <a:r>
              <a:rPr spc="-10"/>
              <a:t>de</a:t>
            </a:r>
            <a:r>
              <a:t> </a:t>
            </a:r>
            <a:r>
              <a:rPr spc="-25"/>
              <a:t>gemeenten</a:t>
            </a:r>
            <a:r>
              <a:rPr spc="-15"/>
              <a:t> </a:t>
            </a:r>
            <a:r>
              <a:t>hun </a:t>
            </a:r>
            <a:r>
              <a:rPr spc="-30"/>
              <a:t>prioritaire</a:t>
            </a:r>
            <a:r>
              <a:t> partner</a:t>
            </a:r>
            <a:r>
              <a:rPr spc="-15"/>
              <a:t> </a:t>
            </a:r>
            <a:r>
              <a:rPr spc="-30"/>
              <a:t>Welzijn</a:t>
            </a:r>
            <a:r>
              <a:t> meer als</a:t>
            </a:r>
            <a:r>
              <a:rPr spc="-15"/>
              <a:t> </a:t>
            </a:r>
            <a:r>
              <a:t>kennisbron blijft </a:t>
            </a:r>
            <a:r>
              <a:rPr spc="-10"/>
              <a:t>of</a:t>
            </a:r>
            <a:r>
              <a:t> </a:t>
            </a:r>
            <a:r>
              <a:rPr spc="-25"/>
              <a:t>gaat</a:t>
            </a:r>
            <a:r>
              <a:rPr spc="-15"/>
              <a:t> </a:t>
            </a:r>
            <a:r>
              <a:rPr spc="-25"/>
              <a:t>gebruiken.</a:t>
            </a:r>
            <a:r>
              <a:t> Gevaar</a:t>
            </a:r>
            <a:r>
              <a:rPr spc="-15"/>
              <a:t> </a:t>
            </a:r>
            <a:r>
              <a:rPr spc="0"/>
              <a:t>is</a:t>
            </a:r>
            <a:r>
              <a:t> </a:t>
            </a:r>
            <a:r>
              <a:rPr spc="-25"/>
              <a:t>tevens</a:t>
            </a:r>
            <a:r>
              <a:rPr spc="-15"/>
              <a:t> </a:t>
            </a:r>
            <a:r>
              <a:t>dat </a:t>
            </a:r>
            <a:r>
              <a:rPr spc="-10"/>
              <a:t>de</a:t>
            </a:r>
            <a:r>
              <a:t> </a:t>
            </a:r>
            <a:r>
              <a:rPr spc="-25"/>
              <a:t>overheid</a:t>
            </a:r>
            <a:r>
              <a:rPr spc="-15"/>
              <a:t> </a:t>
            </a:r>
            <a:r>
              <a:t>hun </a:t>
            </a:r>
            <a:r>
              <a:rPr spc="-30"/>
              <a:t>prioritaire</a:t>
            </a:r>
            <a:r>
              <a:rPr spc="-15"/>
              <a:t> </a:t>
            </a:r>
            <a:r>
              <a:t>partners GGZ</a:t>
            </a:r>
            <a:r>
              <a:rPr spc="-15"/>
              <a:t> </a:t>
            </a:r>
            <a:r>
              <a:rPr spc="-25"/>
              <a:t>als </a:t>
            </a:r>
            <a:r>
              <a:rPr spc="-30"/>
              <a:t>kennisbron</a:t>
            </a:r>
            <a:r>
              <a:rPr spc="-10"/>
              <a:t> </a:t>
            </a:r>
            <a:r>
              <a:t>blijft</a:t>
            </a:r>
            <a:r>
              <a:rPr spc="-5"/>
              <a:t> </a:t>
            </a:r>
            <a:r>
              <a:rPr spc="-10"/>
              <a:t>of</a:t>
            </a:r>
            <a:r>
              <a:rPr spc="-5"/>
              <a:t> </a:t>
            </a:r>
            <a:r>
              <a:rPr spc="-25"/>
              <a:t>gaat</a:t>
            </a:r>
            <a:r>
              <a:rPr spc="-5"/>
              <a:t> </a:t>
            </a:r>
            <a:r>
              <a:rPr spc="-10"/>
              <a:t>gebruiken.</a:t>
            </a:r>
          </a:p>
        </p:txBody>
      </p:sp>
      <p:sp>
        <p:nvSpPr>
          <p:cNvPr id="285" name="object 3"/>
          <p:cNvSpPr txBox="1"/>
          <p:nvPr/>
        </p:nvSpPr>
        <p:spPr>
          <a:xfrm>
            <a:off x="743299" y="3215640"/>
            <a:ext cx="4821555" cy="166116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ct val="140000"/>
              </a:lnSpc>
              <a:spcBef>
                <a:spcPts val="500"/>
              </a:spcBef>
              <a:defRPr spc="-10" sz="900">
                <a:solidFill>
                  <a:srgbClr val="231F20"/>
                </a:solidFill>
                <a:latin typeface="Montserrat Bold"/>
                <a:ea typeface="Montserrat Bold"/>
                <a:cs typeface="Montserrat Bold"/>
                <a:sym typeface="Montserrat Bold"/>
              </a:defRPr>
            </a:pPr>
            <a:r>
              <a:t>Wij</a:t>
            </a:r>
            <a:r>
              <a:rPr spc="-50"/>
              <a:t> </a:t>
            </a:r>
            <a:r>
              <a:rPr spc="0"/>
              <a:t>vs</a:t>
            </a:r>
            <a:r>
              <a:rPr spc="-45"/>
              <a:t> </a:t>
            </a:r>
            <a:r>
              <a:t>hullie:</a:t>
            </a:r>
          </a:p>
          <a:p>
            <a:pPr marL="234950" indent="-71120">
              <a:lnSpc>
                <a:spcPct val="140000"/>
              </a:lnSpc>
              <a:spcBef>
                <a:spcPts val="400"/>
              </a:spcBef>
              <a:buSzPct val="100000"/>
              <a:buFont typeface="Montserrat Regular"/>
              <a:buChar char="•"/>
              <a:tabLst>
                <a:tab pos="228600" algn="l"/>
              </a:tabLst>
              <a:defRPr sz="900">
                <a:solidFill>
                  <a:srgbClr val="231F20"/>
                </a:solidFill>
                <a:latin typeface="Montserrat Light"/>
                <a:ea typeface="Montserrat Light"/>
                <a:cs typeface="Montserrat Light"/>
                <a:sym typeface="Montserrat Light"/>
              </a:defRPr>
            </a:pPr>
            <a:r>
              <a:t>We</a:t>
            </a:r>
            <a:r>
              <a:rPr spc="-15"/>
              <a:t> </a:t>
            </a:r>
            <a:r>
              <a:t>bevinden ons werkveld</a:t>
            </a:r>
            <a:r>
              <a:rPr spc="-5"/>
              <a:t> </a:t>
            </a:r>
            <a:r>
              <a:t>tussen </a:t>
            </a:r>
            <a:r>
              <a:rPr spc="-10"/>
              <a:t>curatieve</a:t>
            </a:r>
            <a:r>
              <a:t> ggz</a:t>
            </a:r>
            <a:r>
              <a:rPr spc="-5"/>
              <a:t> </a:t>
            </a:r>
            <a:r>
              <a:t>en de sociale </a:t>
            </a:r>
            <a:r>
              <a:rPr spc="-10"/>
              <a:t>basis:</a:t>
            </a:r>
          </a:p>
          <a:p>
            <a:pPr marL="234950" marR="293370" indent="-70485">
              <a:lnSpc>
                <a:spcPct val="140000"/>
              </a:lnSpc>
              <a:buSzPct val="100000"/>
              <a:buFont typeface="Montserrat Regular"/>
              <a:buChar char="•"/>
              <a:tabLst>
                <a:tab pos="228600" algn="l"/>
              </a:tabLst>
              <a:defRPr sz="900">
                <a:solidFill>
                  <a:srgbClr val="231F20"/>
                </a:solidFill>
                <a:latin typeface="Montserrat Light"/>
                <a:ea typeface="Montserrat Light"/>
                <a:cs typeface="Montserrat Light"/>
                <a:sym typeface="Montserrat Light"/>
              </a:defRPr>
            </a:pPr>
            <a:r>
              <a:t>Beide</a:t>
            </a:r>
            <a:r>
              <a:rPr spc="-10"/>
              <a:t> </a:t>
            </a:r>
            <a:r>
              <a:t>werkvelden</a:t>
            </a:r>
            <a:r>
              <a:rPr spc="-5"/>
              <a:t> </a:t>
            </a:r>
            <a:r>
              <a:t>maken</a:t>
            </a:r>
            <a:r>
              <a:rPr spc="-5"/>
              <a:t> </a:t>
            </a:r>
            <a:r>
              <a:rPr spc="-10"/>
              <a:t>concreter</a:t>
            </a:r>
            <a:r>
              <a:rPr spc="-5"/>
              <a:t> </a:t>
            </a:r>
            <a:r>
              <a:rPr spc="-10"/>
              <a:t>zichtbaar</a:t>
            </a:r>
            <a:r>
              <a:rPr spc="-5"/>
              <a:t> </a:t>
            </a:r>
            <a:r>
              <a:t>maken</a:t>
            </a:r>
            <a:r>
              <a:rPr spc="-5"/>
              <a:t> </a:t>
            </a:r>
            <a:r>
              <a:t>wat</a:t>
            </a:r>
            <a:r>
              <a:rPr spc="-5"/>
              <a:t> </a:t>
            </a:r>
            <a:r>
              <a:t>hun</a:t>
            </a:r>
            <a:r>
              <a:rPr spc="-5"/>
              <a:t> </a:t>
            </a:r>
            <a:r>
              <a:rPr spc="-10"/>
              <a:t>toegevoegde </a:t>
            </a:r>
            <a:r>
              <a:t>waarde</a:t>
            </a:r>
            <a:r>
              <a:rPr spc="-34"/>
              <a:t> </a:t>
            </a:r>
            <a:r>
              <a:rPr spc="-25"/>
              <a:t>is</a:t>
            </a:r>
          </a:p>
          <a:p>
            <a:pPr marL="234950" indent="-71120">
              <a:lnSpc>
                <a:spcPct val="140000"/>
              </a:lnSpc>
              <a:spcBef>
                <a:spcPts val="400"/>
              </a:spcBef>
              <a:buSzPct val="100000"/>
              <a:buFont typeface="Montserrat Regular"/>
              <a:buChar char="•"/>
              <a:tabLst>
                <a:tab pos="228600" algn="l"/>
              </a:tabLst>
              <a:defRPr sz="900">
                <a:solidFill>
                  <a:srgbClr val="231F20"/>
                </a:solidFill>
                <a:latin typeface="Montserrat Light"/>
                <a:ea typeface="Montserrat Light"/>
                <a:cs typeface="Montserrat Light"/>
                <a:sym typeface="Montserrat Light"/>
              </a:defRPr>
            </a:pPr>
            <a:r>
              <a:t>GGZ</a:t>
            </a:r>
            <a:r>
              <a:rPr spc="-20"/>
              <a:t> </a:t>
            </a:r>
            <a:r>
              <a:rPr spc="-10"/>
              <a:t>organisaties</a:t>
            </a:r>
            <a:r>
              <a:rPr spc="-5"/>
              <a:t> </a:t>
            </a:r>
            <a:r>
              <a:t>en</a:t>
            </a:r>
            <a:r>
              <a:rPr spc="-10"/>
              <a:t> </a:t>
            </a:r>
            <a:r>
              <a:t>welzijn</a:t>
            </a:r>
            <a:r>
              <a:rPr spc="-5"/>
              <a:t> </a:t>
            </a:r>
            <a:r>
              <a:t>zijn</a:t>
            </a:r>
            <a:r>
              <a:rPr spc="-10"/>
              <a:t> </a:t>
            </a:r>
            <a:r>
              <a:t>meer</a:t>
            </a:r>
            <a:r>
              <a:rPr spc="-5"/>
              <a:t> </a:t>
            </a:r>
            <a:r>
              <a:t>in</a:t>
            </a:r>
            <a:r>
              <a:rPr spc="-10"/>
              <a:t> </a:t>
            </a:r>
            <a:r>
              <a:t>het</a:t>
            </a:r>
            <a:r>
              <a:rPr spc="-5"/>
              <a:t> </a:t>
            </a:r>
            <a:r>
              <a:rPr spc="-10"/>
              <a:t>nieuws</a:t>
            </a:r>
          </a:p>
          <a:p>
            <a:pPr marL="234950" indent="-71120">
              <a:lnSpc>
                <a:spcPct val="140000"/>
              </a:lnSpc>
              <a:spcBef>
                <a:spcPts val="400"/>
              </a:spcBef>
              <a:buSzPct val="100000"/>
              <a:buFont typeface="Montserrat Regular"/>
              <a:buChar char="•"/>
              <a:tabLst>
                <a:tab pos="228600" algn="l"/>
              </a:tabLst>
              <a:defRPr sz="900">
                <a:solidFill>
                  <a:srgbClr val="231F20"/>
                </a:solidFill>
                <a:latin typeface="Montserrat Light"/>
                <a:ea typeface="Montserrat Light"/>
                <a:cs typeface="Montserrat Light"/>
                <a:sym typeface="Montserrat Light"/>
              </a:defRPr>
            </a:pPr>
            <a:r>
              <a:t>Ons werkveld bevindt zich wat meer op de </a:t>
            </a:r>
            <a:r>
              <a:rPr spc="-10"/>
              <a:t>achtergrond</a:t>
            </a:r>
            <a:r>
              <a:t> in de </a:t>
            </a:r>
            <a:r>
              <a:rPr spc="-10"/>
              <a:t>beeldvorming.</a:t>
            </a:r>
          </a:p>
          <a:p>
            <a:pPr marL="234950" marR="5080" indent="-70485">
              <a:lnSpc>
                <a:spcPct val="140000"/>
              </a:lnSpc>
              <a:buSzPct val="100000"/>
              <a:buFont typeface="Montserrat Regular"/>
              <a:buChar char="•"/>
              <a:tabLst>
                <a:tab pos="228600" algn="l"/>
              </a:tabLst>
              <a:defRPr sz="900">
                <a:solidFill>
                  <a:srgbClr val="231F20"/>
                </a:solidFill>
                <a:latin typeface="Montserrat Light"/>
                <a:ea typeface="Montserrat Light"/>
                <a:cs typeface="Montserrat Light"/>
                <a:sym typeface="Montserrat Light"/>
              </a:defRPr>
            </a:pPr>
            <a:r>
              <a:t>Het</a:t>
            </a:r>
            <a:r>
              <a:rPr spc="-5"/>
              <a:t> </a:t>
            </a:r>
            <a:r>
              <a:t>is</a:t>
            </a:r>
            <a:r>
              <a:rPr spc="-5"/>
              <a:t> </a:t>
            </a:r>
            <a:r>
              <a:t>nog</a:t>
            </a:r>
            <a:r>
              <a:rPr spc="-5"/>
              <a:t> </a:t>
            </a:r>
            <a:r>
              <a:t>niet</a:t>
            </a:r>
            <a:r>
              <a:rPr spc="-5"/>
              <a:t> </a:t>
            </a:r>
            <a:r>
              <a:t>voldoende </a:t>
            </a:r>
            <a:r>
              <a:rPr spc="-10"/>
              <a:t>zichtbaar</a:t>
            </a:r>
            <a:r>
              <a:rPr spc="-5"/>
              <a:t> </a:t>
            </a:r>
            <a:r>
              <a:t>dat</a:t>
            </a:r>
            <a:r>
              <a:rPr spc="-5"/>
              <a:t> </a:t>
            </a:r>
            <a:r>
              <a:t>wij</a:t>
            </a:r>
            <a:r>
              <a:rPr spc="-5"/>
              <a:t> </a:t>
            </a:r>
            <a:r>
              <a:t>een </a:t>
            </a:r>
            <a:r>
              <a:rPr spc="-10"/>
              <a:t>belangrijke</a:t>
            </a:r>
            <a:r>
              <a:rPr spc="-5"/>
              <a:t> </a:t>
            </a:r>
            <a:r>
              <a:t>bijdrage</a:t>
            </a:r>
            <a:r>
              <a:rPr spc="-5"/>
              <a:t> </a:t>
            </a:r>
            <a:r>
              <a:t>leveren</a:t>
            </a:r>
            <a:r>
              <a:rPr spc="-5"/>
              <a:t> </a:t>
            </a:r>
            <a:r>
              <a:t>in </a:t>
            </a:r>
            <a:r>
              <a:rPr spc="-25"/>
              <a:t>de </a:t>
            </a:r>
            <a:r>
              <a:t>wijken</a:t>
            </a:r>
            <a:r>
              <a:rPr spc="-20"/>
              <a:t> </a:t>
            </a:r>
            <a:r>
              <a:t>en</a:t>
            </a:r>
            <a:r>
              <a:rPr spc="-10"/>
              <a:t> </a:t>
            </a:r>
            <a:r>
              <a:t>in</a:t>
            </a:r>
            <a:r>
              <a:rPr spc="-10"/>
              <a:t> </a:t>
            </a:r>
            <a:r>
              <a:t>het</a:t>
            </a:r>
            <a:r>
              <a:rPr spc="-10"/>
              <a:t> </a:t>
            </a:r>
            <a:r>
              <a:t>steunen</a:t>
            </a:r>
            <a:r>
              <a:rPr spc="-10"/>
              <a:t> </a:t>
            </a:r>
            <a:r>
              <a:t>van</a:t>
            </a:r>
            <a:r>
              <a:rPr spc="-10"/>
              <a:t> </a:t>
            </a:r>
            <a:r>
              <a:t>mensen</a:t>
            </a:r>
            <a:r>
              <a:rPr spc="-10"/>
              <a:t> </a:t>
            </a:r>
            <a:r>
              <a:t>in</a:t>
            </a:r>
            <a:r>
              <a:rPr spc="-10"/>
              <a:t> </a:t>
            </a:r>
            <a:r>
              <a:t>kwetsbare</a:t>
            </a:r>
            <a:r>
              <a:rPr spc="-5"/>
              <a:t> </a:t>
            </a:r>
            <a:r>
              <a:rPr spc="-10"/>
              <a:t>posities.</a:t>
            </a:r>
          </a:p>
        </p:txBody>
      </p:sp>
      <p:sp>
        <p:nvSpPr>
          <p:cNvPr id="286" name="object 4"/>
          <p:cNvSpPr txBox="1"/>
          <p:nvPr/>
        </p:nvSpPr>
        <p:spPr>
          <a:xfrm>
            <a:off x="5748799" y="1447800"/>
            <a:ext cx="4686935" cy="1117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40000"/>
              </a:lnSpc>
              <a:spcBef>
                <a:spcPts val="100"/>
              </a:spcBef>
              <a:defRPr sz="900">
                <a:solidFill>
                  <a:srgbClr val="231F20"/>
                </a:solidFill>
                <a:latin typeface="Montserrat Light"/>
                <a:ea typeface="Montserrat Light"/>
                <a:cs typeface="Montserrat Light"/>
                <a:sym typeface="Montserrat Light"/>
              </a:defRPr>
            </a:pPr>
            <a:r>
              <a:t>De</a:t>
            </a:r>
            <a:r>
              <a:rPr spc="-10"/>
              <a:t> </a:t>
            </a:r>
            <a:r>
              <a:t>leden</a:t>
            </a:r>
            <a:r>
              <a:rPr spc="-10"/>
              <a:t> </a:t>
            </a:r>
            <a:r>
              <a:t>van</a:t>
            </a:r>
            <a:r>
              <a:rPr spc="-10"/>
              <a:t> Valente </a:t>
            </a:r>
            <a:r>
              <a:t>fungeren</a:t>
            </a:r>
            <a:r>
              <a:rPr spc="-10"/>
              <a:t> </a:t>
            </a:r>
            <a:r>
              <a:t>als</a:t>
            </a:r>
            <a:r>
              <a:rPr spc="-10"/>
              <a:t> </a:t>
            </a:r>
            <a:r>
              <a:t>verbindende</a:t>
            </a:r>
            <a:r>
              <a:rPr spc="-10"/>
              <a:t> </a:t>
            </a:r>
            <a:r>
              <a:t>kracht</a:t>
            </a:r>
            <a:r>
              <a:rPr spc="-10"/>
              <a:t> </a:t>
            </a:r>
            <a:r>
              <a:t>tussen</a:t>
            </a:r>
            <a:r>
              <a:rPr spc="-5"/>
              <a:t> </a:t>
            </a:r>
            <a:r>
              <a:rPr spc="-10"/>
              <a:t>verschillende </a:t>
            </a:r>
            <a:r>
              <a:t>domeinen</a:t>
            </a:r>
            <a:r>
              <a:rPr spc="-20"/>
              <a:t> </a:t>
            </a:r>
            <a:r>
              <a:t>(welzijn</a:t>
            </a:r>
            <a:r>
              <a:rPr spc="-20"/>
              <a:t> </a:t>
            </a:r>
            <a:r>
              <a:t>&amp;</a:t>
            </a:r>
            <a:r>
              <a:rPr spc="-15"/>
              <a:t> </a:t>
            </a:r>
            <a:r>
              <a:t>ggz)</a:t>
            </a:r>
            <a:r>
              <a:rPr spc="-20"/>
              <a:t> </a:t>
            </a:r>
            <a:r>
              <a:t>en</a:t>
            </a:r>
            <a:r>
              <a:rPr spc="-20"/>
              <a:t> </a:t>
            </a:r>
            <a:r>
              <a:t>sectoren</a:t>
            </a:r>
            <a:r>
              <a:rPr spc="-15"/>
              <a:t> </a:t>
            </a:r>
            <a:r>
              <a:t>(in</a:t>
            </a:r>
            <a:r>
              <a:rPr spc="-20"/>
              <a:t> </a:t>
            </a:r>
            <a:r>
              <a:t>de</a:t>
            </a:r>
            <a:r>
              <a:rPr spc="-20"/>
              <a:t> </a:t>
            </a:r>
            <a:r>
              <a:t>wijk,</a:t>
            </a:r>
            <a:r>
              <a:rPr spc="-15"/>
              <a:t> </a:t>
            </a:r>
            <a:r>
              <a:t>bij</a:t>
            </a:r>
            <a:r>
              <a:rPr spc="-20"/>
              <a:t> </a:t>
            </a:r>
            <a:r>
              <a:t>alle</a:t>
            </a:r>
            <a:r>
              <a:rPr spc="-20"/>
              <a:t> </a:t>
            </a:r>
            <a:r>
              <a:t>partijen)</a:t>
            </a:r>
            <a:r>
              <a:rPr spc="-15"/>
              <a:t> </a:t>
            </a:r>
            <a:r>
              <a:rPr spc="-10"/>
              <a:t>(scharnierfunctie) </a:t>
            </a:r>
            <a:r>
              <a:t>en</a:t>
            </a:r>
            <a:r>
              <a:rPr spc="-20"/>
              <a:t> </a:t>
            </a:r>
            <a:r>
              <a:t>bedienen</a:t>
            </a:r>
            <a:r>
              <a:rPr spc="-15"/>
              <a:t> </a:t>
            </a:r>
            <a:r>
              <a:t>een</a:t>
            </a:r>
            <a:r>
              <a:rPr spc="-20"/>
              <a:t> </a:t>
            </a:r>
            <a:r>
              <a:rPr spc="-10"/>
              <a:t>brede(re)</a:t>
            </a:r>
            <a:r>
              <a:rPr spc="-15"/>
              <a:t> </a:t>
            </a:r>
            <a:r>
              <a:t>doelgroep</a:t>
            </a:r>
            <a:r>
              <a:rPr spc="-20"/>
              <a:t> </a:t>
            </a:r>
            <a:r>
              <a:t>(zowel</a:t>
            </a:r>
            <a:r>
              <a:rPr spc="-15"/>
              <a:t> </a:t>
            </a:r>
            <a:r>
              <a:t>welzijn</a:t>
            </a:r>
            <a:r>
              <a:rPr spc="-20"/>
              <a:t> </a:t>
            </a:r>
            <a:r>
              <a:t>als</a:t>
            </a:r>
            <a:r>
              <a:rPr spc="-15"/>
              <a:t> </a:t>
            </a:r>
            <a:r>
              <a:t>complexe</a:t>
            </a:r>
            <a:r>
              <a:rPr spc="-15"/>
              <a:t> </a:t>
            </a:r>
            <a:r>
              <a:rPr spc="-10"/>
              <a:t>problematiek). </a:t>
            </a:r>
            <a:r>
              <a:t>Mogelijke</a:t>
            </a:r>
            <a:r>
              <a:rPr spc="-10"/>
              <a:t> </a:t>
            </a:r>
            <a:r>
              <a:t>consequentie</a:t>
            </a:r>
            <a:r>
              <a:rPr spc="-10"/>
              <a:t> </a:t>
            </a:r>
            <a:r>
              <a:t>(wat</a:t>
            </a:r>
            <a:r>
              <a:rPr spc="-10"/>
              <a:t> </a:t>
            </a:r>
            <a:r>
              <a:t>in</a:t>
            </a:r>
            <a:r>
              <a:rPr spc="-10"/>
              <a:t> </a:t>
            </a:r>
            <a:r>
              <a:t>de</a:t>
            </a:r>
            <a:r>
              <a:rPr spc="-5"/>
              <a:t> </a:t>
            </a:r>
            <a:r>
              <a:t>praktijk</a:t>
            </a:r>
            <a:r>
              <a:rPr spc="-10"/>
              <a:t> </a:t>
            </a:r>
            <a:r>
              <a:t>al</a:t>
            </a:r>
            <a:r>
              <a:rPr spc="-10"/>
              <a:t> zichtbaar </a:t>
            </a:r>
            <a:r>
              <a:t>is</a:t>
            </a:r>
            <a:r>
              <a:rPr spc="-10"/>
              <a:t> </a:t>
            </a:r>
            <a:r>
              <a:t>en</a:t>
            </a:r>
            <a:r>
              <a:rPr spc="-5"/>
              <a:t> </a:t>
            </a:r>
            <a:r>
              <a:rPr spc="-10"/>
              <a:t>daadwerkelijk </a:t>
            </a:r>
            <a:r>
              <a:t>gebeurt!)</a:t>
            </a:r>
            <a:r>
              <a:rPr spc="-20"/>
              <a:t> </a:t>
            </a:r>
            <a:r>
              <a:t>niet</a:t>
            </a:r>
            <a:r>
              <a:rPr spc="-10"/>
              <a:t> zichtbare </a:t>
            </a:r>
            <a:r>
              <a:t>partijen</a:t>
            </a:r>
            <a:r>
              <a:rPr spc="-10"/>
              <a:t> </a:t>
            </a:r>
            <a:r>
              <a:t>zitten</a:t>
            </a:r>
            <a:r>
              <a:rPr spc="-5"/>
              <a:t> </a:t>
            </a:r>
            <a:r>
              <a:t>niet</a:t>
            </a:r>
            <a:r>
              <a:rPr spc="-10"/>
              <a:t> </a:t>
            </a:r>
            <a:r>
              <a:t>aan</a:t>
            </a:r>
            <a:r>
              <a:rPr spc="-10"/>
              <a:t> </a:t>
            </a:r>
            <a:r>
              <a:t>tafel</a:t>
            </a:r>
            <a:r>
              <a:rPr spc="-10"/>
              <a:t> </a:t>
            </a:r>
            <a:r>
              <a:t>en</a:t>
            </a:r>
            <a:r>
              <a:rPr spc="-5"/>
              <a:t> </a:t>
            </a:r>
            <a:r>
              <a:t>vallen</a:t>
            </a:r>
            <a:r>
              <a:rPr spc="-10"/>
              <a:t> </a:t>
            </a:r>
            <a:r>
              <a:t>buiten</a:t>
            </a:r>
            <a:r>
              <a:rPr spc="-10"/>
              <a:t> </a:t>
            </a:r>
            <a:r>
              <a:t>de</a:t>
            </a:r>
            <a:r>
              <a:rPr spc="-10"/>
              <a:t> </a:t>
            </a:r>
            <a:r>
              <a:t>boot</a:t>
            </a:r>
            <a:r>
              <a:rPr spc="-5"/>
              <a:t> </a:t>
            </a:r>
            <a:r>
              <a:rPr spc="-25"/>
              <a:t>bij </a:t>
            </a:r>
            <a:r>
              <a:rPr spc="-10"/>
              <a:t>aanbestedingen.</a:t>
            </a:r>
          </a:p>
        </p:txBody>
      </p:sp>
      <p:sp>
        <p:nvSpPr>
          <p:cNvPr id="287" name="object 5"/>
          <p:cNvSpPr txBox="1"/>
          <p:nvPr/>
        </p:nvSpPr>
        <p:spPr>
          <a:xfrm>
            <a:off x="5748799" y="2834640"/>
            <a:ext cx="4818381" cy="2146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gn="just">
              <a:lnSpc>
                <a:spcPct val="140000"/>
              </a:lnSpc>
              <a:spcBef>
                <a:spcPts val="500"/>
              </a:spcBef>
              <a:defRPr sz="900" u="sng">
                <a:solidFill>
                  <a:srgbClr val="231F20"/>
                </a:solidFill>
                <a:uFill>
                  <a:solidFill>
                    <a:srgbClr val="231F20"/>
                  </a:solidFill>
                </a:uFill>
                <a:latin typeface="Montserrat Bold"/>
                <a:ea typeface="Montserrat Bold"/>
                <a:cs typeface="Montserrat Bold"/>
                <a:sym typeface="Montserrat Bold"/>
              </a:defRPr>
            </a:pPr>
            <a:r>
              <a:t>Wat</a:t>
            </a:r>
            <a:r>
              <a:rPr spc="80"/>
              <a:t> </a:t>
            </a:r>
            <a:r>
              <a:t>levert</a:t>
            </a:r>
            <a:r>
              <a:rPr spc="80"/>
              <a:t> </a:t>
            </a:r>
            <a:r>
              <a:t>gezamenlijk</a:t>
            </a:r>
            <a:r>
              <a:rPr spc="80"/>
              <a:t> </a:t>
            </a:r>
            <a:r>
              <a:t>optrekken</a:t>
            </a:r>
            <a:r>
              <a:rPr spc="80"/>
              <a:t> </a:t>
            </a:r>
            <a:r>
              <a:t>en</a:t>
            </a:r>
            <a:r>
              <a:rPr spc="80"/>
              <a:t> </a:t>
            </a:r>
            <a:r>
              <a:t>positioneren</a:t>
            </a:r>
            <a:r>
              <a:rPr spc="80"/>
              <a:t> </a:t>
            </a:r>
            <a:r>
              <a:rPr spc="-25"/>
              <a:t>op?</a:t>
            </a:r>
          </a:p>
          <a:p>
            <a:pPr marR="182879" indent="12700" algn="just">
              <a:lnSpc>
                <a:spcPct val="140000"/>
              </a:lnSpc>
              <a:defRPr sz="900">
                <a:solidFill>
                  <a:srgbClr val="231F20"/>
                </a:solidFill>
                <a:latin typeface="Montserrat Light"/>
                <a:ea typeface="Montserrat Light"/>
                <a:cs typeface="Montserrat Light"/>
                <a:sym typeface="Montserrat Light"/>
              </a:defRPr>
            </a:pPr>
            <a:r>
              <a:t>Als</a:t>
            </a:r>
            <a:r>
              <a:rPr spc="30"/>
              <a:t> </a:t>
            </a:r>
            <a:r>
              <a:t>RIBW-en</a:t>
            </a:r>
            <a:r>
              <a:rPr spc="30"/>
              <a:t> </a:t>
            </a:r>
            <a:r>
              <a:t>zijn</a:t>
            </a:r>
            <a:r>
              <a:rPr spc="30"/>
              <a:t> </a:t>
            </a:r>
            <a:r>
              <a:t>we</a:t>
            </a:r>
            <a:r>
              <a:rPr spc="30"/>
              <a:t> </a:t>
            </a:r>
            <a:r>
              <a:t>ooit</a:t>
            </a:r>
            <a:r>
              <a:rPr spc="34"/>
              <a:t> </a:t>
            </a:r>
            <a:r>
              <a:t>opgericht</a:t>
            </a:r>
            <a:r>
              <a:rPr spc="30"/>
              <a:t> </a:t>
            </a:r>
            <a:r>
              <a:t>als</a:t>
            </a:r>
            <a:r>
              <a:rPr spc="30"/>
              <a:t> </a:t>
            </a:r>
            <a:r>
              <a:t>een</a:t>
            </a:r>
            <a:r>
              <a:rPr spc="30"/>
              <a:t> </a:t>
            </a:r>
            <a:r>
              <a:t>vorm</a:t>
            </a:r>
            <a:r>
              <a:rPr spc="34"/>
              <a:t> </a:t>
            </a:r>
            <a:r>
              <a:t>van</a:t>
            </a:r>
            <a:r>
              <a:rPr spc="30"/>
              <a:t> </a:t>
            </a:r>
            <a:r>
              <a:t>emancipatie:</a:t>
            </a:r>
            <a:r>
              <a:rPr spc="30"/>
              <a:t> </a:t>
            </a:r>
            <a:r>
              <a:t>uit</a:t>
            </a:r>
            <a:r>
              <a:rPr spc="30"/>
              <a:t> </a:t>
            </a:r>
            <a:r>
              <a:t>de</a:t>
            </a:r>
            <a:r>
              <a:rPr spc="34"/>
              <a:t> </a:t>
            </a:r>
            <a:r>
              <a:rPr spc="-10"/>
              <a:t>bossen </a:t>
            </a:r>
            <a:r>
              <a:t>de</a:t>
            </a:r>
            <a:r>
              <a:rPr spc="25"/>
              <a:t> </a:t>
            </a:r>
            <a:r>
              <a:t>samenleving</a:t>
            </a:r>
            <a:r>
              <a:rPr spc="30"/>
              <a:t> </a:t>
            </a:r>
            <a:r>
              <a:t>in.</a:t>
            </a:r>
            <a:r>
              <a:rPr spc="30"/>
              <a:t> </a:t>
            </a:r>
            <a:r>
              <a:t>Die</a:t>
            </a:r>
            <a:r>
              <a:rPr spc="30"/>
              <a:t> </a:t>
            </a:r>
            <a:r>
              <a:t>beweging</a:t>
            </a:r>
            <a:r>
              <a:rPr spc="30"/>
              <a:t> </a:t>
            </a:r>
            <a:r>
              <a:t>is</a:t>
            </a:r>
            <a:r>
              <a:rPr spc="30"/>
              <a:t> </a:t>
            </a:r>
            <a:r>
              <a:t>nog</a:t>
            </a:r>
            <a:r>
              <a:rPr spc="30"/>
              <a:t> </a:t>
            </a:r>
            <a:r>
              <a:t>lang</a:t>
            </a:r>
            <a:r>
              <a:rPr spc="25"/>
              <a:t> </a:t>
            </a:r>
            <a:r>
              <a:t>niet</a:t>
            </a:r>
            <a:r>
              <a:rPr spc="30"/>
              <a:t> </a:t>
            </a:r>
            <a:r>
              <a:t>klaar.</a:t>
            </a:r>
            <a:r>
              <a:rPr spc="30"/>
              <a:t> </a:t>
            </a:r>
            <a:r>
              <a:t>We</a:t>
            </a:r>
            <a:r>
              <a:rPr spc="30"/>
              <a:t> </a:t>
            </a:r>
            <a:r>
              <a:t>willen</a:t>
            </a:r>
            <a:r>
              <a:rPr spc="30"/>
              <a:t> </a:t>
            </a:r>
            <a:r>
              <a:t>en</a:t>
            </a:r>
            <a:r>
              <a:rPr spc="30"/>
              <a:t> </a:t>
            </a:r>
            <a:r>
              <a:t>moeten</a:t>
            </a:r>
            <a:r>
              <a:rPr spc="30"/>
              <a:t> </a:t>
            </a:r>
            <a:r>
              <a:rPr spc="-25"/>
              <a:t>als </a:t>
            </a:r>
            <a:r>
              <a:t>branche,</a:t>
            </a:r>
            <a:r>
              <a:rPr spc="40"/>
              <a:t> </a:t>
            </a:r>
            <a:r>
              <a:t>samen</a:t>
            </a:r>
            <a:r>
              <a:rPr spc="45"/>
              <a:t> </a:t>
            </a:r>
            <a:r>
              <a:t>met</a:t>
            </a:r>
            <a:r>
              <a:rPr spc="45"/>
              <a:t> </a:t>
            </a:r>
            <a:r>
              <a:t>cliënten</a:t>
            </a:r>
            <a:r>
              <a:rPr spc="45"/>
              <a:t> </a:t>
            </a:r>
            <a:r>
              <a:t>en</a:t>
            </a:r>
            <a:r>
              <a:rPr spc="45"/>
              <a:t> </a:t>
            </a:r>
            <a:r>
              <a:t>naastbetrokkenen,</a:t>
            </a:r>
            <a:r>
              <a:rPr spc="45"/>
              <a:t> </a:t>
            </a:r>
            <a:r>
              <a:t>voor</a:t>
            </a:r>
            <a:r>
              <a:rPr spc="45"/>
              <a:t> </a:t>
            </a:r>
            <a:r>
              <a:t>verdere</a:t>
            </a:r>
            <a:r>
              <a:rPr spc="45"/>
              <a:t> </a:t>
            </a:r>
            <a:r>
              <a:t>stappen</a:t>
            </a:r>
            <a:r>
              <a:rPr spc="45"/>
              <a:t> </a:t>
            </a:r>
            <a:r>
              <a:t>in</a:t>
            </a:r>
            <a:r>
              <a:rPr spc="45"/>
              <a:t> </a:t>
            </a:r>
            <a:r>
              <a:rPr spc="-25"/>
              <a:t>die </a:t>
            </a:r>
            <a:r>
              <a:t>richting</a:t>
            </a:r>
            <a:r>
              <a:rPr spc="30"/>
              <a:t> </a:t>
            </a:r>
            <a:r>
              <a:t>op</a:t>
            </a:r>
            <a:r>
              <a:rPr spc="30"/>
              <a:t> </a:t>
            </a:r>
            <a:r>
              <a:t>blijven</a:t>
            </a:r>
            <a:r>
              <a:rPr spc="34"/>
              <a:t> </a:t>
            </a:r>
            <a:r>
              <a:t>komen.</a:t>
            </a:r>
            <a:r>
              <a:rPr spc="30"/>
              <a:t> </a:t>
            </a:r>
            <a:r>
              <a:t>Het</a:t>
            </a:r>
            <a:r>
              <a:rPr spc="30"/>
              <a:t> </a:t>
            </a:r>
            <a:r>
              <a:t>veld</a:t>
            </a:r>
            <a:r>
              <a:rPr spc="34"/>
              <a:t> </a:t>
            </a:r>
            <a:r>
              <a:t>is</a:t>
            </a:r>
            <a:r>
              <a:rPr spc="30"/>
              <a:t> </a:t>
            </a:r>
            <a:r>
              <a:t>enorm</a:t>
            </a:r>
            <a:r>
              <a:rPr spc="30"/>
              <a:t> </a:t>
            </a:r>
            <a:r>
              <a:t>aan</a:t>
            </a:r>
            <a:r>
              <a:rPr spc="34"/>
              <a:t> </a:t>
            </a:r>
            <a:r>
              <a:t>het</a:t>
            </a:r>
            <a:r>
              <a:rPr spc="30"/>
              <a:t> </a:t>
            </a:r>
            <a:r>
              <a:t>bewegen</a:t>
            </a:r>
            <a:r>
              <a:rPr spc="30"/>
              <a:t> </a:t>
            </a:r>
            <a:r>
              <a:t>en</a:t>
            </a:r>
            <a:r>
              <a:rPr spc="34"/>
              <a:t> </a:t>
            </a:r>
            <a:r>
              <a:rPr spc="-10"/>
              <a:t>schuiven.</a:t>
            </a:r>
          </a:p>
          <a:p>
            <a:pPr marR="5080" indent="12700">
              <a:lnSpc>
                <a:spcPct val="140000"/>
              </a:lnSpc>
              <a:defRPr sz="900">
                <a:solidFill>
                  <a:srgbClr val="231F20"/>
                </a:solidFill>
                <a:latin typeface="Montserrat Light"/>
                <a:ea typeface="Montserrat Light"/>
                <a:cs typeface="Montserrat Light"/>
                <a:sym typeface="Montserrat Light"/>
              </a:defRPr>
            </a:pPr>
            <a:r>
              <a:t>We</a:t>
            </a:r>
            <a:r>
              <a:rPr spc="25"/>
              <a:t> </a:t>
            </a:r>
            <a:r>
              <a:t>zijn</a:t>
            </a:r>
            <a:r>
              <a:rPr spc="25"/>
              <a:t> </a:t>
            </a:r>
            <a:r>
              <a:t>actief</a:t>
            </a:r>
            <a:r>
              <a:rPr spc="25"/>
              <a:t> </a:t>
            </a:r>
            <a:r>
              <a:t>in</a:t>
            </a:r>
            <a:r>
              <a:rPr spc="25"/>
              <a:t> </a:t>
            </a:r>
            <a:r>
              <a:t>de</a:t>
            </a:r>
            <a:r>
              <a:rPr spc="30"/>
              <a:t> </a:t>
            </a:r>
            <a:r>
              <a:t>wijken,</a:t>
            </a:r>
            <a:r>
              <a:rPr spc="25"/>
              <a:t> </a:t>
            </a:r>
            <a:r>
              <a:t>werken</a:t>
            </a:r>
            <a:r>
              <a:rPr spc="25"/>
              <a:t> </a:t>
            </a:r>
            <a:r>
              <a:t>veel</a:t>
            </a:r>
            <a:r>
              <a:rPr spc="25"/>
              <a:t> </a:t>
            </a:r>
            <a:r>
              <a:t>meer</a:t>
            </a:r>
            <a:r>
              <a:rPr spc="25"/>
              <a:t> </a:t>
            </a:r>
            <a:r>
              <a:t>ambulant</a:t>
            </a:r>
            <a:r>
              <a:rPr spc="30"/>
              <a:t> </a:t>
            </a:r>
            <a:r>
              <a:t>en</a:t>
            </a:r>
            <a:r>
              <a:rPr spc="25"/>
              <a:t> </a:t>
            </a:r>
            <a:r>
              <a:t>zetten</a:t>
            </a:r>
            <a:r>
              <a:rPr spc="25"/>
              <a:t> </a:t>
            </a:r>
            <a:r>
              <a:t>in</a:t>
            </a:r>
            <a:r>
              <a:rPr spc="25"/>
              <a:t> </a:t>
            </a:r>
            <a:r>
              <a:t>op</a:t>
            </a:r>
            <a:r>
              <a:rPr spc="25"/>
              <a:t> </a:t>
            </a:r>
            <a:r>
              <a:t>herstel</a:t>
            </a:r>
            <a:r>
              <a:rPr spc="30"/>
              <a:t> </a:t>
            </a:r>
            <a:r>
              <a:rPr spc="-25"/>
              <a:t>van </a:t>
            </a:r>
            <a:r>
              <a:t>gezondheid</a:t>
            </a:r>
            <a:r>
              <a:rPr spc="30"/>
              <a:t> </a:t>
            </a:r>
            <a:r>
              <a:t>en</a:t>
            </a:r>
            <a:r>
              <a:rPr spc="30"/>
              <a:t> </a:t>
            </a:r>
            <a:r>
              <a:t>kwaliteit</a:t>
            </a:r>
            <a:r>
              <a:rPr spc="30"/>
              <a:t> </a:t>
            </a:r>
            <a:r>
              <a:t>van</a:t>
            </a:r>
            <a:r>
              <a:rPr spc="34"/>
              <a:t> </a:t>
            </a:r>
            <a:r>
              <a:t>leven.</a:t>
            </a:r>
            <a:r>
              <a:rPr spc="30"/>
              <a:t> </a:t>
            </a:r>
            <a:r>
              <a:t>We</a:t>
            </a:r>
            <a:r>
              <a:rPr spc="30"/>
              <a:t> </a:t>
            </a:r>
            <a:r>
              <a:t>zijn</a:t>
            </a:r>
            <a:r>
              <a:rPr spc="34"/>
              <a:t> </a:t>
            </a:r>
            <a:r>
              <a:t>(mede)aanjager</a:t>
            </a:r>
            <a:r>
              <a:rPr spc="30"/>
              <a:t> </a:t>
            </a:r>
            <a:r>
              <a:t>van</a:t>
            </a:r>
            <a:r>
              <a:rPr spc="30"/>
              <a:t> </a:t>
            </a:r>
            <a:r>
              <a:t>het</a:t>
            </a:r>
            <a:r>
              <a:rPr spc="34"/>
              <a:t> </a:t>
            </a:r>
            <a:r>
              <a:rPr spc="-10"/>
              <a:t>wijknetwerk.</a:t>
            </a:r>
            <a:r>
              <a:rPr spc="500"/>
              <a:t> </a:t>
            </a:r>
            <a:endParaRPr spc="500"/>
          </a:p>
          <a:p>
            <a:pPr marR="5080" indent="12700">
              <a:lnSpc>
                <a:spcPct val="140000"/>
              </a:lnSpc>
              <a:defRPr sz="900">
                <a:solidFill>
                  <a:srgbClr val="231F20"/>
                </a:solidFill>
                <a:latin typeface="Montserrat Light"/>
                <a:ea typeface="Montserrat Light"/>
                <a:cs typeface="Montserrat Light"/>
                <a:sym typeface="Montserrat Light"/>
              </a:defRPr>
            </a:pPr>
            <a:r>
              <a:t>We</a:t>
            </a:r>
            <a:r>
              <a:rPr spc="40"/>
              <a:t> </a:t>
            </a:r>
            <a:r>
              <a:t>moeten</a:t>
            </a:r>
            <a:r>
              <a:rPr spc="40"/>
              <a:t> </a:t>
            </a:r>
            <a:r>
              <a:t>ons</a:t>
            </a:r>
            <a:r>
              <a:rPr spc="45"/>
              <a:t> </a:t>
            </a:r>
            <a:r>
              <a:t>onderscheiden</a:t>
            </a:r>
            <a:r>
              <a:rPr spc="40"/>
              <a:t> </a:t>
            </a:r>
            <a:r>
              <a:t>van</a:t>
            </a:r>
            <a:r>
              <a:rPr spc="40"/>
              <a:t> </a:t>
            </a:r>
            <a:r>
              <a:t>anderen,</a:t>
            </a:r>
            <a:r>
              <a:rPr spc="45"/>
              <a:t> </a:t>
            </a:r>
            <a:r>
              <a:t>juist</a:t>
            </a:r>
            <a:r>
              <a:rPr spc="40"/>
              <a:t> </a:t>
            </a:r>
            <a:r>
              <a:t>om</a:t>
            </a:r>
            <a:r>
              <a:rPr spc="40"/>
              <a:t> </a:t>
            </a:r>
            <a:r>
              <a:t>onze</a:t>
            </a:r>
            <a:r>
              <a:rPr spc="45"/>
              <a:t> </a:t>
            </a:r>
            <a:r>
              <a:t>meerwaarde</a:t>
            </a:r>
            <a:r>
              <a:rPr spc="40"/>
              <a:t> </a:t>
            </a:r>
            <a:r>
              <a:t>te</a:t>
            </a:r>
            <a:r>
              <a:rPr spc="45"/>
              <a:t> </a:t>
            </a:r>
            <a:r>
              <a:rPr spc="-10"/>
              <a:t>kunnen </a:t>
            </a:r>
            <a:r>
              <a:t>blijven</a:t>
            </a:r>
            <a:r>
              <a:rPr spc="45"/>
              <a:t> </a:t>
            </a:r>
            <a:r>
              <a:t>toevoegen,</a:t>
            </a:r>
            <a:r>
              <a:rPr spc="50"/>
              <a:t> </a:t>
            </a:r>
            <a:r>
              <a:t>voor</a:t>
            </a:r>
            <a:r>
              <a:rPr spc="50"/>
              <a:t> </a:t>
            </a:r>
            <a:r>
              <a:t>cliënten</a:t>
            </a:r>
            <a:r>
              <a:rPr spc="50"/>
              <a:t> </a:t>
            </a:r>
            <a:r>
              <a:t>en</a:t>
            </a:r>
            <a:r>
              <a:rPr spc="45"/>
              <a:t> </a:t>
            </a:r>
            <a:r>
              <a:t>in</a:t>
            </a:r>
            <a:r>
              <a:rPr spc="50"/>
              <a:t> </a:t>
            </a:r>
            <a:r>
              <a:t>samenwerkingsverbanden</a:t>
            </a:r>
            <a:r>
              <a:rPr spc="50"/>
              <a:t> </a:t>
            </a:r>
            <a:r>
              <a:t>en</a:t>
            </a:r>
            <a:r>
              <a:rPr spc="50"/>
              <a:t> </a:t>
            </a:r>
            <a:r>
              <a:rPr spc="-10"/>
              <a:t>netwerken</a:t>
            </a:r>
            <a:endParaRPr spc="-10"/>
          </a:p>
          <a:p>
            <a:pPr marR="5080" indent="12700">
              <a:lnSpc>
                <a:spcPct val="140000"/>
              </a:lnSpc>
              <a:defRPr sz="900">
                <a:solidFill>
                  <a:srgbClr val="231F20"/>
                </a:solidFill>
                <a:latin typeface="Montserrat Light"/>
                <a:ea typeface="Montserrat Light"/>
                <a:cs typeface="Montserrat Light"/>
                <a:sym typeface="Montserrat Light"/>
              </a:defRPr>
            </a:pPr>
            <a:r>
              <a:t>in</a:t>
            </a:r>
            <a:r>
              <a:rPr spc="20"/>
              <a:t> </a:t>
            </a:r>
            <a:r>
              <a:t>de</a:t>
            </a:r>
            <a:r>
              <a:rPr spc="20"/>
              <a:t> </a:t>
            </a:r>
            <a:r>
              <a:rPr spc="-10"/>
              <a:t>wijken.</a:t>
            </a:r>
            <a:endParaRPr spc="-10"/>
          </a:p>
        </p:txBody>
      </p:sp>
      <p:sp>
        <p:nvSpPr>
          <p:cNvPr id="288" name="object 6"/>
          <p:cNvSpPr txBox="1"/>
          <p:nvPr/>
        </p:nvSpPr>
        <p:spPr>
          <a:xfrm>
            <a:off x="743299" y="635558"/>
            <a:ext cx="1616076"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spc="60" sz="1200">
                <a:latin typeface="Montserrat Bold"/>
                <a:ea typeface="Montserrat Bold"/>
                <a:cs typeface="Montserrat Bold"/>
                <a:sym typeface="Montserrat Bold"/>
              </a:defRPr>
            </a:lvl1pPr>
          </a:lstStyle>
          <a:p>
            <a:pPr/>
            <a:r>
              <a:t>Argumentenkaart</a:t>
            </a:r>
          </a:p>
        </p:txBody>
      </p:sp>
      <p:pic>
        <p:nvPicPr>
          <p:cNvPr id="289" name="V gekleurd rechtsboven.png" descr="V gekleurd rechtsboven.png">
            <a:hlinkClick r:id="" invalidUrl="" action="ppaction://hlinkshowjump?jump=firstslide" tgtFrame="" tooltip="" history="1" highlightClick="0" endSnd="0"/>
          </p:cNvPr>
          <p:cNvPicPr>
            <a:picLocks noChangeAspect="1"/>
          </p:cNvPicPr>
          <p:nvPr/>
        </p:nvPicPr>
        <p:blipFill>
          <a:blip r:embed="rId2">
            <a:extLst/>
          </a:blip>
          <a:stretch>
            <a:fillRect/>
          </a:stretch>
        </p:blipFill>
        <p:spPr>
          <a:xfrm>
            <a:off x="11423805" y="525941"/>
            <a:ext cx="283111" cy="256248"/>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object 2"/>
          <p:cNvSpPr txBox="1"/>
          <p:nvPr/>
        </p:nvSpPr>
        <p:spPr>
          <a:xfrm>
            <a:off x="743300" y="1501140"/>
            <a:ext cx="4818380" cy="124961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gn="just">
              <a:spcBef>
                <a:spcPts val="500"/>
              </a:spcBef>
              <a:defRPr spc="-20" sz="900">
                <a:solidFill>
                  <a:srgbClr val="231F20"/>
                </a:solidFill>
                <a:latin typeface="Montserrat Bold"/>
                <a:ea typeface="Montserrat Bold"/>
                <a:cs typeface="Montserrat Bold"/>
                <a:sym typeface="Montserrat Bold"/>
              </a:defRPr>
            </a:pPr>
            <a:r>
              <a:t>Voordelen</a:t>
            </a:r>
            <a:r>
              <a:rPr spc="5"/>
              <a:t> </a:t>
            </a:r>
            <a:r>
              <a:t>gezamenlijk</a:t>
            </a:r>
            <a:r>
              <a:rPr spc="10"/>
              <a:t> </a:t>
            </a:r>
            <a:r>
              <a:rPr spc="-10"/>
              <a:t>profiel</a:t>
            </a:r>
          </a:p>
          <a:p>
            <a:pPr marR="5080" indent="12700" algn="just">
              <a:lnSpc>
                <a:spcPct val="138900"/>
              </a:lnSpc>
              <a:defRPr sz="900">
                <a:solidFill>
                  <a:srgbClr val="231F20"/>
                </a:solidFill>
                <a:latin typeface="Montserrat Light"/>
                <a:ea typeface="Montserrat Light"/>
                <a:cs typeface="Montserrat Light"/>
                <a:sym typeface="Montserrat Light"/>
              </a:defRPr>
            </a:pPr>
            <a:r>
              <a:t>Het</a:t>
            </a:r>
            <a:r>
              <a:rPr spc="-25"/>
              <a:t> </a:t>
            </a:r>
            <a:r>
              <a:t>is</a:t>
            </a:r>
            <a:r>
              <a:rPr spc="-10"/>
              <a:t> </a:t>
            </a:r>
            <a:r>
              <a:t>belangrijk</a:t>
            </a:r>
            <a:r>
              <a:rPr spc="-10"/>
              <a:t> </a:t>
            </a:r>
            <a:r>
              <a:t>de</a:t>
            </a:r>
            <a:r>
              <a:rPr spc="-10"/>
              <a:t> </a:t>
            </a:r>
            <a:r>
              <a:t>bijdrage</a:t>
            </a:r>
            <a:r>
              <a:rPr spc="-15"/>
              <a:t> </a:t>
            </a:r>
            <a:r>
              <a:t>van</a:t>
            </a:r>
            <a:r>
              <a:rPr spc="-10"/>
              <a:t> </a:t>
            </a:r>
            <a:r>
              <a:t>onze</a:t>
            </a:r>
            <a:r>
              <a:rPr spc="-10"/>
              <a:t> </a:t>
            </a:r>
            <a:r>
              <a:t>gehele</a:t>
            </a:r>
            <a:r>
              <a:rPr spc="-10"/>
              <a:t> </a:t>
            </a:r>
            <a:r>
              <a:t>sector</a:t>
            </a:r>
            <a:r>
              <a:rPr spc="-10"/>
              <a:t> </a:t>
            </a:r>
            <a:r>
              <a:t>aan</a:t>
            </a:r>
            <a:r>
              <a:rPr spc="-15"/>
              <a:t> </a:t>
            </a:r>
            <a:r>
              <a:t>de</a:t>
            </a:r>
            <a:r>
              <a:rPr spc="-10"/>
              <a:t> </a:t>
            </a:r>
            <a:r>
              <a:t>maatschappij</a:t>
            </a:r>
            <a:r>
              <a:rPr spc="-10"/>
              <a:t> </a:t>
            </a:r>
            <a:r>
              <a:t>in</a:t>
            </a:r>
            <a:r>
              <a:rPr spc="-10"/>
              <a:t> </a:t>
            </a:r>
            <a:r>
              <a:t>beeld</a:t>
            </a:r>
            <a:r>
              <a:rPr spc="-10"/>
              <a:t> </a:t>
            </a:r>
            <a:r>
              <a:rPr spc="-25"/>
              <a:t>te </a:t>
            </a:r>
            <a:r>
              <a:t>brengen.</a:t>
            </a:r>
            <a:r>
              <a:rPr spc="-25"/>
              <a:t> </a:t>
            </a:r>
            <a:r>
              <a:t>Zo</a:t>
            </a:r>
            <a:r>
              <a:rPr spc="-10"/>
              <a:t> </a:t>
            </a:r>
            <a:r>
              <a:t>ziet</a:t>
            </a:r>
            <a:r>
              <a:rPr spc="-10"/>
              <a:t> </a:t>
            </a:r>
            <a:r>
              <a:t>het</a:t>
            </a:r>
            <a:r>
              <a:rPr spc="-10"/>
              <a:t> </a:t>
            </a:r>
            <a:r>
              <a:t>publiek,</a:t>
            </a:r>
            <a:r>
              <a:rPr spc="-10"/>
              <a:t> </a:t>
            </a:r>
            <a:r>
              <a:t>de</a:t>
            </a:r>
            <a:r>
              <a:rPr spc="-10"/>
              <a:t> </a:t>
            </a:r>
            <a:r>
              <a:t>maatschappij,</a:t>
            </a:r>
            <a:r>
              <a:rPr spc="-15"/>
              <a:t> </a:t>
            </a:r>
            <a:r>
              <a:t>de</a:t>
            </a:r>
            <a:r>
              <a:rPr spc="-10"/>
              <a:t> </a:t>
            </a:r>
            <a:r>
              <a:t>overheid</a:t>
            </a:r>
            <a:r>
              <a:rPr spc="-10"/>
              <a:t> </a:t>
            </a:r>
            <a:r>
              <a:t>beter</a:t>
            </a:r>
            <a:r>
              <a:rPr spc="-10"/>
              <a:t> </a:t>
            </a:r>
            <a:r>
              <a:t>hoe</a:t>
            </a:r>
            <a:r>
              <a:rPr spc="-10"/>
              <a:t> </a:t>
            </a:r>
            <a:r>
              <a:t>essentieel</a:t>
            </a:r>
            <a:r>
              <a:rPr spc="-10"/>
              <a:t> </a:t>
            </a:r>
            <a:r>
              <a:rPr spc="-20"/>
              <a:t>onze </a:t>
            </a:r>
            <a:r>
              <a:t>rol</a:t>
            </a:r>
            <a:r>
              <a:rPr spc="-15"/>
              <a:t> </a:t>
            </a:r>
            <a:r>
              <a:t>in</a:t>
            </a:r>
            <a:r>
              <a:rPr spc="-15"/>
              <a:t> </a:t>
            </a:r>
            <a:r>
              <a:t>de</a:t>
            </a:r>
            <a:r>
              <a:rPr spc="-15"/>
              <a:t> </a:t>
            </a:r>
            <a:r>
              <a:t>samenleving</a:t>
            </a:r>
            <a:r>
              <a:rPr spc="-10"/>
              <a:t> </a:t>
            </a:r>
            <a:r>
              <a:rPr spc="-25"/>
              <a:t>is.</a:t>
            </a:r>
          </a:p>
          <a:p>
            <a:pPr marR="200660" indent="12700">
              <a:lnSpc>
                <a:spcPct val="138900"/>
              </a:lnSpc>
              <a:defRPr sz="900">
                <a:solidFill>
                  <a:srgbClr val="231F20"/>
                </a:solidFill>
                <a:latin typeface="Montserrat Light"/>
                <a:ea typeface="Montserrat Light"/>
                <a:cs typeface="Montserrat Light"/>
                <a:sym typeface="Montserrat Light"/>
              </a:defRPr>
            </a:pPr>
            <a:r>
              <a:t>Samen</a:t>
            </a:r>
            <a:r>
              <a:rPr spc="-25"/>
              <a:t> </a:t>
            </a:r>
            <a:r>
              <a:t>vormen</a:t>
            </a:r>
            <a:r>
              <a:rPr spc="-15"/>
              <a:t> </a:t>
            </a:r>
            <a:r>
              <a:t>we</a:t>
            </a:r>
            <a:r>
              <a:rPr spc="-10"/>
              <a:t> </a:t>
            </a:r>
            <a:r>
              <a:t>een</a:t>
            </a:r>
            <a:r>
              <a:rPr spc="-15"/>
              <a:t> </a:t>
            </a:r>
            <a:r>
              <a:t>krachtig</a:t>
            </a:r>
            <a:r>
              <a:rPr spc="-15"/>
              <a:t> </a:t>
            </a:r>
            <a:r>
              <a:t>netwerk,</a:t>
            </a:r>
            <a:r>
              <a:rPr spc="-10"/>
              <a:t> </a:t>
            </a:r>
            <a:r>
              <a:t>een</a:t>
            </a:r>
            <a:r>
              <a:rPr spc="-15"/>
              <a:t> </a:t>
            </a:r>
            <a:r>
              <a:t>community</a:t>
            </a:r>
            <a:r>
              <a:rPr spc="-15"/>
              <a:t> </a:t>
            </a:r>
            <a:r>
              <a:t>waarin</a:t>
            </a:r>
            <a:r>
              <a:rPr spc="-10"/>
              <a:t> </a:t>
            </a:r>
            <a:r>
              <a:t>we</a:t>
            </a:r>
            <a:r>
              <a:rPr spc="-15"/>
              <a:t> </a:t>
            </a:r>
            <a:r>
              <a:t>kennis</a:t>
            </a:r>
            <a:r>
              <a:rPr spc="-10"/>
              <a:t> </a:t>
            </a:r>
            <a:r>
              <a:rPr spc="-25"/>
              <a:t>en </a:t>
            </a:r>
            <a:r>
              <a:t>expertise</a:t>
            </a:r>
            <a:r>
              <a:rPr spc="-25"/>
              <a:t> </a:t>
            </a:r>
            <a:r>
              <a:t>delen</a:t>
            </a:r>
            <a:r>
              <a:rPr spc="-15"/>
              <a:t> </a:t>
            </a:r>
            <a:r>
              <a:t>en</a:t>
            </a:r>
            <a:r>
              <a:rPr spc="-10"/>
              <a:t> </a:t>
            </a:r>
            <a:r>
              <a:t>gebruiken,</a:t>
            </a:r>
            <a:r>
              <a:rPr spc="-15"/>
              <a:t> </a:t>
            </a:r>
            <a:r>
              <a:t>zo</a:t>
            </a:r>
            <a:r>
              <a:rPr spc="-10"/>
              <a:t> </a:t>
            </a:r>
            <a:r>
              <a:t>helpen</a:t>
            </a:r>
            <a:r>
              <a:rPr spc="-15"/>
              <a:t> </a:t>
            </a:r>
            <a:r>
              <a:t>we</a:t>
            </a:r>
            <a:r>
              <a:rPr spc="-10"/>
              <a:t> </a:t>
            </a:r>
            <a:r>
              <a:t>niet</a:t>
            </a:r>
            <a:r>
              <a:rPr spc="-15"/>
              <a:t> </a:t>
            </a:r>
            <a:r>
              <a:t>alleen</a:t>
            </a:r>
            <a:r>
              <a:rPr spc="-10"/>
              <a:t> </a:t>
            </a:r>
            <a:r>
              <a:t>het</a:t>
            </a:r>
            <a:r>
              <a:rPr spc="-15"/>
              <a:t> </a:t>
            </a:r>
            <a:r>
              <a:t>collectief,</a:t>
            </a:r>
            <a:r>
              <a:rPr spc="-10"/>
              <a:t> </a:t>
            </a:r>
            <a:r>
              <a:t>maar</a:t>
            </a:r>
            <a:r>
              <a:rPr spc="-15"/>
              <a:t> </a:t>
            </a:r>
            <a:r>
              <a:t>ook</a:t>
            </a:r>
            <a:r>
              <a:rPr spc="-10"/>
              <a:t> </a:t>
            </a:r>
            <a:r>
              <a:rPr spc="-25"/>
              <a:t>de </a:t>
            </a:r>
            <a:r>
              <a:t>individuele</a:t>
            </a:r>
            <a:r>
              <a:rPr spc="-20"/>
              <a:t> </a:t>
            </a:r>
            <a:r>
              <a:t>leden</a:t>
            </a:r>
            <a:r>
              <a:rPr spc="-5"/>
              <a:t> </a:t>
            </a:r>
            <a:r>
              <a:rPr spc="-10"/>
              <a:t>profiteren </a:t>
            </a:r>
            <a:r>
              <a:t>onderling</a:t>
            </a:r>
            <a:r>
              <a:rPr spc="-5"/>
              <a:t> </a:t>
            </a:r>
            <a:r>
              <a:t>van</a:t>
            </a:r>
            <a:r>
              <a:rPr spc="-10"/>
              <a:t> </a:t>
            </a:r>
            <a:r>
              <a:t>elkaars</a:t>
            </a:r>
            <a:r>
              <a:rPr spc="-5"/>
              <a:t> </a:t>
            </a:r>
            <a:r>
              <a:rPr spc="-10"/>
              <a:t>kennis.</a:t>
            </a:r>
          </a:p>
        </p:txBody>
      </p:sp>
      <p:sp>
        <p:nvSpPr>
          <p:cNvPr id="292" name="object 3"/>
          <p:cNvSpPr txBox="1"/>
          <p:nvPr/>
        </p:nvSpPr>
        <p:spPr>
          <a:xfrm>
            <a:off x="895661" y="2971800"/>
            <a:ext cx="4719956" cy="18860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82550" marR="5080" indent="-70485">
              <a:lnSpc>
                <a:spcPct val="138900"/>
              </a:lnSpc>
              <a:spcBef>
                <a:spcPts val="100"/>
              </a:spcBef>
              <a:buSzPct val="100000"/>
              <a:buFont typeface="Montserrat Regular"/>
              <a:buChar char="•"/>
              <a:tabLst>
                <a:tab pos="76200" algn="l"/>
              </a:tabLst>
              <a:defRPr sz="900">
                <a:solidFill>
                  <a:srgbClr val="231F20"/>
                </a:solidFill>
                <a:latin typeface="Montserrat Light"/>
                <a:ea typeface="Montserrat Light"/>
                <a:cs typeface="Montserrat Light"/>
                <a:sym typeface="Montserrat Light"/>
              </a:defRPr>
            </a:pPr>
            <a:r>
              <a:t>Het</a:t>
            </a:r>
            <a:r>
              <a:rPr spc="-25"/>
              <a:t> </a:t>
            </a:r>
            <a:r>
              <a:rPr spc="-10"/>
              <a:t>gekozen </a:t>
            </a:r>
            <a:r>
              <a:t>concept</a:t>
            </a:r>
            <a:r>
              <a:rPr spc="-10"/>
              <a:t> </a:t>
            </a:r>
            <a:r>
              <a:t>helpt</a:t>
            </a:r>
            <a:r>
              <a:rPr spc="-10"/>
              <a:t> </a:t>
            </a:r>
            <a:r>
              <a:t>ons</a:t>
            </a:r>
            <a:r>
              <a:rPr spc="-10"/>
              <a:t> </a:t>
            </a:r>
            <a:r>
              <a:t>om</a:t>
            </a:r>
            <a:r>
              <a:rPr spc="-10"/>
              <a:t> </a:t>
            </a:r>
            <a:r>
              <a:t>ons</a:t>
            </a:r>
            <a:r>
              <a:rPr spc="-15"/>
              <a:t> </a:t>
            </a:r>
            <a:r>
              <a:t>achter</a:t>
            </a:r>
            <a:r>
              <a:rPr spc="-10"/>
              <a:t> cliënten </a:t>
            </a:r>
            <a:r>
              <a:t>en</a:t>
            </a:r>
            <a:r>
              <a:rPr spc="-10"/>
              <a:t> </a:t>
            </a:r>
            <a:r>
              <a:t>maatschappij</a:t>
            </a:r>
            <a:r>
              <a:rPr spc="-10"/>
              <a:t> </a:t>
            </a:r>
            <a:r>
              <a:t>op</a:t>
            </a:r>
            <a:r>
              <a:rPr spc="-10"/>
              <a:t> </a:t>
            </a:r>
            <a:r>
              <a:rPr spc="-25"/>
              <a:t>te </a:t>
            </a:r>
            <a:r>
              <a:t>stellen</a:t>
            </a:r>
            <a:r>
              <a:rPr spc="-10"/>
              <a:t> </a:t>
            </a:r>
            <a:r>
              <a:t>en niet ons als eerste als</a:t>
            </a:r>
            <a:r>
              <a:rPr spc="5"/>
              <a:t> </a:t>
            </a:r>
            <a:r>
              <a:rPr spc="-10"/>
              <a:t>zorgaanbieder</a:t>
            </a:r>
            <a:r>
              <a:t> te </a:t>
            </a:r>
            <a:r>
              <a:rPr spc="-10"/>
              <a:t>profileren:</a:t>
            </a:r>
            <a:r>
              <a:t> we doen het niet</a:t>
            </a:r>
            <a:r>
              <a:rPr spc="5"/>
              <a:t> </a:t>
            </a:r>
            <a:r>
              <a:rPr spc="-20"/>
              <a:t>voor </a:t>
            </a:r>
            <a:r>
              <a:t>onszelf</a:t>
            </a:r>
            <a:r>
              <a:rPr spc="-15"/>
              <a:t> </a:t>
            </a:r>
            <a:r>
              <a:t>maar</a:t>
            </a:r>
            <a:r>
              <a:rPr spc="-5"/>
              <a:t> </a:t>
            </a:r>
            <a:r>
              <a:t>voor de</a:t>
            </a:r>
            <a:r>
              <a:rPr spc="-5"/>
              <a:t> </a:t>
            </a:r>
            <a:r>
              <a:t>missie</a:t>
            </a:r>
            <a:r>
              <a:rPr spc="-5"/>
              <a:t> </a:t>
            </a:r>
            <a:r>
              <a:t>waar we</a:t>
            </a:r>
            <a:r>
              <a:rPr spc="-5"/>
              <a:t> </a:t>
            </a:r>
            <a:r>
              <a:t>voor</a:t>
            </a:r>
            <a:r>
              <a:rPr spc="-5"/>
              <a:t> </a:t>
            </a:r>
            <a:r>
              <a:t>staan. Dat</a:t>
            </a:r>
            <a:r>
              <a:rPr spc="-5"/>
              <a:t> </a:t>
            </a:r>
            <a:r>
              <a:t>is</a:t>
            </a:r>
            <a:r>
              <a:rPr spc="-5"/>
              <a:t> </a:t>
            </a:r>
            <a:r>
              <a:t>een verstandige</a:t>
            </a:r>
            <a:r>
              <a:rPr spc="-5"/>
              <a:t> </a:t>
            </a:r>
            <a:r>
              <a:t>en </a:t>
            </a:r>
            <a:r>
              <a:rPr spc="-25"/>
              <a:t>ook </a:t>
            </a:r>
            <a:r>
              <a:t>onderscheidende</a:t>
            </a:r>
            <a:r>
              <a:rPr spc="-25"/>
              <a:t> </a:t>
            </a:r>
            <a:r>
              <a:rPr spc="-10"/>
              <a:t>keuze </a:t>
            </a:r>
            <a:r>
              <a:t>op</a:t>
            </a:r>
            <a:r>
              <a:rPr spc="-5"/>
              <a:t> </a:t>
            </a:r>
            <a:r>
              <a:rPr spc="-10"/>
              <a:t>brancheniveau.</a:t>
            </a:r>
          </a:p>
          <a:p>
            <a:pPr marL="82550" marR="172085" indent="-70485" algn="just">
              <a:lnSpc>
                <a:spcPct val="138900"/>
              </a:lnSpc>
              <a:buSzPct val="100000"/>
              <a:buFont typeface="Montserrat Regular"/>
              <a:buChar char="•"/>
              <a:tabLst>
                <a:tab pos="76200" algn="l"/>
              </a:tabLst>
              <a:defRPr sz="900">
                <a:solidFill>
                  <a:srgbClr val="231F20"/>
                </a:solidFill>
                <a:latin typeface="Montserrat Light"/>
                <a:ea typeface="Montserrat Light"/>
                <a:cs typeface="Montserrat Light"/>
                <a:sym typeface="Montserrat Light"/>
              </a:defRPr>
            </a:pPr>
            <a:r>
              <a:t>Als</a:t>
            </a:r>
            <a:r>
              <a:rPr spc="-20"/>
              <a:t> </a:t>
            </a:r>
            <a:r>
              <a:t>we</a:t>
            </a:r>
            <a:r>
              <a:rPr spc="-5"/>
              <a:t> </a:t>
            </a:r>
            <a:r>
              <a:t>goed</a:t>
            </a:r>
            <a:r>
              <a:rPr spc="-5"/>
              <a:t> </a:t>
            </a:r>
            <a:r>
              <a:t>gepositioneerd</a:t>
            </a:r>
            <a:r>
              <a:rPr spc="-5"/>
              <a:t> </a:t>
            </a:r>
            <a:r>
              <a:t>zijn</a:t>
            </a:r>
            <a:r>
              <a:rPr spc="-5"/>
              <a:t> </a:t>
            </a:r>
            <a:r>
              <a:t>kunnen</a:t>
            </a:r>
            <a:r>
              <a:rPr spc="-5"/>
              <a:t> </a:t>
            </a:r>
            <a:r>
              <a:t>we</a:t>
            </a:r>
            <a:r>
              <a:rPr spc="-5"/>
              <a:t> </a:t>
            </a:r>
            <a:r>
              <a:t>de</a:t>
            </a:r>
            <a:r>
              <a:rPr spc="-5"/>
              <a:t> </a:t>
            </a:r>
            <a:r>
              <a:t>mensen</a:t>
            </a:r>
            <a:r>
              <a:rPr spc="-5"/>
              <a:t> </a:t>
            </a:r>
            <a:r>
              <a:t>die</a:t>
            </a:r>
            <a:r>
              <a:rPr spc="-5"/>
              <a:t> </a:t>
            </a:r>
            <a:r>
              <a:t>we</a:t>
            </a:r>
            <a:r>
              <a:rPr spc="-5"/>
              <a:t> </a:t>
            </a:r>
            <a:r>
              <a:t>begeleiden</a:t>
            </a:r>
            <a:r>
              <a:rPr spc="-5"/>
              <a:t> </a:t>
            </a:r>
            <a:r>
              <a:rPr spc="-25"/>
              <a:t>ook </a:t>
            </a:r>
            <a:r>
              <a:t>beter</a:t>
            </a:r>
            <a:r>
              <a:rPr spc="-30"/>
              <a:t> </a:t>
            </a:r>
            <a:r>
              <a:t>vertegenwoordigen,</a:t>
            </a:r>
            <a:r>
              <a:rPr spc="-15"/>
              <a:t> </a:t>
            </a:r>
            <a:r>
              <a:t>hun</a:t>
            </a:r>
            <a:r>
              <a:rPr spc="-15"/>
              <a:t> </a:t>
            </a:r>
            <a:r>
              <a:t>belangen</a:t>
            </a:r>
            <a:r>
              <a:rPr spc="-20"/>
              <a:t> </a:t>
            </a:r>
            <a:r>
              <a:t>behartigen</a:t>
            </a:r>
            <a:r>
              <a:rPr spc="-15"/>
              <a:t> </a:t>
            </a:r>
            <a:r>
              <a:t>en</a:t>
            </a:r>
            <a:r>
              <a:rPr spc="-15"/>
              <a:t> </a:t>
            </a:r>
            <a:r>
              <a:t>ze</a:t>
            </a:r>
            <a:r>
              <a:rPr spc="-20"/>
              <a:t> </a:t>
            </a:r>
            <a:r>
              <a:t>helpen</a:t>
            </a:r>
            <a:r>
              <a:rPr spc="-15"/>
              <a:t> </a:t>
            </a:r>
            <a:r>
              <a:t>bij</a:t>
            </a:r>
            <a:r>
              <a:rPr spc="-15"/>
              <a:t> </a:t>
            </a:r>
            <a:r>
              <a:t>het</a:t>
            </a:r>
            <a:r>
              <a:rPr spc="-15"/>
              <a:t> </a:t>
            </a:r>
            <a:r>
              <a:rPr spc="-20"/>
              <a:t>laten </a:t>
            </a:r>
            <a:r>
              <a:t>horen</a:t>
            </a:r>
            <a:r>
              <a:rPr spc="-10"/>
              <a:t> </a:t>
            </a:r>
            <a:r>
              <a:t>van</a:t>
            </a:r>
            <a:r>
              <a:rPr spc="-5"/>
              <a:t> </a:t>
            </a:r>
            <a:r>
              <a:t>hun</a:t>
            </a:r>
            <a:r>
              <a:rPr spc="-10"/>
              <a:t> </a:t>
            </a:r>
            <a:r>
              <a:t>stem.</a:t>
            </a:r>
            <a:r>
              <a:rPr spc="215"/>
              <a:t> </a:t>
            </a:r>
            <a:r>
              <a:t>Zowel</a:t>
            </a:r>
            <a:r>
              <a:rPr spc="-5"/>
              <a:t> </a:t>
            </a:r>
            <a:r>
              <a:t>op</a:t>
            </a:r>
            <a:r>
              <a:rPr spc="-10"/>
              <a:t> </a:t>
            </a:r>
            <a:r>
              <a:t>lokaal</a:t>
            </a:r>
            <a:r>
              <a:rPr spc="-5"/>
              <a:t> </a:t>
            </a:r>
            <a:r>
              <a:t>als</a:t>
            </a:r>
            <a:r>
              <a:rPr spc="-10"/>
              <a:t> nationaal</a:t>
            </a:r>
            <a:r>
              <a:rPr spc="-5"/>
              <a:t> </a:t>
            </a:r>
            <a:r>
              <a:rPr spc="-10"/>
              <a:t>niveau.</a:t>
            </a:r>
          </a:p>
          <a:p>
            <a:pPr marL="82550" marR="104775" indent="-70485">
              <a:lnSpc>
                <a:spcPct val="138900"/>
              </a:lnSpc>
              <a:buSzPct val="100000"/>
              <a:buFont typeface="Montserrat Regular"/>
              <a:buChar char="•"/>
              <a:tabLst>
                <a:tab pos="76200" algn="l"/>
              </a:tabLst>
              <a:defRPr sz="900">
                <a:solidFill>
                  <a:srgbClr val="231F20"/>
                </a:solidFill>
                <a:latin typeface="Montserrat Light"/>
                <a:ea typeface="Montserrat Light"/>
                <a:cs typeface="Montserrat Light"/>
                <a:sym typeface="Montserrat Light"/>
              </a:defRPr>
            </a:pPr>
            <a:r>
              <a:t>Een</a:t>
            </a:r>
            <a:r>
              <a:rPr spc="-20"/>
              <a:t> </a:t>
            </a:r>
            <a:r>
              <a:rPr spc="-10"/>
              <a:t>gezamenlijke </a:t>
            </a:r>
            <a:r>
              <a:t>profilering</a:t>
            </a:r>
            <a:r>
              <a:rPr spc="-10"/>
              <a:t> </a:t>
            </a:r>
            <a:r>
              <a:t>helpt</a:t>
            </a:r>
            <a:r>
              <a:rPr spc="-10"/>
              <a:t> </a:t>
            </a:r>
            <a:r>
              <a:t>om</a:t>
            </a:r>
            <a:r>
              <a:rPr spc="-10"/>
              <a:t> </a:t>
            </a:r>
            <a:r>
              <a:t>de</a:t>
            </a:r>
            <a:r>
              <a:rPr spc="-10"/>
              <a:t> </a:t>
            </a:r>
            <a:r>
              <a:t>onderlinge</a:t>
            </a:r>
            <a:r>
              <a:rPr spc="-10"/>
              <a:t> </a:t>
            </a:r>
            <a:r>
              <a:t>uitwisseling</a:t>
            </a:r>
            <a:r>
              <a:rPr spc="-10"/>
              <a:t> </a:t>
            </a:r>
            <a:r>
              <a:t>en</a:t>
            </a:r>
            <a:r>
              <a:rPr spc="-10"/>
              <a:t> </a:t>
            </a:r>
            <a:r>
              <a:t>dus</a:t>
            </a:r>
            <a:r>
              <a:rPr spc="-5"/>
              <a:t> </a:t>
            </a:r>
            <a:r>
              <a:rPr spc="-25"/>
              <a:t>het </a:t>
            </a:r>
            <a:r>
              <a:t>leren</a:t>
            </a:r>
            <a:r>
              <a:rPr spc="-20"/>
              <a:t> </a:t>
            </a:r>
            <a:r>
              <a:t>van</a:t>
            </a:r>
            <a:r>
              <a:rPr spc="-10"/>
              <a:t> </a:t>
            </a:r>
            <a:r>
              <a:t>elkaar</a:t>
            </a:r>
            <a:r>
              <a:rPr spc="-10"/>
              <a:t> </a:t>
            </a:r>
            <a:r>
              <a:t>te</a:t>
            </a:r>
            <a:r>
              <a:rPr spc="-10"/>
              <a:t> </a:t>
            </a:r>
            <a:r>
              <a:t>versterken,</a:t>
            </a:r>
            <a:r>
              <a:rPr spc="-10"/>
              <a:t> </a:t>
            </a:r>
            <a:r>
              <a:t>als</a:t>
            </a:r>
            <a:r>
              <a:rPr spc="-10"/>
              <a:t> </a:t>
            </a:r>
            <a:r>
              <a:t>je</a:t>
            </a:r>
            <a:r>
              <a:rPr spc="-10"/>
              <a:t> gezamenlijke </a:t>
            </a:r>
            <a:r>
              <a:t>lijn</a:t>
            </a:r>
            <a:r>
              <a:rPr spc="-10"/>
              <a:t> </a:t>
            </a:r>
            <a:r>
              <a:t>hebt</a:t>
            </a:r>
            <a:r>
              <a:rPr spc="-10"/>
              <a:t> </a:t>
            </a:r>
            <a:r>
              <a:t>waar</a:t>
            </a:r>
            <a:r>
              <a:rPr spc="-10"/>
              <a:t> </a:t>
            </a:r>
            <a:r>
              <a:t>je</a:t>
            </a:r>
            <a:r>
              <a:rPr spc="-10"/>
              <a:t> </a:t>
            </a:r>
            <a:r>
              <a:t>heen</a:t>
            </a:r>
            <a:r>
              <a:rPr spc="-10"/>
              <a:t> </a:t>
            </a:r>
            <a:r>
              <a:t>wilt,</a:t>
            </a:r>
            <a:r>
              <a:rPr spc="-5"/>
              <a:t> </a:t>
            </a:r>
            <a:r>
              <a:rPr spc="-25"/>
              <a:t>kun </a:t>
            </a:r>
            <a:r>
              <a:t>je</a:t>
            </a:r>
            <a:r>
              <a:rPr spc="-10"/>
              <a:t> gemakkelijker</a:t>
            </a:r>
            <a:r>
              <a:t> lenen</a:t>
            </a:r>
            <a:r>
              <a:rPr spc="5"/>
              <a:t> </a:t>
            </a:r>
            <a:r>
              <a:t>bij de</a:t>
            </a:r>
            <a:r>
              <a:rPr spc="5"/>
              <a:t> </a:t>
            </a:r>
            <a:r>
              <a:rPr spc="-10"/>
              <a:t>buren.</a:t>
            </a:r>
          </a:p>
        </p:txBody>
      </p:sp>
      <p:sp>
        <p:nvSpPr>
          <p:cNvPr id="293" name="object 4"/>
          <p:cNvSpPr txBox="1"/>
          <p:nvPr/>
        </p:nvSpPr>
        <p:spPr>
          <a:xfrm>
            <a:off x="5748799" y="1501140"/>
            <a:ext cx="4378326" cy="330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pc="-20" sz="900">
                <a:solidFill>
                  <a:srgbClr val="231F20"/>
                </a:solidFill>
                <a:latin typeface="Montserrat Bold"/>
                <a:ea typeface="Montserrat Bold"/>
                <a:cs typeface="Montserrat Bold"/>
                <a:sym typeface="Montserrat Bold"/>
              </a:defRPr>
            </a:pPr>
            <a:r>
              <a:t>Wat</a:t>
            </a:r>
            <a:r>
              <a:rPr spc="-40"/>
              <a:t> </a:t>
            </a:r>
            <a:r>
              <a:t>betekent</a:t>
            </a:r>
            <a:r>
              <a:rPr spc="-34"/>
              <a:t> </a:t>
            </a:r>
            <a:r>
              <a:rPr spc="-10"/>
              <a:t>dit</a:t>
            </a:r>
            <a:r>
              <a:rPr spc="-34"/>
              <a:t> </a:t>
            </a:r>
            <a:r>
              <a:rPr spc="-10"/>
              <a:t>voor</a:t>
            </a:r>
            <a:r>
              <a:rPr spc="-34"/>
              <a:t> </a:t>
            </a:r>
            <a:r>
              <a:rPr spc="-10"/>
              <a:t>onze</a:t>
            </a:r>
            <a:r>
              <a:rPr spc="-34"/>
              <a:t> </a:t>
            </a:r>
            <a:r>
              <a:rPr spc="-10"/>
              <a:t>organisatie?</a:t>
            </a:r>
          </a:p>
          <a:p>
            <a:pPr indent="12700">
              <a:spcBef>
                <a:spcPts val="400"/>
              </a:spcBef>
              <a:defRPr sz="900">
                <a:solidFill>
                  <a:srgbClr val="231F20"/>
                </a:solidFill>
                <a:latin typeface="Montserrat Light"/>
                <a:ea typeface="Montserrat Light"/>
                <a:cs typeface="Montserrat Light"/>
                <a:sym typeface="Montserrat Light"/>
              </a:defRPr>
            </a:pPr>
            <a:r>
              <a:t>Als</a:t>
            </a:r>
            <a:r>
              <a:rPr spc="-5"/>
              <a:t> </a:t>
            </a:r>
            <a:r>
              <a:t>we</a:t>
            </a:r>
            <a:r>
              <a:rPr spc="-5"/>
              <a:t> </a:t>
            </a:r>
            <a:r>
              <a:t>meer</a:t>
            </a:r>
            <a:r>
              <a:rPr spc="-5"/>
              <a:t> </a:t>
            </a:r>
            <a:r>
              <a:t>één</a:t>
            </a:r>
            <a:r>
              <a:rPr spc="-5"/>
              <a:t> </a:t>
            </a:r>
            <a:r>
              <a:t>taal</a:t>
            </a:r>
            <a:r>
              <a:rPr spc="-5"/>
              <a:t> </a:t>
            </a:r>
            <a:r>
              <a:t>gaan</a:t>
            </a:r>
            <a:r>
              <a:rPr spc="-5"/>
              <a:t> </a:t>
            </a:r>
            <a:r>
              <a:t>spreken</a:t>
            </a:r>
            <a:r>
              <a:rPr spc="-5"/>
              <a:t> </a:t>
            </a:r>
            <a:r>
              <a:t>wordt</a:t>
            </a:r>
            <a:r>
              <a:rPr spc="-5"/>
              <a:t> </a:t>
            </a:r>
            <a:r>
              <a:t>het</a:t>
            </a:r>
            <a:r>
              <a:rPr spc="-5"/>
              <a:t> </a:t>
            </a:r>
            <a:r>
              <a:t>beeld</a:t>
            </a:r>
            <a:r>
              <a:rPr spc="-5"/>
              <a:t> </a:t>
            </a:r>
            <a:r>
              <a:t>van</a:t>
            </a:r>
            <a:r>
              <a:rPr spc="-5"/>
              <a:t> </a:t>
            </a:r>
            <a:r>
              <a:t>het</a:t>
            </a:r>
            <a:r>
              <a:rPr spc="-5"/>
              <a:t> </a:t>
            </a:r>
            <a:r>
              <a:t>werkveld </a:t>
            </a:r>
            <a:r>
              <a:rPr spc="-10"/>
              <a:t>sterker.</a:t>
            </a:r>
          </a:p>
        </p:txBody>
      </p:sp>
      <p:sp>
        <p:nvSpPr>
          <p:cNvPr id="294" name="object 5"/>
          <p:cNvSpPr txBox="1"/>
          <p:nvPr/>
        </p:nvSpPr>
        <p:spPr>
          <a:xfrm>
            <a:off x="5901161" y="2019300"/>
            <a:ext cx="4716781" cy="24682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82550" marR="179704" indent="-70485">
              <a:lnSpc>
                <a:spcPct val="138900"/>
              </a:lnSpc>
              <a:spcBef>
                <a:spcPts val="100"/>
              </a:spcBef>
              <a:buSzPct val="100000"/>
              <a:buFont typeface="Montserrat Regular"/>
              <a:buChar char="•"/>
              <a:tabLst>
                <a:tab pos="76200" algn="l"/>
              </a:tabLst>
              <a:defRPr sz="900">
                <a:solidFill>
                  <a:srgbClr val="231F20"/>
                </a:solidFill>
                <a:latin typeface="Montserrat Light"/>
                <a:ea typeface="Montserrat Light"/>
                <a:cs typeface="Montserrat Light"/>
                <a:sym typeface="Montserrat Light"/>
              </a:defRPr>
            </a:pPr>
            <a:r>
              <a:t>Het</a:t>
            </a:r>
            <a:r>
              <a:rPr spc="-20"/>
              <a:t> </a:t>
            </a:r>
            <a:r>
              <a:t>werkveld</a:t>
            </a:r>
            <a:r>
              <a:rPr spc="-5"/>
              <a:t> </a:t>
            </a:r>
            <a:r>
              <a:t>is</a:t>
            </a:r>
            <a:r>
              <a:rPr spc="-5"/>
              <a:t> </a:t>
            </a:r>
            <a:r>
              <a:t>(meestal</a:t>
            </a:r>
            <a:r>
              <a:rPr spc="-5"/>
              <a:t> </a:t>
            </a:r>
            <a:r>
              <a:t>al)</a:t>
            </a:r>
            <a:r>
              <a:rPr spc="-5"/>
              <a:t> </a:t>
            </a:r>
            <a:r>
              <a:rPr spc="-10"/>
              <a:t>zichtbaar</a:t>
            </a:r>
            <a:r>
              <a:rPr spc="-5"/>
              <a:t> </a:t>
            </a:r>
            <a:r>
              <a:t>op</a:t>
            </a:r>
            <a:r>
              <a:rPr spc="-10"/>
              <a:t> </a:t>
            </a:r>
            <a:r>
              <a:t>lokaal</a:t>
            </a:r>
            <a:r>
              <a:rPr spc="-5"/>
              <a:t> </a:t>
            </a:r>
            <a:r>
              <a:t>(en</a:t>
            </a:r>
            <a:r>
              <a:rPr spc="-5"/>
              <a:t> </a:t>
            </a:r>
            <a:r>
              <a:t>soms</a:t>
            </a:r>
            <a:r>
              <a:rPr spc="-5"/>
              <a:t> </a:t>
            </a:r>
            <a:r>
              <a:t>ook</a:t>
            </a:r>
            <a:r>
              <a:rPr spc="-5"/>
              <a:t> </a:t>
            </a:r>
            <a:r>
              <a:t>regionaal)</a:t>
            </a:r>
            <a:r>
              <a:rPr spc="-5"/>
              <a:t> </a:t>
            </a:r>
            <a:r>
              <a:rPr spc="-10"/>
              <a:t>niveau. </a:t>
            </a:r>
            <a:r>
              <a:t>Die</a:t>
            </a:r>
            <a:r>
              <a:rPr spc="-25"/>
              <a:t> </a:t>
            </a:r>
            <a:r>
              <a:t>lokale</a:t>
            </a:r>
            <a:r>
              <a:rPr spc="-10"/>
              <a:t> </a:t>
            </a:r>
            <a:r>
              <a:t>dynamiek</a:t>
            </a:r>
            <a:r>
              <a:rPr spc="-15"/>
              <a:t> </a:t>
            </a:r>
            <a:r>
              <a:t>kunnen</a:t>
            </a:r>
            <a:r>
              <a:rPr spc="-10"/>
              <a:t> </a:t>
            </a:r>
            <a:r>
              <a:t>we</a:t>
            </a:r>
            <a:r>
              <a:rPr spc="-10"/>
              <a:t> </a:t>
            </a:r>
            <a:r>
              <a:t>inzetten,</a:t>
            </a:r>
            <a:r>
              <a:rPr spc="-15"/>
              <a:t> </a:t>
            </a:r>
            <a:r>
              <a:t>ook</a:t>
            </a:r>
            <a:r>
              <a:rPr spc="-10"/>
              <a:t> </a:t>
            </a:r>
            <a:r>
              <a:t>voor</a:t>
            </a:r>
            <a:r>
              <a:rPr spc="-10"/>
              <a:t> </a:t>
            </a:r>
            <a:r>
              <a:t>het</a:t>
            </a:r>
            <a:r>
              <a:rPr spc="-15"/>
              <a:t> </a:t>
            </a:r>
            <a:r>
              <a:t>landelijk</a:t>
            </a:r>
            <a:r>
              <a:rPr spc="-10"/>
              <a:t> profileren </a:t>
            </a:r>
            <a:r>
              <a:rPr spc="-25"/>
              <a:t>en </a:t>
            </a:r>
            <a:r>
              <a:t>positioneren.</a:t>
            </a:r>
            <a:r>
              <a:rPr spc="-15"/>
              <a:t> </a:t>
            </a:r>
            <a:r>
              <a:t>Daardoor</a:t>
            </a:r>
            <a:r>
              <a:rPr spc="-10"/>
              <a:t> </a:t>
            </a:r>
            <a:r>
              <a:t>wordt</a:t>
            </a:r>
            <a:r>
              <a:rPr spc="-10"/>
              <a:t> </a:t>
            </a:r>
            <a:r>
              <a:t>het</a:t>
            </a:r>
            <a:r>
              <a:rPr spc="-10"/>
              <a:t> </a:t>
            </a:r>
            <a:r>
              <a:t>hele</a:t>
            </a:r>
            <a:r>
              <a:rPr spc="-10"/>
              <a:t> </a:t>
            </a:r>
            <a:r>
              <a:t>werkveld</a:t>
            </a:r>
            <a:r>
              <a:rPr spc="-10"/>
              <a:t> </a:t>
            </a:r>
            <a:r>
              <a:t>beter</a:t>
            </a:r>
            <a:r>
              <a:rPr spc="-10"/>
              <a:t> zichtbaar</a:t>
            </a:r>
          </a:p>
          <a:p>
            <a:pPr marL="82550" marR="5080" indent="-70485">
              <a:lnSpc>
                <a:spcPct val="138900"/>
              </a:lnSpc>
              <a:buSzPct val="100000"/>
              <a:buFont typeface="Montserrat Regular"/>
              <a:buChar char="•"/>
              <a:tabLst>
                <a:tab pos="76200" algn="l"/>
              </a:tabLst>
              <a:defRPr sz="900">
                <a:solidFill>
                  <a:srgbClr val="231F20"/>
                </a:solidFill>
                <a:latin typeface="Montserrat Light"/>
                <a:ea typeface="Montserrat Light"/>
                <a:cs typeface="Montserrat Light"/>
                <a:sym typeface="Montserrat Light"/>
              </a:defRPr>
            </a:pPr>
            <a:r>
              <a:t>Een</a:t>
            </a:r>
            <a:r>
              <a:rPr spc="-25"/>
              <a:t> </a:t>
            </a:r>
            <a:r>
              <a:rPr spc="-10"/>
              <a:t>landelijke</a:t>
            </a:r>
            <a:r>
              <a:rPr spc="-15"/>
              <a:t> </a:t>
            </a:r>
            <a:r>
              <a:t>profilering</a:t>
            </a:r>
            <a:r>
              <a:rPr spc="-15"/>
              <a:t> </a:t>
            </a:r>
            <a:r>
              <a:t>maakt</a:t>
            </a:r>
            <a:r>
              <a:rPr spc="-10"/>
              <a:t> </a:t>
            </a:r>
            <a:r>
              <a:t>dat</a:t>
            </a:r>
            <a:r>
              <a:rPr spc="-15"/>
              <a:t> </a:t>
            </a:r>
            <a:r>
              <a:t>die</a:t>
            </a:r>
            <a:r>
              <a:rPr spc="-15"/>
              <a:t> </a:t>
            </a:r>
            <a:r>
              <a:t>lijn</a:t>
            </a:r>
            <a:r>
              <a:rPr spc="-10"/>
              <a:t> </a:t>
            </a:r>
            <a:r>
              <a:t>breder</a:t>
            </a:r>
            <a:r>
              <a:rPr spc="-15"/>
              <a:t> </a:t>
            </a:r>
            <a:r>
              <a:t>gesteund</a:t>
            </a:r>
            <a:r>
              <a:rPr spc="-15"/>
              <a:t> </a:t>
            </a:r>
            <a:r>
              <a:t>wordt</a:t>
            </a:r>
            <a:r>
              <a:rPr spc="-15"/>
              <a:t> </a:t>
            </a:r>
            <a:r>
              <a:t>en</a:t>
            </a:r>
            <a:r>
              <a:rPr spc="-10"/>
              <a:t> </a:t>
            </a:r>
            <a:r>
              <a:t>dat</a:t>
            </a:r>
            <a:r>
              <a:rPr spc="-15"/>
              <a:t> </a:t>
            </a:r>
            <a:r>
              <a:t>is</a:t>
            </a:r>
            <a:r>
              <a:rPr spc="-15"/>
              <a:t> </a:t>
            </a:r>
            <a:r>
              <a:t>in</a:t>
            </a:r>
            <a:r>
              <a:rPr spc="-10"/>
              <a:t> </a:t>
            </a:r>
            <a:r>
              <a:rPr spc="-25"/>
              <a:t>het </a:t>
            </a:r>
            <a:r>
              <a:t>belang</a:t>
            </a:r>
            <a:r>
              <a:rPr spc="-25"/>
              <a:t> </a:t>
            </a:r>
            <a:r>
              <a:t>van</a:t>
            </a:r>
            <a:r>
              <a:rPr spc="-15"/>
              <a:t> </a:t>
            </a:r>
            <a:r>
              <a:t>onze</a:t>
            </a:r>
            <a:r>
              <a:rPr spc="-10"/>
              <a:t> cliënten</a:t>
            </a:r>
            <a:r>
              <a:rPr spc="-15"/>
              <a:t> </a:t>
            </a:r>
            <a:r>
              <a:t>én</a:t>
            </a:r>
            <a:r>
              <a:rPr spc="-15"/>
              <a:t> </a:t>
            </a:r>
            <a:r>
              <a:t>in</a:t>
            </a:r>
            <a:r>
              <a:rPr spc="-10"/>
              <a:t> </a:t>
            </a:r>
            <a:r>
              <a:t>het</a:t>
            </a:r>
            <a:r>
              <a:rPr spc="-15"/>
              <a:t> </a:t>
            </a:r>
            <a:r>
              <a:t>maatschappelijk</a:t>
            </a:r>
            <a:r>
              <a:rPr spc="-10"/>
              <a:t> belang.</a:t>
            </a:r>
          </a:p>
          <a:p>
            <a:pPr marL="82550" marR="101600" indent="-70485" algn="just">
              <a:lnSpc>
                <a:spcPct val="138900"/>
              </a:lnSpc>
              <a:buSzPct val="100000"/>
              <a:buFont typeface="Montserrat Regular"/>
              <a:buChar char="•"/>
              <a:tabLst>
                <a:tab pos="76200" algn="l"/>
              </a:tabLst>
              <a:defRPr sz="900">
                <a:solidFill>
                  <a:srgbClr val="231F20"/>
                </a:solidFill>
                <a:latin typeface="Montserrat Light"/>
                <a:ea typeface="Montserrat Light"/>
                <a:cs typeface="Montserrat Light"/>
                <a:sym typeface="Montserrat Light"/>
              </a:defRPr>
            </a:pPr>
            <a:r>
              <a:t>Ook</a:t>
            </a:r>
            <a:r>
              <a:rPr spc="-20"/>
              <a:t> </a:t>
            </a:r>
            <a:r>
              <a:t>andersom</a:t>
            </a:r>
            <a:r>
              <a:rPr spc="-5"/>
              <a:t> </a:t>
            </a:r>
            <a:r>
              <a:t>geldt:</a:t>
            </a:r>
            <a:r>
              <a:rPr spc="-5"/>
              <a:t> </a:t>
            </a:r>
            <a:r>
              <a:t>een</a:t>
            </a:r>
            <a:r>
              <a:rPr spc="-10"/>
              <a:t> landelijke</a:t>
            </a:r>
            <a:r>
              <a:rPr spc="-5"/>
              <a:t> </a:t>
            </a:r>
            <a:r>
              <a:t>profilering</a:t>
            </a:r>
            <a:r>
              <a:rPr spc="-5"/>
              <a:t> </a:t>
            </a:r>
            <a:r>
              <a:t>ondersteunt</a:t>
            </a:r>
            <a:r>
              <a:rPr spc="-10"/>
              <a:t> </a:t>
            </a:r>
            <a:r>
              <a:t>ons</a:t>
            </a:r>
            <a:r>
              <a:rPr spc="-5"/>
              <a:t> </a:t>
            </a:r>
            <a:r>
              <a:t>op</a:t>
            </a:r>
            <a:r>
              <a:rPr spc="-5"/>
              <a:t> </a:t>
            </a:r>
            <a:r>
              <a:t>regionaal</a:t>
            </a:r>
            <a:r>
              <a:rPr spc="-5"/>
              <a:t> </a:t>
            </a:r>
            <a:r>
              <a:rPr spc="-25"/>
              <a:t>en </a:t>
            </a:r>
            <a:r>
              <a:t>lokaal</a:t>
            </a:r>
            <a:r>
              <a:rPr spc="-20"/>
              <a:t> </a:t>
            </a:r>
            <a:r>
              <a:t>niveau,</a:t>
            </a:r>
            <a:r>
              <a:rPr spc="-5"/>
              <a:t> </a:t>
            </a:r>
            <a:r>
              <a:t>omdat</a:t>
            </a:r>
            <a:r>
              <a:rPr spc="-5"/>
              <a:t> </a:t>
            </a:r>
            <a:r>
              <a:t>het</a:t>
            </a:r>
            <a:r>
              <a:rPr spc="-5"/>
              <a:t> </a:t>
            </a:r>
            <a:r>
              <a:t>voor</a:t>
            </a:r>
            <a:r>
              <a:rPr spc="-5"/>
              <a:t> </a:t>
            </a:r>
            <a:r>
              <a:t>de</a:t>
            </a:r>
            <a:r>
              <a:rPr spc="-5"/>
              <a:t> </a:t>
            </a:r>
            <a:r>
              <a:t>regionale</a:t>
            </a:r>
            <a:r>
              <a:rPr spc="-5"/>
              <a:t> </a:t>
            </a:r>
            <a:r>
              <a:t>partijen</a:t>
            </a:r>
            <a:r>
              <a:rPr spc="-5"/>
              <a:t> </a:t>
            </a:r>
            <a:r>
              <a:t>een</a:t>
            </a:r>
            <a:r>
              <a:rPr spc="-5"/>
              <a:t> </a:t>
            </a:r>
            <a:r>
              <a:t>soort</a:t>
            </a:r>
            <a:r>
              <a:rPr spc="-5"/>
              <a:t> </a:t>
            </a:r>
            <a:r>
              <a:t>echo</a:t>
            </a:r>
            <a:r>
              <a:rPr spc="-5"/>
              <a:t> </a:t>
            </a:r>
            <a:r>
              <a:t>is</a:t>
            </a:r>
            <a:r>
              <a:rPr spc="-5"/>
              <a:t> </a:t>
            </a:r>
            <a:r>
              <a:t>van</a:t>
            </a:r>
            <a:r>
              <a:rPr spc="-5"/>
              <a:t> </a:t>
            </a:r>
            <a:r>
              <a:t>wat</a:t>
            </a:r>
            <a:r>
              <a:rPr spc="-5"/>
              <a:t> </a:t>
            </a:r>
            <a:r>
              <a:rPr spc="-25"/>
              <a:t>wij </a:t>
            </a:r>
            <a:r>
              <a:t>lokaal</a:t>
            </a:r>
            <a:r>
              <a:rPr spc="-10"/>
              <a:t> realiseren</a:t>
            </a:r>
            <a:r>
              <a:rPr spc="5"/>
              <a:t> </a:t>
            </a:r>
            <a:r>
              <a:t>en</a:t>
            </a:r>
            <a:r>
              <a:rPr spc="5"/>
              <a:t> </a:t>
            </a:r>
            <a:r>
              <a:rPr spc="-10"/>
              <a:t>inbrengen.</a:t>
            </a:r>
          </a:p>
          <a:p>
            <a:pPr marL="82550" marR="171450" indent="-70485">
              <a:lnSpc>
                <a:spcPct val="138900"/>
              </a:lnSpc>
              <a:buSzPct val="100000"/>
              <a:buFont typeface="Montserrat Regular"/>
              <a:buChar char="•"/>
              <a:tabLst>
                <a:tab pos="76200" algn="l"/>
              </a:tabLst>
              <a:defRPr sz="900">
                <a:solidFill>
                  <a:srgbClr val="231F20"/>
                </a:solidFill>
                <a:latin typeface="Montserrat Light"/>
                <a:ea typeface="Montserrat Light"/>
                <a:cs typeface="Montserrat Light"/>
                <a:sym typeface="Montserrat Light"/>
              </a:defRPr>
            </a:pPr>
            <a:r>
              <a:t>Een</a:t>
            </a:r>
            <a:r>
              <a:rPr spc="-10"/>
              <a:t> organisatie </a:t>
            </a:r>
            <a:r>
              <a:t>is</a:t>
            </a:r>
            <a:r>
              <a:rPr spc="-10"/>
              <a:t> </a:t>
            </a:r>
            <a:r>
              <a:t>vaak</a:t>
            </a:r>
            <a:r>
              <a:rPr spc="-10"/>
              <a:t> </a:t>
            </a:r>
            <a:r>
              <a:t>krachtig</a:t>
            </a:r>
            <a:r>
              <a:rPr spc="-10"/>
              <a:t> </a:t>
            </a:r>
            <a:r>
              <a:t>op</a:t>
            </a:r>
            <a:r>
              <a:rPr spc="-10"/>
              <a:t> </a:t>
            </a:r>
            <a:r>
              <a:t>een</a:t>
            </a:r>
            <a:r>
              <a:rPr spc="-10"/>
              <a:t> </a:t>
            </a:r>
            <a:r>
              <a:t>aantal</a:t>
            </a:r>
            <a:r>
              <a:rPr spc="-10"/>
              <a:t> </a:t>
            </a:r>
            <a:r>
              <a:t>punten,</a:t>
            </a:r>
            <a:r>
              <a:rPr spc="-10"/>
              <a:t> </a:t>
            </a:r>
            <a:r>
              <a:t>die</a:t>
            </a:r>
            <a:r>
              <a:rPr spc="-10"/>
              <a:t> </a:t>
            </a:r>
            <a:r>
              <a:t>je</a:t>
            </a:r>
            <a:r>
              <a:rPr spc="-10"/>
              <a:t> </a:t>
            </a:r>
            <a:r>
              <a:t>in</a:t>
            </a:r>
            <a:r>
              <a:rPr spc="-10"/>
              <a:t> </a:t>
            </a:r>
            <a:r>
              <a:t>veel</a:t>
            </a:r>
            <a:r>
              <a:rPr spc="-5"/>
              <a:t> </a:t>
            </a:r>
            <a:r>
              <a:rPr spc="-10"/>
              <a:t>gevallen </a:t>
            </a:r>
            <a:r>
              <a:t>graag</a:t>
            </a:r>
            <a:r>
              <a:rPr spc="-10"/>
              <a:t> </a:t>
            </a:r>
            <a:r>
              <a:t>deelt</a:t>
            </a:r>
            <a:r>
              <a:rPr spc="5"/>
              <a:t> </a:t>
            </a:r>
            <a:r>
              <a:t>met</a:t>
            </a:r>
            <a:r>
              <a:rPr spc="5"/>
              <a:t> </a:t>
            </a:r>
            <a:r>
              <a:t>de</a:t>
            </a:r>
            <a:r>
              <a:rPr spc="5"/>
              <a:t> </a:t>
            </a:r>
            <a:r>
              <a:rPr spc="-10"/>
              <a:t>buitenwereld.</a:t>
            </a:r>
            <a:r>
              <a:t> Elke</a:t>
            </a:r>
            <a:r>
              <a:rPr spc="5"/>
              <a:t> </a:t>
            </a:r>
            <a:r>
              <a:rPr spc="-10"/>
              <a:t>organisatie</a:t>
            </a:r>
            <a:r>
              <a:rPr spc="5"/>
              <a:t> </a:t>
            </a:r>
            <a:r>
              <a:t>heeft</a:t>
            </a:r>
            <a:r>
              <a:rPr spc="5"/>
              <a:t> </a:t>
            </a:r>
            <a:r>
              <a:t>ook punten</a:t>
            </a:r>
            <a:r>
              <a:rPr spc="5"/>
              <a:t> </a:t>
            </a:r>
            <a:r>
              <a:t>waar</a:t>
            </a:r>
            <a:r>
              <a:rPr spc="5"/>
              <a:t> </a:t>
            </a:r>
            <a:r>
              <a:t>je</a:t>
            </a:r>
            <a:r>
              <a:rPr spc="5"/>
              <a:t> </a:t>
            </a:r>
            <a:r>
              <a:rPr spc="-25"/>
              <a:t>op </a:t>
            </a:r>
            <a:r>
              <a:t>kunt</a:t>
            </a:r>
            <a:r>
              <a:rPr spc="-20"/>
              <a:t> </a:t>
            </a:r>
            <a:r>
              <a:t>en</a:t>
            </a:r>
            <a:r>
              <a:rPr spc="-15"/>
              <a:t> </a:t>
            </a:r>
            <a:r>
              <a:t>wilt</a:t>
            </a:r>
            <a:r>
              <a:rPr spc="-15"/>
              <a:t> </a:t>
            </a:r>
            <a:r>
              <a:t>groeien.</a:t>
            </a:r>
            <a:r>
              <a:rPr spc="-20"/>
              <a:t> </a:t>
            </a:r>
            <a:r>
              <a:t>Omdat</a:t>
            </a:r>
            <a:r>
              <a:rPr spc="-15"/>
              <a:t> </a:t>
            </a:r>
            <a:r>
              <a:t>de</a:t>
            </a:r>
            <a:r>
              <a:rPr spc="-15"/>
              <a:t> </a:t>
            </a:r>
            <a:r>
              <a:t>leden</a:t>
            </a:r>
            <a:r>
              <a:rPr spc="-15"/>
              <a:t> </a:t>
            </a:r>
            <a:r>
              <a:t>van</a:t>
            </a:r>
            <a:r>
              <a:rPr spc="-20"/>
              <a:t> </a:t>
            </a:r>
            <a:r>
              <a:t>Valente</a:t>
            </a:r>
            <a:r>
              <a:rPr spc="200"/>
              <a:t> </a:t>
            </a:r>
            <a:r>
              <a:t>zeer</a:t>
            </a:r>
            <a:r>
              <a:rPr spc="-15"/>
              <a:t> </a:t>
            </a:r>
            <a:r>
              <a:t>divers</a:t>
            </a:r>
            <a:r>
              <a:rPr spc="-15"/>
              <a:t> </a:t>
            </a:r>
            <a:r>
              <a:t>zijn,</a:t>
            </a:r>
            <a:r>
              <a:rPr spc="-20"/>
              <a:t> </a:t>
            </a:r>
            <a:r>
              <a:t>zijn</a:t>
            </a:r>
            <a:r>
              <a:rPr spc="-15"/>
              <a:t> </a:t>
            </a:r>
            <a:r>
              <a:t>ook</a:t>
            </a:r>
            <a:r>
              <a:rPr spc="-15"/>
              <a:t> </a:t>
            </a:r>
            <a:r>
              <a:rPr spc="-25"/>
              <a:t>de </a:t>
            </a:r>
            <a:r>
              <a:rPr i="1"/>
              <a:t>good</a:t>
            </a:r>
            <a:r>
              <a:rPr i="1" spc="-10"/>
              <a:t> </a:t>
            </a:r>
            <a:r>
              <a:rPr i="1"/>
              <a:t>practices </a:t>
            </a:r>
            <a:r>
              <a:t>divers. Uitwisselen van expertise is in ieder belang en alle</a:t>
            </a:r>
            <a:r>
              <a:rPr spc="5"/>
              <a:t> </a:t>
            </a:r>
            <a:r>
              <a:rPr spc="-20"/>
              <a:t>leden </a:t>
            </a:r>
            <a:r>
              <a:rPr spc="-10"/>
              <a:t>profiteren</a:t>
            </a:r>
            <a:r>
              <a:rPr spc="-25"/>
              <a:t> </a:t>
            </a:r>
            <a:r>
              <a:t>van</a:t>
            </a:r>
            <a:r>
              <a:rPr spc="-10"/>
              <a:t> </a:t>
            </a:r>
            <a:r>
              <a:t>de</a:t>
            </a:r>
            <a:r>
              <a:rPr spc="-10"/>
              <a:t> </a:t>
            </a:r>
            <a:r>
              <a:t>al</a:t>
            </a:r>
            <a:r>
              <a:rPr spc="-15"/>
              <a:t> </a:t>
            </a:r>
            <a:r>
              <a:t>aanwezige</a:t>
            </a:r>
            <a:r>
              <a:rPr spc="-10"/>
              <a:t> </a:t>
            </a:r>
            <a:r>
              <a:t>kennis</a:t>
            </a:r>
            <a:r>
              <a:rPr spc="-10"/>
              <a:t> </a:t>
            </a:r>
            <a:r>
              <a:t>van</a:t>
            </a:r>
            <a:r>
              <a:rPr spc="-10"/>
              <a:t> anderen.</a:t>
            </a:r>
          </a:p>
        </p:txBody>
      </p:sp>
      <p:sp>
        <p:nvSpPr>
          <p:cNvPr id="295" name="object 6"/>
          <p:cNvSpPr txBox="1"/>
          <p:nvPr/>
        </p:nvSpPr>
        <p:spPr>
          <a:xfrm>
            <a:off x="5748799" y="4686301"/>
            <a:ext cx="4483101" cy="33374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z="900">
                <a:solidFill>
                  <a:srgbClr val="231F20"/>
                </a:solidFill>
                <a:latin typeface="Montserrat Light"/>
                <a:ea typeface="Montserrat Light"/>
                <a:cs typeface="Montserrat Light"/>
                <a:sym typeface="Montserrat Light"/>
              </a:defRPr>
            </a:pPr>
            <a:r>
              <a:t>Een</a:t>
            </a:r>
            <a:r>
              <a:rPr spc="-25"/>
              <a:t> </a:t>
            </a:r>
            <a:r>
              <a:t>plan</a:t>
            </a:r>
            <a:r>
              <a:rPr spc="-10"/>
              <a:t> </a:t>
            </a:r>
            <a:r>
              <a:t>van</a:t>
            </a:r>
            <a:r>
              <a:rPr spc="-10"/>
              <a:t> </a:t>
            </a:r>
            <a:r>
              <a:t>aanpak</a:t>
            </a:r>
            <a:r>
              <a:rPr spc="-10"/>
              <a:t> </a:t>
            </a:r>
            <a:r>
              <a:t>maakt</a:t>
            </a:r>
            <a:r>
              <a:rPr spc="-10"/>
              <a:t> </a:t>
            </a:r>
            <a:r>
              <a:t>in</a:t>
            </a:r>
            <a:r>
              <a:rPr spc="-10"/>
              <a:t> </a:t>
            </a:r>
            <a:r>
              <a:t>vijf</a:t>
            </a:r>
            <a:r>
              <a:rPr spc="-10"/>
              <a:t> </a:t>
            </a:r>
            <a:r>
              <a:t>stappen</a:t>
            </a:r>
            <a:r>
              <a:rPr spc="-15"/>
              <a:t> </a:t>
            </a:r>
            <a:r>
              <a:t>duidelijk</a:t>
            </a:r>
            <a:r>
              <a:rPr spc="-10"/>
              <a:t> </a:t>
            </a:r>
            <a:r>
              <a:t>en</a:t>
            </a:r>
            <a:r>
              <a:rPr spc="-10"/>
              <a:t> </a:t>
            </a:r>
            <a:r>
              <a:t>concreet</a:t>
            </a:r>
            <a:r>
              <a:rPr spc="-10"/>
              <a:t> </a:t>
            </a:r>
            <a:r>
              <a:t>hoe</a:t>
            </a:r>
            <a:r>
              <a:rPr spc="-10"/>
              <a:t> </a:t>
            </a:r>
            <a:r>
              <a:t>je</a:t>
            </a:r>
            <a:r>
              <a:rPr spc="-10"/>
              <a:t> </a:t>
            </a:r>
            <a:r>
              <a:t>naast</a:t>
            </a:r>
            <a:r>
              <a:rPr spc="-10"/>
              <a:t> </a:t>
            </a:r>
            <a:r>
              <a:rPr spc="-25"/>
              <a:t>je </a:t>
            </a:r>
            <a:r>
              <a:t>huidige</a:t>
            </a:r>
            <a:r>
              <a:rPr spc="-15"/>
              <a:t> </a:t>
            </a:r>
            <a:r>
              <a:t>positionering,</a:t>
            </a:r>
            <a:r>
              <a:rPr spc="-5"/>
              <a:t> </a:t>
            </a:r>
            <a:r>
              <a:t>ook het</a:t>
            </a:r>
            <a:r>
              <a:rPr spc="-5"/>
              <a:t> </a:t>
            </a:r>
            <a:r>
              <a:t>hele veld</a:t>
            </a:r>
            <a:r>
              <a:rPr spc="-5"/>
              <a:t> </a:t>
            </a:r>
            <a:r>
              <a:rPr spc="-10"/>
              <a:t>zichtbaar</a:t>
            </a:r>
            <a:r>
              <a:t> </a:t>
            </a:r>
            <a:r>
              <a:rPr spc="-10"/>
              <a:t>maakt.</a:t>
            </a:r>
          </a:p>
        </p:txBody>
      </p:sp>
      <p:sp>
        <p:nvSpPr>
          <p:cNvPr id="296" name="object 7"/>
          <p:cNvSpPr txBox="1"/>
          <p:nvPr/>
        </p:nvSpPr>
        <p:spPr>
          <a:xfrm>
            <a:off x="743299" y="635558"/>
            <a:ext cx="1616076"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spc="60" sz="1200">
                <a:latin typeface="Montserrat Bold"/>
                <a:ea typeface="Montserrat Bold"/>
                <a:cs typeface="Montserrat Bold"/>
                <a:sym typeface="Montserrat Bold"/>
              </a:defRPr>
            </a:lvl1pPr>
          </a:lstStyle>
          <a:p>
            <a:pPr/>
            <a:r>
              <a:t>Argumentenkaart</a:t>
            </a:r>
          </a:p>
        </p:txBody>
      </p:sp>
      <p:pic>
        <p:nvPicPr>
          <p:cNvPr id="297" name="V gekleurd rechtsboven.png" descr="V gekleurd rechtsboven.png">
            <a:hlinkClick r:id="" invalidUrl="" action="ppaction://hlinkshowjump?jump=firstslide" tgtFrame="" tooltip="" history="1" highlightClick="0" endSnd="0"/>
          </p:cNvPr>
          <p:cNvPicPr>
            <a:picLocks noChangeAspect="1"/>
          </p:cNvPicPr>
          <p:nvPr/>
        </p:nvPicPr>
        <p:blipFill>
          <a:blip r:embed="rId2">
            <a:extLst/>
          </a:blip>
          <a:stretch>
            <a:fillRect/>
          </a:stretch>
        </p:blipFill>
        <p:spPr>
          <a:xfrm>
            <a:off x="11423805" y="525941"/>
            <a:ext cx="283111" cy="256248"/>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object 2"/>
          <p:cNvSpPr/>
          <p:nvPr/>
        </p:nvSpPr>
        <p:spPr>
          <a:xfrm>
            <a:off x="0" y="0"/>
            <a:ext cx="12193193" cy="6858000"/>
          </a:xfrm>
          <a:prstGeom prst="rect">
            <a:avLst/>
          </a:prstGeom>
          <a:solidFill>
            <a:srgbClr val="EEF0F5"/>
          </a:solidFill>
          <a:ln w="12700">
            <a:miter lim="400000"/>
          </a:ln>
        </p:spPr>
        <p:txBody>
          <a:bodyPr lIns="45719" rIns="45719"/>
          <a:lstStyle/>
          <a:p>
            <a:pPr/>
          </a:p>
        </p:txBody>
      </p:sp>
      <p:sp>
        <p:nvSpPr>
          <p:cNvPr id="300" name="object 3"/>
          <p:cNvSpPr/>
          <p:nvPr/>
        </p:nvSpPr>
        <p:spPr>
          <a:xfrm>
            <a:off x="372008" y="373501"/>
            <a:ext cx="11447984" cy="6110998"/>
          </a:xfrm>
          <a:prstGeom prst="rect">
            <a:avLst/>
          </a:prstGeom>
          <a:solidFill>
            <a:srgbClr val="FFFFFF"/>
          </a:solidFill>
          <a:ln w="12700">
            <a:miter lim="400000"/>
          </a:ln>
        </p:spPr>
        <p:txBody>
          <a:bodyPr lIns="45719" rIns="45719"/>
          <a:lstStyle/>
          <a:p>
            <a:pPr/>
          </a:p>
        </p:txBody>
      </p:sp>
      <p:sp>
        <p:nvSpPr>
          <p:cNvPr id="301" name="object 4"/>
          <p:cNvSpPr txBox="1"/>
          <p:nvPr/>
        </p:nvSpPr>
        <p:spPr>
          <a:xfrm>
            <a:off x="5189299" y="1732326"/>
            <a:ext cx="4111626" cy="124961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z="900">
                <a:solidFill>
                  <a:srgbClr val="231F20"/>
                </a:solidFill>
                <a:latin typeface="Montserrat Bold"/>
                <a:ea typeface="Montserrat Bold"/>
                <a:cs typeface="Montserrat Bold"/>
                <a:sym typeface="Montserrat Bold"/>
              </a:defRPr>
            </a:pPr>
            <a:r>
              <a:t>1.</a:t>
            </a:r>
            <a:r>
              <a:rPr spc="20"/>
              <a:t> </a:t>
            </a:r>
            <a:r>
              <a:rPr spc="-10"/>
              <a:t>Ambitie</a:t>
            </a:r>
          </a:p>
          <a:p>
            <a:pPr marR="5080" indent="123189">
              <a:lnSpc>
                <a:spcPct val="138900"/>
              </a:lnSpc>
              <a:defRPr spc="-10" sz="900">
                <a:solidFill>
                  <a:srgbClr val="231F20"/>
                </a:solidFill>
                <a:latin typeface="Montserrat Light"/>
                <a:ea typeface="Montserrat Light"/>
                <a:cs typeface="Montserrat Light"/>
                <a:sym typeface="Montserrat Light"/>
              </a:defRPr>
            </a:pPr>
            <a:r>
              <a:t>Vanuit </a:t>
            </a:r>
            <a:r>
              <a:rPr spc="0"/>
              <a:t>de</a:t>
            </a:r>
            <a:r>
              <a:t> </a:t>
            </a:r>
            <a:r>
              <a:rPr spc="0"/>
              <a:t>gedachte</a:t>
            </a:r>
            <a:r>
              <a:t> </a:t>
            </a:r>
            <a:r>
              <a:rPr spc="0"/>
              <a:t>achter</a:t>
            </a:r>
            <a:r>
              <a:t> </a:t>
            </a:r>
            <a:r>
              <a:rPr spc="0"/>
              <a:t>het</a:t>
            </a:r>
            <a:r>
              <a:rPr spc="-5"/>
              <a:t> </a:t>
            </a:r>
            <a:r>
              <a:rPr spc="0"/>
              <a:t>nieuwe</a:t>
            </a:r>
            <a:r>
              <a:t> </a:t>
            </a:r>
            <a:r>
              <a:rPr spc="0"/>
              <a:t>concept</a:t>
            </a:r>
            <a:r>
              <a:t> </a:t>
            </a:r>
            <a:r>
              <a:rPr spc="0"/>
              <a:t>heeft</a:t>
            </a:r>
            <a:r>
              <a:t> </a:t>
            </a:r>
            <a:r>
              <a:rPr spc="0"/>
              <a:t>een</a:t>
            </a:r>
            <a:r>
              <a:rPr spc="-5"/>
              <a:t> </a:t>
            </a:r>
            <a:r>
              <a:t>organisatie </a:t>
            </a:r>
            <a:r>
              <a:rPr spc="0"/>
              <a:t>niet</a:t>
            </a:r>
            <a:r>
              <a:rPr spc="-25"/>
              <a:t> </a:t>
            </a:r>
            <a:r>
              <a:rPr spc="0"/>
              <a:t>het</a:t>
            </a:r>
            <a:r>
              <a:t> </a:t>
            </a:r>
            <a:r>
              <a:rPr spc="0"/>
              <a:t>doel</a:t>
            </a:r>
            <a:r>
              <a:t> </a:t>
            </a:r>
            <a:r>
              <a:rPr spc="0"/>
              <a:t>om</a:t>
            </a:r>
            <a:r>
              <a:t> </a:t>
            </a:r>
            <a:r>
              <a:rPr spc="0"/>
              <a:t>het</a:t>
            </a:r>
            <a:r>
              <a:t> </a:t>
            </a:r>
            <a:r>
              <a:rPr spc="0"/>
              <a:t>totale</a:t>
            </a:r>
            <a:r>
              <a:t> </a:t>
            </a:r>
            <a:r>
              <a:rPr spc="0"/>
              <a:t>palet</a:t>
            </a:r>
            <a:r>
              <a:t> </a:t>
            </a:r>
            <a:r>
              <a:rPr spc="0"/>
              <a:t>aan</a:t>
            </a:r>
            <a:r>
              <a:t> </a:t>
            </a:r>
            <a:r>
              <a:rPr spc="0"/>
              <a:t>dienstverlening</a:t>
            </a:r>
            <a:r>
              <a:t> </a:t>
            </a:r>
            <a:r>
              <a:rPr spc="0"/>
              <a:t>voor</a:t>
            </a:r>
            <a:r>
              <a:t> </a:t>
            </a:r>
            <a:r>
              <a:rPr spc="-25"/>
              <a:t>een </a:t>
            </a:r>
            <a:r>
              <a:rPr spc="0"/>
              <a:t>doelgroep te </a:t>
            </a:r>
            <a:r>
              <a:t>organiseren,</a:t>
            </a:r>
            <a:r>
              <a:rPr spc="0"/>
              <a:t> maar streeft de </a:t>
            </a:r>
            <a:r>
              <a:t>organisatie</a:t>
            </a:r>
            <a:r>
              <a:rPr spc="0"/>
              <a:t> naar het</a:t>
            </a:r>
            <a:r>
              <a:rPr spc="5"/>
              <a:t> </a:t>
            </a:r>
            <a:r>
              <a:t>creëren </a:t>
            </a:r>
            <a:r>
              <a:rPr spc="0"/>
              <a:t>van</a:t>
            </a:r>
            <a:r>
              <a:rPr spc="10"/>
              <a:t> </a:t>
            </a:r>
            <a:r>
              <a:rPr spc="0"/>
              <a:t>meerwaarde</a:t>
            </a:r>
            <a:r>
              <a:rPr spc="10"/>
              <a:t> </a:t>
            </a:r>
            <a:r>
              <a:rPr spc="0"/>
              <a:t>voor</a:t>
            </a:r>
            <a:r>
              <a:rPr spc="15"/>
              <a:t> </a:t>
            </a:r>
            <a:r>
              <a:rPr spc="0"/>
              <a:t>de</a:t>
            </a:r>
            <a:r>
              <a:rPr spc="10"/>
              <a:t> </a:t>
            </a:r>
            <a:r>
              <a:rPr spc="0"/>
              <a:t>doelgroep</a:t>
            </a:r>
            <a:r>
              <a:rPr spc="15"/>
              <a:t> </a:t>
            </a:r>
            <a:r>
              <a:rPr spc="0"/>
              <a:t>door</a:t>
            </a:r>
            <a:r>
              <a:rPr spc="10"/>
              <a:t> </a:t>
            </a:r>
            <a:r>
              <a:t>kerncompetenties</a:t>
            </a:r>
            <a:r>
              <a:rPr spc="15"/>
              <a:t> </a:t>
            </a:r>
            <a:r>
              <a:rPr spc="-25"/>
              <a:t>en </a:t>
            </a:r>
            <a:r>
              <a:rPr spc="0"/>
              <a:t>specifieke</a:t>
            </a:r>
            <a:r>
              <a:rPr spc="-20"/>
              <a:t> </a:t>
            </a:r>
            <a:r>
              <a:rPr spc="0"/>
              <a:t>positioneringen</a:t>
            </a:r>
            <a:r>
              <a:t> </a:t>
            </a:r>
            <a:r>
              <a:rPr spc="0"/>
              <a:t>van</a:t>
            </a:r>
            <a:r>
              <a:t> </a:t>
            </a:r>
            <a:r>
              <a:rPr spc="0"/>
              <a:t>andere</a:t>
            </a:r>
            <a:r>
              <a:t> organisaties </a:t>
            </a:r>
            <a:r>
              <a:rPr spc="0"/>
              <a:t>expliciet</a:t>
            </a:r>
            <a:r>
              <a:t> </a:t>
            </a:r>
            <a:r>
              <a:rPr spc="0"/>
              <a:t>aan</a:t>
            </a:r>
            <a:r>
              <a:t> </a:t>
            </a:r>
            <a:r>
              <a:rPr spc="-20"/>
              <a:t>zich</a:t>
            </a:r>
            <a:r>
              <a:rPr spc="500"/>
              <a:t> </a:t>
            </a:r>
            <a:r>
              <a:rPr spc="0"/>
              <a:t>te</a:t>
            </a:r>
            <a:r>
              <a:rPr spc="-20"/>
              <a:t> </a:t>
            </a:r>
            <a:r>
              <a:t>verbinden.</a:t>
            </a:r>
          </a:p>
        </p:txBody>
      </p:sp>
      <p:sp>
        <p:nvSpPr>
          <p:cNvPr id="302" name="object 5"/>
          <p:cNvSpPr txBox="1"/>
          <p:nvPr/>
        </p:nvSpPr>
        <p:spPr>
          <a:xfrm>
            <a:off x="5189299" y="3256326"/>
            <a:ext cx="3710305" cy="6674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i="1" spc="-10" sz="900">
                <a:solidFill>
                  <a:srgbClr val="231F20"/>
                </a:solidFill>
                <a:latin typeface="Montserrat Light"/>
                <a:ea typeface="Montserrat Light"/>
                <a:cs typeface="Montserrat Light"/>
                <a:sym typeface="Montserrat Light"/>
              </a:defRPr>
            </a:pPr>
            <a:r>
              <a:t>Afweging:</a:t>
            </a:r>
          </a:p>
          <a:p>
            <a:pPr marR="5080" indent="12700">
              <a:lnSpc>
                <a:spcPct val="138900"/>
              </a:lnSpc>
              <a:defRPr sz="900">
                <a:solidFill>
                  <a:srgbClr val="231F20"/>
                </a:solidFill>
                <a:latin typeface="Montserrat Light"/>
                <a:ea typeface="Montserrat Light"/>
                <a:cs typeface="Montserrat Light"/>
                <a:sym typeface="Montserrat Light"/>
              </a:defRPr>
            </a:pPr>
            <a:r>
              <a:t>Huidige</a:t>
            </a:r>
            <a:r>
              <a:rPr spc="-25"/>
              <a:t> </a:t>
            </a:r>
            <a:r>
              <a:t>aanbod</a:t>
            </a:r>
            <a:r>
              <a:rPr spc="-20"/>
              <a:t> </a:t>
            </a:r>
            <a:r>
              <a:t>van</a:t>
            </a:r>
            <a:r>
              <a:rPr spc="-20"/>
              <a:t> </a:t>
            </a:r>
            <a:r>
              <a:t>dienstverlening</a:t>
            </a:r>
            <a:r>
              <a:rPr spc="-25"/>
              <a:t> </a:t>
            </a:r>
            <a:r>
              <a:t>redigeren</a:t>
            </a:r>
            <a:r>
              <a:rPr spc="-20"/>
              <a:t> </a:t>
            </a:r>
            <a:r>
              <a:t>en</a:t>
            </a:r>
            <a:r>
              <a:rPr spc="-20"/>
              <a:t> </a:t>
            </a:r>
            <a:r>
              <a:t>vanuit</a:t>
            </a:r>
            <a:r>
              <a:rPr spc="-20"/>
              <a:t> </a:t>
            </a:r>
            <a:r>
              <a:rPr spc="-25"/>
              <a:t>een </a:t>
            </a:r>
            <a:r>
              <a:t>marktverkenning</a:t>
            </a:r>
            <a:r>
              <a:rPr spc="-40"/>
              <a:t> </a:t>
            </a:r>
            <a:r>
              <a:t>toewerken</a:t>
            </a:r>
            <a:r>
              <a:rPr spc="-34"/>
              <a:t> </a:t>
            </a:r>
            <a:r>
              <a:t>naar</a:t>
            </a:r>
            <a:r>
              <a:rPr spc="-40"/>
              <a:t> </a:t>
            </a:r>
            <a:r>
              <a:t>toekomstbestendige,</a:t>
            </a:r>
            <a:r>
              <a:rPr spc="-34"/>
              <a:t> </a:t>
            </a:r>
            <a:r>
              <a:rPr spc="-10"/>
              <a:t>integrale </a:t>
            </a:r>
            <a:r>
              <a:t>strategische</a:t>
            </a:r>
            <a:r>
              <a:rPr spc="-40"/>
              <a:t> </a:t>
            </a:r>
            <a:r>
              <a:rPr spc="-10"/>
              <a:t>samenwerkingen.</a:t>
            </a:r>
          </a:p>
        </p:txBody>
      </p:sp>
      <p:sp>
        <p:nvSpPr>
          <p:cNvPr id="303" name="Rechthoek"/>
          <p:cNvSpPr/>
          <p:nvPr/>
        </p:nvSpPr>
        <p:spPr>
          <a:xfrm>
            <a:off x="9457878" y="1562100"/>
            <a:ext cx="2365822" cy="4916438"/>
          </a:xfrm>
          <a:prstGeom prst="rect">
            <a:avLst/>
          </a:prstGeom>
          <a:solidFill>
            <a:srgbClr val="244B98"/>
          </a:solidFill>
          <a:ln w="12700">
            <a:miter lim="400000"/>
          </a:ln>
        </p:spPr>
        <p:txBody>
          <a:bodyPr lIns="45719" rIns="45719" anchor="ctr"/>
          <a:lstStyle/>
          <a:p>
            <a:pPr/>
          </a:p>
        </p:txBody>
      </p:sp>
      <p:sp>
        <p:nvSpPr>
          <p:cNvPr id="304" name="object 6"/>
          <p:cNvSpPr txBox="1"/>
          <p:nvPr/>
        </p:nvSpPr>
        <p:spPr>
          <a:xfrm>
            <a:off x="5189299" y="4208827"/>
            <a:ext cx="4081146" cy="6674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z="900">
                <a:solidFill>
                  <a:srgbClr val="231F20"/>
                </a:solidFill>
                <a:latin typeface="Montserrat Bold"/>
                <a:ea typeface="Montserrat Bold"/>
                <a:cs typeface="Montserrat Bold"/>
                <a:sym typeface="Montserrat Bold"/>
              </a:defRPr>
            </a:pPr>
            <a:r>
              <a:t>2.</a:t>
            </a:r>
            <a:r>
              <a:rPr spc="-15"/>
              <a:t> </a:t>
            </a:r>
            <a:r>
              <a:t>Preventie</a:t>
            </a:r>
            <a:r>
              <a:rPr spc="10"/>
              <a:t> </a:t>
            </a:r>
            <a:r>
              <a:t>en</a:t>
            </a:r>
            <a:r>
              <a:rPr spc="10"/>
              <a:t> </a:t>
            </a:r>
            <a:r>
              <a:t>langdurig</a:t>
            </a:r>
            <a:r>
              <a:rPr spc="10"/>
              <a:t> </a:t>
            </a:r>
            <a:r>
              <a:rPr spc="-10"/>
              <a:t>herstel</a:t>
            </a:r>
          </a:p>
          <a:p>
            <a:pPr marR="5080" indent="145414">
              <a:lnSpc>
                <a:spcPct val="138900"/>
              </a:lnSpc>
              <a:defRPr sz="900">
                <a:solidFill>
                  <a:srgbClr val="231F20"/>
                </a:solidFill>
                <a:latin typeface="Montserrat Light"/>
                <a:ea typeface="Montserrat Light"/>
                <a:cs typeface="Montserrat Light"/>
                <a:sym typeface="Montserrat Light"/>
              </a:defRPr>
            </a:pPr>
            <a:r>
              <a:t>De </a:t>
            </a:r>
            <a:r>
              <a:rPr spc="-10"/>
              <a:t>organisatie</a:t>
            </a:r>
            <a:r>
              <a:t> werkt zowel aan </a:t>
            </a:r>
            <a:r>
              <a:rPr spc="-10"/>
              <a:t>preventie</a:t>
            </a:r>
            <a:r>
              <a:t> als langdurig herstel van </a:t>
            </a:r>
            <a:r>
              <a:rPr spc="-25"/>
              <a:t>de </a:t>
            </a:r>
            <a:r>
              <a:t>doelgroepen.</a:t>
            </a:r>
            <a:r>
              <a:rPr spc="-15"/>
              <a:t> </a:t>
            </a:r>
            <a:r>
              <a:t>Welke</a:t>
            </a:r>
            <a:r>
              <a:rPr spc="-5"/>
              <a:t> </a:t>
            </a:r>
            <a:r>
              <a:t>rol heeft</a:t>
            </a:r>
            <a:r>
              <a:rPr spc="-5"/>
              <a:t> </a:t>
            </a:r>
            <a:r>
              <a:rPr spc="-10"/>
              <a:t>preventie</a:t>
            </a:r>
            <a:r>
              <a:rPr spc="-5"/>
              <a:t> </a:t>
            </a:r>
            <a:r>
              <a:t>in de</a:t>
            </a:r>
            <a:r>
              <a:rPr spc="-5"/>
              <a:t> </a:t>
            </a:r>
            <a:r>
              <a:t>huidige</a:t>
            </a:r>
            <a:r>
              <a:rPr spc="-5"/>
              <a:t> </a:t>
            </a:r>
            <a:r>
              <a:rPr spc="-10"/>
              <a:t>inrichting</a:t>
            </a:r>
            <a:r>
              <a:t> </a:t>
            </a:r>
            <a:r>
              <a:rPr spc="-25"/>
              <a:t>van</a:t>
            </a:r>
            <a:r>
              <a:rPr spc="500"/>
              <a:t> </a:t>
            </a:r>
            <a:r>
              <a:t>de</a:t>
            </a:r>
            <a:r>
              <a:rPr spc="-10"/>
              <a:t> dienstverlening?</a:t>
            </a:r>
          </a:p>
        </p:txBody>
      </p:sp>
      <p:sp>
        <p:nvSpPr>
          <p:cNvPr id="305" name="object 7"/>
          <p:cNvSpPr txBox="1"/>
          <p:nvPr/>
        </p:nvSpPr>
        <p:spPr>
          <a:xfrm>
            <a:off x="5189299" y="5161327"/>
            <a:ext cx="3917951" cy="8615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i="1" spc="-10" sz="900">
                <a:solidFill>
                  <a:srgbClr val="231F20"/>
                </a:solidFill>
                <a:latin typeface="Montserrat Light"/>
                <a:ea typeface="Montserrat Light"/>
                <a:cs typeface="Montserrat Light"/>
                <a:sym typeface="Montserrat Light"/>
              </a:defRPr>
            </a:pPr>
            <a:r>
              <a:t>Afweging:</a:t>
            </a:r>
          </a:p>
          <a:p>
            <a:pPr marR="5080" indent="12700">
              <a:lnSpc>
                <a:spcPct val="138900"/>
              </a:lnSpc>
              <a:defRPr sz="900">
                <a:solidFill>
                  <a:srgbClr val="231F20"/>
                </a:solidFill>
                <a:latin typeface="Montserrat Light"/>
                <a:ea typeface="Montserrat Light"/>
                <a:cs typeface="Montserrat Light"/>
                <a:sym typeface="Montserrat Light"/>
              </a:defRPr>
            </a:pPr>
            <a:r>
              <a:t>Onderzoek de mate van focus in de </a:t>
            </a:r>
            <a:r>
              <a:rPr spc="-10"/>
              <a:t>organisatie</a:t>
            </a:r>
            <a:r>
              <a:t> op </a:t>
            </a:r>
            <a:r>
              <a:rPr spc="-10"/>
              <a:t>preventie</a:t>
            </a:r>
            <a:r>
              <a:t> in</a:t>
            </a:r>
            <a:r>
              <a:rPr spc="5"/>
              <a:t> </a:t>
            </a:r>
            <a:r>
              <a:rPr spc="-25"/>
              <a:t>de </a:t>
            </a:r>
            <a:r>
              <a:t>huidige</a:t>
            </a:r>
            <a:r>
              <a:rPr spc="-15"/>
              <a:t> </a:t>
            </a:r>
            <a:r>
              <a:t>situatie.</a:t>
            </a:r>
            <a:r>
              <a:rPr spc="-10"/>
              <a:t> Vergroot</a:t>
            </a:r>
            <a:r>
              <a:rPr spc="-15"/>
              <a:t> </a:t>
            </a:r>
            <a:r>
              <a:t>waar</a:t>
            </a:r>
            <a:r>
              <a:rPr spc="-10"/>
              <a:t> </a:t>
            </a:r>
            <a:r>
              <a:t>mogelijk</a:t>
            </a:r>
            <a:r>
              <a:rPr spc="-10"/>
              <a:t> preventie</a:t>
            </a:r>
            <a:r>
              <a:rPr spc="-15"/>
              <a:t> </a:t>
            </a:r>
            <a:r>
              <a:t>op</a:t>
            </a:r>
            <a:r>
              <a:rPr spc="-10"/>
              <a:t> </a:t>
            </a:r>
            <a:r>
              <a:t>de</a:t>
            </a:r>
            <a:r>
              <a:rPr spc="-10"/>
              <a:t> strategische </a:t>
            </a:r>
            <a:r>
              <a:t>agenda</a:t>
            </a:r>
            <a:r>
              <a:rPr spc="-5"/>
              <a:t> </a:t>
            </a:r>
            <a:r>
              <a:t>van</a:t>
            </a:r>
            <a:r>
              <a:rPr spc="5"/>
              <a:t> </a:t>
            </a:r>
            <a:r>
              <a:t>de</a:t>
            </a:r>
            <a:r>
              <a:rPr spc="5"/>
              <a:t> </a:t>
            </a:r>
            <a:r>
              <a:rPr spc="-10"/>
              <a:t>organisatie</a:t>
            </a:r>
            <a:r>
              <a:rPr spc="5"/>
              <a:t> </a:t>
            </a:r>
            <a:r>
              <a:t>en</a:t>
            </a:r>
            <a:r>
              <a:rPr spc="5"/>
              <a:t> </a:t>
            </a:r>
            <a:r>
              <a:t>in</a:t>
            </a:r>
            <a:r>
              <a:rPr spc="5"/>
              <a:t> </a:t>
            </a:r>
            <a:r>
              <a:t>de</a:t>
            </a:r>
            <a:r>
              <a:rPr spc="5"/>
              <a:t> </a:t>
            </a:r>
            <a:r>
              <a:t>doorvertaling</a:t>
            </a:r>
            <a:r>
              <a:rPr spc="5"/>
              <a:t> </a:t>
            </a:r>
            <a:r>
              <a:t>naar</a:t>
            </a:r>
            <a:r>
              <a:rPr spc="10"/>
              <a:t> </a:t>
            </a:r>
            <a:r>
              <a:rPr spc="-20"/>
              <a:t>jaar-</a:t>
            </a:r>
            <a:r>
              <a:rPr spc="-50"/>
              <a:t>/</a:t>
            </a:r>
            <a:r>
              <a:rPr spc="-10"/>
              <a:t> teamplannen.</a:t>
            </a:r>
          </a:p>
        </p:txBody>
      </p:sp>
      <p:sp>
        <p:nvSpPr>
          <p:cNvPr id="306" name="object 8"/>
          <p:cNvSpPr txBox="1"/>
          <p:nvPr/>
        </p:nvSpPr>
        <p:spPr>
          <a:xfrm>
            <a:off x="9619026" y="1732326"/>
            <a:ext cx="1902461" cy="22198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b="1" spc="-10" sz="900">
                <a:solidFill>
                  <a:srgbClr val="FFFFFF"/>
                </a:solidFill>
                <a:latin typeface="Montserrat-ExtraBold"/>
                <a:ea typeface="Montserrat-ExtraBold"/>
                <a:cs typeface="Montserrat-ExtraBold"/>
                <a:sym typeface="Montserrat-ExtraBold"/>
              </a:defRPr>
            </a:pPr>
            <a:r>
              <a:t>Ambitie</a:t>
            </a:r>
            <a:endParaRPr b="0">
              <a:latin typeface="Montserrat ExtraBold"/>
              <a:ea typeface="Montserrat ExtraBold"/>
              <a:cs typeface="Montserrat ExtraBold"/>
              <a:sym typeface="Montserrat ExtraBold"/>
            </a:endParaRPr>
          </a:p>
          <a:p>
            <a:pPr marL="83820" marR="5080" indent="-71755">
              <a:lnSpc>
                <a:spcPct val="138900"/>
              </a:lnSpc>
              <a:buSzPct val="100000"/>
              <a:buChar char="•"/>
              <a:tabLst>
                <a:tab pos="76200" algn="l"/>
              </a:tabLst>
              <a:defRPr sz="900">
                <a:solidFill>
                  <a:srgbClr val="FFFFFF"/>
                </a:solidFill>
                <a:latin typeface="Montserrat Medium"/>
                <a:ea typeface="Montserrat Medium"/>
                <a:cs typeface="Montserrat Medium"/>
                <a:sym typeface="Montserrat Medium"/>
              </a:defRPr>
            </a:pPr>
            <a:r>
              <a:t>Is</a:t>
            </a:r>
            <a:r>
              <a:rPr spc="114"/>
              <a:t> </a:t>
            </a:r>
            <a:r>
              <a:t>een</a:t>
            </a:r>
            <a:r>
              <a:rPr spc="114"/>
              <a:t> </a:t>
            </a:r>
            <a:r>
              <a:t>netwerkorganisatie</a:t>
            </a:r>
            <a:r>
              <a:rPr spc="114"/>
              <a:t> </a:t>
            </a:r>
            <a:r>
              <a:rPr spc="-25"/>
              <a:t>van </a:t>
            </a:r>
            <a:r>
              <a:rPr spc="-10"/>
              <a:t>herstelprofessionals</a:t>
            </a:r>
          </a:p>
          <a:p>
            <a:pPr marL="83820" marR="9525" indent="-71755">
              <a:lnSpc>
                <a:spcPct val="138900"/>
              </a:lnSpc>
              <a:buSzPct val="100000"/>
              <a:buChar char="•"/>
              <a:tabLst>
                <a:tab pos="76200" algn="l"/>
              </a:tabLst>
              <a:defRPr sz="900">
                <a:solidFill>
                  <a:srgbClr val="FFFFFF"/>
                </a:solidFill>
                <a:latin typeface="Montserrat Medium"/>
                <a:ea typeface="Montserrat Medium"/>
                <a:cs typeface="Montserrat Medium"/>
                <a:sym typeface="Montserrat Medium"/>
              </a:defRPr>
            </a:pPr>
            <a:r>
              <a:t>Werkt</a:t>
            </a:r>
            <a:r>
              <a:rPr spc="69"/>
              <a:t> </a:t>
            </a:r>
            <a:r>
              <a:t>zowel</a:t>
            </a:r>
            <a:r>
              <a:rPr spc="69"/>
              <a:t> </a:t>
            </a:r>
            <a:r>
              <a:t>aan</a:t>
            </a:r>
            <a:r>
              <a:rPr spc="69"/>
              <a:t> </a:t>
            </a:r>
            <a:r>
              <a:t>preventie</a:t>
            </a:r>
            <a:r>
              <a:rPr spc="75"/>
              <a:t> </a:t>
            </a:r>
            <a:r>
              <a:rPr spc="-25"/>
              <a:t>als </a:t>
            </a:r>
            <a:r>
              <a:t>langdurig</a:t>
            </a:r>
            <a:r>
              <a:rPr spc="150"/>
              <a:t> </a:t>
            </a:r>
            <a:r>
              <a:rPr spc="-10"/>
              <a:t>herstel</a:t>
            </a:r>
          </a:p>
          <a:p>
            <a:pPr marL="83820" marR="53975" indent="-71755">
              <a:lnSpc>
                <a:spcPct val="138900"/>
              </a:lnSpc>
              <a:buSzPct val="100000"/>
              <a:buChar char="•"/>
              <a:tabLst>
                <a:tab pos="76200" algn="l"/>
              </a:tabLst>
              <a:defRPr sz="900">
                <a:solidFill>
                  <a:srgbClr val="FFFFFF"/>
                </a:solidFill>
                <a:latin typeface="Montserrat Medium"/>
                <a:ea typeface="Montserrat Medium"/>
                <a:cs typeface="Montserrat Medium"/>
                <a:sym typeface="Montserrat Medium"/>
              </a:defRPr>
            </a:pPr>
            <a:r>
              <a:t>Faciliteert</a:t>
            </a:r>
            <a:r>
              <a:rPr spc="104"/>
              <a:t> </a:t>
            </a:r>
            <a:r>
              <a:t>de</a:t>
            </a:r>
            <a:r>
              <a:rPr spc="110"/>
              <a:t> </a:t>
            </a:r>
            <a:r>
              <a:rPr spc="-10"/>
              <a:t>juiste </a:t>
            </a:r>
            <a:r>
              <a:t>professional</a:t>
            </a:r>
            <a:r>
              <a:rPr spc="95"/>
              <a:t> </a:t>
            </a:r>
            <a:r>
              <a:t>op</a:t>
            </a:r>
            <a:r>
              <a:rPr spc="95"/>
              <a:t> </a:t>
            </a:r>
            <a:r>
              <a:t>de</a:t>
            </a:r>
            <a:r>
              <a:rPr spc="95"/>
              <a:t> </a:t>
            </a:r>
            <a:r>
              <a:t>juiste</a:t>
            </a:r>
            <a:r>
              <a:rPr spc="95"/>
              <a:t> </a:t>
            </a:r>
            <a:r>
              <a:rPr spc="-20"/>
              <a:t>plek</a:t>
            </a:r>
          </a:p>
          <a:p>
            <a:pPr marL="83820" marR="467359" indent="-71755">
              <a:lnSpc>
                <a:spcPct val="138900"/>
              </a:lnSpc>
              <a:buSzPct val="100000"/>
              <a:buChar char="•"/>
              <a:tabLst>
                <a:tab pos="76200" algn="l"/>
              </a:tabLst>
              <a:defRPr sz="900">
                <a:solidFill>
                  <a:srgbClr val="FFFFFF"/>
                </a:solidFill>
                <a:latin typeface="Montserrat Medium"/>
                <a:ea typeface="Montserrat Medium"/>
                <a:cs typeface="Montserrat Medium"/>
                <a:sym typeface="Montserrat Medium"/>
              </a:defRPr>
            </a:pPr>
            <a:r>
              <a:t>Profileert</a:t>
            </a:r>
            <a:r>
              <a:rPr spc="120"/>
              <a:t> </a:t>
            </a:r>
            <a:r>
              <a:t>ambitie</a:t>
            </a:r>
            <a:r>
              <a:rPr spc="135"/>
              <a:t> </a:t>
            </a:r>
            <a:r>
              <a:rPr spc="-10"/>
              <a:t>i.p.v. organisatie</a:t>
            </a:r>
          </a:p>
          <a:p>
            <a:pPr marL="83820" marR="5714" indent="-71755">
              <a:lnSpc>
                <a:spcPct val="138900"/>
              </a:lnSpc>
              <a:buSzPct val="100000"/>
              <a:buChar char="•"/>
              <a:tabLst>
                <a:tab pos="76200" algn="l"/>
              </a:tabLst>
              <a:defRPr sz="900">
                <a:solidFill>
                  <a:srgbClr val="FFFFFF"/>
                </a:solidFill>
                <a:latin typeface="Montserrat Medium"/>
                <a:ea typeface="Montserrat Medium"/>
                <a:cs typeface="Montserrat Medium"/>
                <a:sym typeface="Montserrat Medium"/>
              </a:defRPr>
            </a:pPr>
            <a:r>
              <a:t>Is</a:t>
            </a:r>
            <a:r>
              <a:rPr spc="85"/>
              <a:t> </a:t>
            </a:r>
            <a:r>
              <a:t>voortrekker</a:t>
            </a:r>
            <a:r>
              <a:rPr spc="85"/>
              <a:t> </a:t>
            </a:r>
            <a:r>
              <a:t>in</a:t>
            </a:r>
            <a:r>
              <a:rPr spc="85"/>
              <a:t> </a:t>
            </a:r>
            <a:r>
              <a:rPr spc="-25"/>
              <a:t>het </a:t>
            </a:r>
            <a:r>
              <a:t>ontwikkelen</a:t>
            </a:r>
            <a:r>
              <a:rPr spc="85"/>
              <a:t> </a:t>
            </a:r>
            <a:r>
              <a:t>van</a:t>
            </a:r>
            <a:r>
              <a:rPr spc="85"/>
              <a:t> </a:t>
            </a:r>
            <a:r>
              <a:t>de</a:t>
            </a:r>
            <a:r>
              <a:rPr spc="85"/>
              <a:t> </a:t>
            </a:r>
            <a:r>
              <a:rPr spc="-10"/>
              <a:t>inclusieve </a:t>
            </a:r>
            <a:r>
              <a:rPr spc="-20"/>
              <a:t>wijk</a:t>
            </a:r>
          </a:p>
        </p:txBody>
      </p:sp>
      <p:sp>
        <p:nvSpPr>
          <p:cNvPr id="307" name="object 9"/>
          <p:cNvSpPr txBox="1"/>
          <p:nvPr>
            <p:ph type="title"/>
          </p:nvPr>
        </p:nvSpPr>
        <p:spPr>
          <a:xfrm>
            <a:off x="743299" y="618384"/>
            <a:ext cx="2844165" cy="375921"/>
          </a:xfrm>
          <a:prstGeom prst="rect">
            <a:avLst/>
          </a:prstGeom>
        </p:spPr>
        <p:txBody>
          <a:bodyPr/>
          <a:lstStyle>
            <a:lvl1pPr indent="12700">
              <a:spcBef>
                <a:spcPts val="100"/>
              </a:spcBef>
              <a:defRPr spc="100" sz="2300">
                <a:solidFill>
                  <a:srgbClr val="000000"/>
                </a:solidFill>
              </a:defRPr>
            </a:lvl1pPr>
          </a:lstStyle>
          <a:p>
            <a:pPr/>
            <a:r>
              <a:t>Afwegingskader</a:t>
            </a:r>
          </a:p>
        </p:txBody>
      </p:sp>
      <p:sp>
        <p:nvSpPr>
          <p:cNvPr id="308" name="object 10"/>
          <p:cNvSpPr txBox="1"/>
          <p:nvPr/>
        </p:nvSpPr>
        <p:spPr>
          <a:xfrm>
            <a:off x="743298" y="1164485"/>
            <a:ext cx="4040506" cy="33643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75" sz="2000">
                <a:latin typeface="Montserrat Regular"/>
                <a:ea typeface="Montserrat Regular"/>
                <a:cs typeface="Montserrat Regular"/>
                <a:sym typeface="Montserrat Regular"/>
              </a:defRPr>
            </a:pPr>
            <a:r>
              <a:t>Nieuwe</a:t>
            </a:r>
            <a:r>
              <a:rPr spc="195"/>
              <a:t> </a:t>
            </a:r>
            <a:r>
              <a:rPr spc="79"/>
              <a:t>concept</a:t>
            </a:r>
            <a:r>
              <a:rPr spc="209"/>
              <a:t> </a:t>
            </a:r>
            <a:r>
              <a:rPr spc="60"/>
              <a:t>BW&amp;B</a:t>
            </a:r>
          </a:p>
          <a:p>
            <a:pPr marR="12064" indent="12700">
              <a:lnSpc>
                <a:spcPct val="138900"/>
              </a:lnSpc>
              <a:spcBef>
                <a:spcPts val="1600"/>
              </a:spcBef>
              <a:defRPr sz="900">
                <a:solidFill>
                  <a:srgbClr val="231F20"/>
                </a:solidFill>
                <a:latin typeface="Montserrat Bold"/>
                <a:ea typeface="Montserrat Bold"/>
                <a:cs typeface="Montserrat Bold"/>
                <a:sym typeface="Montserrat Bold"/>
              </a:defRPr>
            </a:pPr>
            <a:r>
              <a:t>Vanuit</a:t>
            </a:r>
            <a:r>
              <a:rPr spc="15"/>
              <a:t> </a:t>
            </a:r>
            <a:r>
              <a:t>het</a:t>
            </a:r>
            <a:r>
              <a:rPr spc="20"/>
              <a:t> </a:t>
            </a:r>
            <a:r>
              <a:t>basisnetwerk</a:t>
            </a:r>
            <a:r>
              <a:rPr spc="20"/>
              <a:t> </a:t>
            </a:r>
            <a:r>
              <a:t>beschermd</a:t>
            </a:r>
            <a:r>
              <a:rPr spc="15"/>
              <a:t> </a:t>
            </a:r>
            <a:r>
              <a:t>wonen</a:t>
            </a:r>
            <a:r>
              <a:rPr spc="20"/>
              <a:t> </a:t>
            </a:r>
            <a:r>
              <a:t>&amp;</a:t>
            </a:r>
            <a:r>
              <a:rPr spc="15"/>
              <a:t> </a:t>
            </a:r>
            <a:r>
              <a:t>begeleiding</a:t>
            </a:r>
            <a:r>
              <a:rPr spc="20"/>
              <a:t> </a:t>
            </a:r>
            <a:r>
              <a:rPr spc="-10"/>
              <a:t>werken </a:t>
            </a:r>
            <a:r>
              <a:t>we</a:t>
            </a:r>
            <a:r>
              <a:rPr spc="-10"/>
              <a:t> </a:t>
            </a:r>
            <a:r>
              <a:t>aan</a:t>
            </a:r>
            <a:r>
              <a:rPr spc="5"/>
              <a:t> </a:t>
            </a:r>
            <a:r>
              <a:t>een</a:t>
            </a:r>
            <a:r>
              <a:rPr spc="5"/>
              <a:t> </a:t>
            </a:r>
            <a:r>
              <a:t>nieuw</a:t>
            </a:r>
            <a:r>
              <a:rPr spc="5"/>
              <a:t> </a:t>
            </a:r>
            <a:r>
              <a:t>concept</a:t>
            </a:r>
            <a:r>
              <a:rPr spc="5"/>
              <a:t> </a:t>
            </a:r>
            <a:r>
              <a:t>voor</a:t>
            </a:r>
            <a:r>
              <a:rPr spc="5"/>
              <a:t> </a:t>
            </a:r>
            <a:r>
              <a:t>de</a:t>
            </a:r>
            <a:r>
              <a:rPr spc="5"/>
              <a:t> </a:t>
            </a:r>
            <a:r>
              <a:t>sector.</a:t>
            </a:r>
            <a:r>
              <a:rPr spc="5"/>
              <a:t> </a:t>
            </a:r>
            <a:r>
              <a:t>De</a:t>
            </a:r>
            <a:r>
              <a:rPr spc="5"/>
              <a:t> </a:t>
            </a:r>
            <a:r>
              <a:t>kenmerken</a:t>
            </a:r>
            <a:r>
              <a:rPr spc="5"/>
              <a:t> </a:t>
            </a:r>
            <a:r>
              <a:rPr spc="-25"/>
              <a:t>van</a:t>
            </a:r>
          </a:p>
          <a:p>
            <a:pPr marR="136525" indent="12700">
              <a:lnSpc>
                <a:spcPct val="138900"/>
              </a:lnSpc>
              <a:defRPr sz="900">
                <a:solidFill>
                  <a:srgbClr val="231F20"/>
                </a:solidFill>
                <a:latin typeface="Montserrat Bold"/>
                <a:ea typeface="Montserrat Bold"/>
                <a:cs typeface="Montserrat Bold"/>
                <a:sym typeface="Montserrat Bold"/>
              </a:defRPr>
            </a:pPr>
            <a:r>
              <a:t>dit</a:t>
            </a:r>
            <a:r>
              <a:rPr spc="15"/>
              <a:t> </a:t>
            </a:r>
            <a:r>
              <a:t>concept</a:t>
            </a:r>
            <a:r>
              <a:rPr spc="15"/>
              <a:t> </a:t>
            </a:r>
            <a:r>
              <a:t>impliceren</a:t>
            </a:r>
            <a:r>
              <a:rPr spc="15"/>
              <a:t> </a:t>
            </a:r>
            <a:r>
              <a:t>een</a:t>
            </a:r>
            <a:r>
              <a:rPr spc="20"/>
              <a:t> </a:t>
            </a:r>
            <a:r>
              <a:t>nieuwe</a:t>
            </a:r>
            <a:r>
              <a:rPr spc="15"/>
              <a:t> </a:t>
            </a:r>
            <a:r>
              <a:t>manier</a:t>
            </a:r>
            <a:r>
              <a:rPr spc="15"/>
              <a:t> </a:t>
            </a:r>
            <a:r>
              <a:t>van</a:t>
            </a:r>
            <a:r>
              <a:rPr spc="15"/>
              <a:t> </a:t>
            </a:r>
            <a:r>
              <a:t>organiseren</a:t>
            </a:r>
            <a:r>
              <a:rPr spc="20"/>
              <a:t> </a:t>
            </a:r>
            <a:r>
              <a:rPr spc="-20"/>
              <a:t>voor </a:t>
            </a:r>
            <a:r>
              <a:t>de</a:t>
            </a:r>
            <a:r>
              <a:rPr spc="10"/>
              <a:t> </a:t>
            </a:r>
            <a:r>
              <a:t>leden</a:t>
            </a:r>
            <a:r>
              <a:rPr spc="15"/>
              <a:t> </a:t>
            </a:r>
            <a:r>
              <a:t>van</a:t>
            </a:r>
            <a:r>
              <a:rPr spc="15"/>
              <a:t> </a:t>
            </a:r>
            <a:r>
              <a:t>het</a:t>
            </a:r>
            <a:r>
              <a:rPr spc="15"/>
              <a:t> </a:t>
            </a:r>
            <a:r>
              <a:t>netwerk</a:t>
            </a:r>
            <a:r>
              <a:rPr spc="15"/>
              <a:t> </a:t>
            </a:r>
            <a:r>
              <a:t>Beschermd</a:t>
            </a:r>
            <a:r>
              <a:rPr spc="15"/>
              <a:t> </a:t>
            </a:r>
            <a:r>
              <a:t>Wonen</a:t>
            </a:r>
            <a:r>
              <a:rPr spc="15"/>
              <a:t> </a:t>
            </a:r>
            <a:r>
              <a:t>&amp;</a:t>
            </a:r>
            <a:r>
              <a:rPr spc="15"/>
              <a:t> </a:t>
            </a:r>
            <a:r>
              <a:t>Begeleiding</a:t>
            </a:r>
            <a:r>
              <a:rPr spc="15"/>
              <a:t> </a:t>
            </a:r>
            <a:r>
              <a:rPr spc="-25"/>
              <a:t>van </a:t>
            </a:r>
            <a:r>
              <a:t>Valente.</a:t>
            </a:r>
            <a:r>
              <a:rPr spc="25"/>
              <a:t> </a:t>
            </a:r>
            <a:r>
              <a:t>Geen</a:t>
            </a:r>
            <a:r>
              <a:rPr spc="25"/>
              <a:t> </a:t>
            </a:r>
            <a:r>
              <a:t>organisatie</a:t>
            </a:r>
            <a:r>
              <a:rPr spc="25"/>
              <a:t> </a:t>
            </a:r>
            <a:r>
              <a:t>is</a:t>
            </a:r>
            <a:r>
              <a:rPr spc="15"/>
              <a:t> </a:t>
            </a:r>
            <a:r>
              <a:t>hetzelfde</a:t>
            </a:r>
            <a:r>
              <a:rPr spc="25"/>
              <a:t> </a:t>
            </a:r>
            <a:r>
              <a:t>georganiseerd.</a:t>
            </a:r>
            <a:r>
              <a:rPr spc="25"/>
              <a:t> </a:t>
            </a:r>
            <a:r>
              <a:t>Waar</a:t>
            </a:r>
            <a:r>
              <a:rPr spc="30"/>
              <a:t> </a:t>
            </a:r>
            <a:r>
              <a:rPr spc="-25"/>
              <a:t>de </a:t>
            </a:r>
            <a:r>
              <a:t>ene organisatie</a:t>
            </a:r>
            <a:r>
              <a:rPr spc="5"/>
              <a:t> </a:t>
            </a:r>
            <a:r>
              <a:t>zich al</a:t>
            </a:r>
            <a:r>
              <a:rPr spc="5"/>
              <a:t> </a:t>
            </a:r>
            <a:r>
              <a:t>volledig</a:t>
            </a:r>
            <a:r>
              <a:rPr spc="5"/>
              <a:t> </a:t>
            </a:r>
            <a:r>
              <a:t>herkent in</a:t>
            </a:r>
            <a:r>
              <a:rPr spc="5"/>
              <a:t> </a:t>
            </a:r>
            <a:r>
              <a:t>de kenmerken</a:t>
            </a:r>
            <a:r>
              <a:rPr spc="5"/>
              <a:t> </a:t>
            </a:r>
            <a:r>
              <a:t>uit</a:t>
            </a:r>
            <a:r>
              <a:rPr spc="5"/>
              <a:t> </a:t>
            </a:r>
            <a:r>
              <a:rPr spc="-25"/>
              <a:t>het </a:t>
            </a:r>
            <a:r>
              <a:t>concept,</a:t>
            </a:r>
            <a:r>
              <a:rPr spc="5"/>
              <a:t> </a:t>
            </a:r>
            <a:r>
              <a:t>roept</a:t>
            </a:r>
            <a:r>
              <a:rPr spc="20"/>
              <a:t> </a:t>
            </a:r>
            <a:r>
              <a:t>het</a:t>
            </a:r>
            <a:r>
              <a:rPr spc="20"/>
              <a:t> </a:t>
            </a:r>
            <a:r>
              <a:t>voor</a:t>
            </a:r>
            <a:r>
              <a:rPr spc="20"/>
              <a:t> </a:t>
            </a:r>
            <a:r>
              <a:t>de</a:t>
            </a:r>
            <a:r>
              <a:rPr spc="20"/>
              <a:t> </a:t>
            </a:r>
            <a:r>
              <a:t>andere</a:t>
            </a:r>
            <a:r>
              <a:rPr spc="20"/>
              <a:t> </a:t>
            </a:r>
            <a:r>
              <a:t>organisatie</a:t>
            </a:r>
            <a:r>
              <a:rPr spc="20"/>
              <a:t> </a:t>
            </a:r>
            <a:r>
              <a:t>veel</a:t>
            </a:r>
            <a:r>
              <a:rPr spc="20"/>
              <a:t> </a:t>
            </a:r>
            <a:r>
              <a:t>vragen</a:t>
            </a:r>
            <a:r>
              <a:rPr spc="20"/>
              <a:t> </a:t>
            </a:r>
            <a:r>
              <a:rPr spc="-25"/>
              <a:t>op.</a:t>
            </a:r>
          </a:p>
          <a:p>
            <a:pPr marR="268604" indent="12700">
              <a:lnSpc>
                <a:spcPct val="138900"/>
              </a:lnSpc>
              <a:defRPr sz="900">
                <a:solidFill>
                  <a:srgbClr val="231F20"/>
                </a:solidFill>
                <a:latin typeface="Montserrat Bold"/>
                <a:ea typeface="Montserrat Bold"/>
                <a:cs typeface="Montserrat Bold"/>
                <a:sym typeface="Montserrat Bold"/>
              </a:defRPr>
            </a:pPr>
            <a:r>
              <a:t>Veel</a:t>
            </a:r>
            <a:r>
              <a:rPr spc="5"/>
              <a:t> </a:t>
            </a:r>
            <a:r>
              <a:t>van</a:t>
            </a:r>
            <a:r>
              <a:rPr spc="5"/>
              <a:t> </a:t>
            </a:r>
            <a:r>
              <a:t>de</a:t>
            </a:r>
            <a:r>
              <a:rPr spc="5"/>
              <a:t> </a:t>
            </a:r>
            <a:r>
              <a:t>genoemde</a:t>
            </a:r>
            <a:r>
              <a:rPr spc="5"/>
              <a:t> </a:t>
            </a:r>
            <a:r>
              <a:t>kenmerken</a:t>
            </a:r>
            <a:r>
              <a:rPr spc="5"/>
              <a:t> </a:t>
            </a:r>
            <a:r>
              <a:t>zijn</a:t>
            </a:r>
            <a:r>
              <a:rPr spc="5"/>
              <a:t> </a:t>
            </a:r>
            <a:r>
              <a:t>hieronder</a:t>
            </a:r>
            <a:r>
              <a:rPr spc="10"/>
              <a:t> </a:t>
            </a:r>
            <a:r>
              <a:rPr spc="-10"/>
              <a:t>uitgewerkt </a:t>
            </a:r>
            <a:r>
              <a:t>in</a:t>
            </a:r>
            <a:r>
              <a:rPr spc="15"/>
              <a:t> </a:t>
            </a:r>
            <a:r>
              <a:t>een</a:t>
            </a:r>
            <a:r>
              <a:rPr spc="20"/>
              <a:t> </a:t>
            </a:r>
            <a:r>
              <a:t>afwegingskader</a:t>
            </a:r>
            <a:r>
              <a:rPr spc="20"/>
              <a:t> </a:t>
            </a:r>
            <a:r>
              <a:t>die</a:t>
            </a:r>
            <a:r>
              <a:rPr spc="20"/>
              <a:t> </a:t>
            </a:r>
            <a:r>
              <a:t>de</a:t>
            </a:r>
            <a:r>
              <a:rPr spc="20"/>
              <a:t> </a:t>
            </a:r>
            <a:r>
              <a:t>organisaties</a:t>
            </a:r>
            <a:r>
              <a:rPr spc="20"/>
              <a:t> </a:t>
            </a:r>
            <a:r>
              <a:t>helpen</a:t>
            </a:r>
            <a:r>
              <a:rPr spc="20"/>
              <a:t> </a:t>
            </a:r>
            <a:r>
              <a:t>richting</a:t>
            </a:r>
            <a:r>
              <a:rPr spc="20"/>
              <a:t> </a:t>
            </a:r>
            <a:r>
              <a:rPr spc="-25"/>
              <a:t>te </a:t>
            </a:r>
            <a:r>
              <a:t>bepalen</a:t>
            </a:r>
            <a:r>
              <a:rPr spc="15"/>
              <a:t> </a:t>
            </a:r>
            <a:r>
              <a:t>die</a:t>
            </a:r>
            <a:r>
              <a:rPr spc="20"/>
              <a:t> </a:t>
            </a:r>
            <a:r>
              <a:t>past</a:t>
            </a:r>
            <a:r>
              <a:rPr spc="20"/>
              <a:t> </a:t>
            </a:r>
            <a:r>
              <a:t>bij</a:t>
            </a:r>
            <a:r>
              <a:rPr spc="20"/>
              <a:t> </a:t>
            </a:r>
            <a:r>
              <a:t>het</a:t>
            </a:r>
            <a:r>
              <a:rPr spc="15"/>
              <a:t> </a:t>
            </a:r>
            <a:r>
              <a:t>nieuwe</a:t>
            </a:r>
            <a:r>
              <a:rPr spc="20"/>
              <a:t> </a:t>
            </a:r>
            <a:r>
              <a:t>concept.</a:t>
            </a:r>
            <a:r>
              <a:rPr spc="20"/>
              <a:t> </a:t>
            </a:r>
            <a:r>
              <a:t>Het</a:t>
            </a:r>
            <a:r>
              <a:rPr spc="20"/>
              <a:t> </a:t>
            </a:r>
            <a:r>
              <a:rPr spc="-10"/>
              <a:t>afwegingskader </a:t>
            </a:r>
            <a:r>
              <a:t>geeft</a:t>
            </a:r>
            <a:r>
              <a:rPr spc="10"/>
              <a:t> </a:t>
            </a:r>
            <a:r>
              <a:t>organisaties</a:t>
            </a:r>
            <a:r>
              <a:rPr spc="20"/>
              <a:t> </a:t>
            </a:r>
            <a:r>
              <a:t>richting</a:t>
            </a:r>
            <a:r>
              <a:rPr spc="20"/>
              <a:t> </a:t>
            </a:r>
            <a:r>
              <a:t>om</a:t>
            </a:r>
            <a:r>
              <a:rPr spc="20"/>
              <a:t> </a:t>
            </a:r>
            <a:r>
              <a:t>de</a:t>
            </a:r>
            <a:r>
              <a:rPr spc="20"/>
              <a:t> </a:t>
            </a:r>
            <a:r>
              <a:t>ambities</a:t>
            </a:r>
            <a:r>
              <a:rPr spc="20"/>
              <a:t> </a:t>
            </a:r>
            <a:r>
              <a:t>van</a:t>
            </a:r>
            <a:r>
              <a:rPr spc="20"/>
              <a:t> </a:t>
            </a:r>
            <a:r>
              <a:t>het</a:t>
            </a:r>
            <a:r>
              <a:rPr spc="20"/>
              <a:t> </a:t>
            </a:r>
            <a:r>
              <a:t>concept</a:t>
            </a:r>
            <a:r>
              <a:rPr spc="20"/>
              <a:t> </a:t>
            </a:r>
            <a:r>
              <a:rPr spc="-25"/>
              <a:t>te</a:t>
            </a:r>
          </a:p>
          <a:p>
            <a:pPr marR="5080" indent="12700">
              <a:lnSpc>
                <a:spcPct val="138900"/>
              </a:lnSpc>
              <a:defRPr sz="900">
                <a:solidFill>
                  <a:srgbClr val="231F20"/>
                </a:solidFill>
                <a:latin typeface="Montserrat Bold"/>
                <a:ea typeface="Montserrat Bold"/>
                <a:cs typeface="Montserrat Bold"/>
                <a:sym typeface="Montserrat Bold"/>
              </a:defRPr>
            </a:pPr>
            <a:r>
              <a:t>realiseren.</a:t>
            </a:r>
            <a:r>
              <a:rPr spc="25"/>
              <a:t> </a:t>
            </a:r>
            <a:r>
              <a:t>De</a:t>
            </a:r>
            <a:r>
              <a:rPr spc="25"/>
              <a:t> </a:t>
            </a:r>
            <a:r>
              <a:t>ambitie</a:t>
            </a:r>
            <a:r>
              <a:rPr spc="30"/>
              <a:t> </a:t>
            </a:r>
            <a:r>
              <a:t>van</a:t>
            </a:r>
            <a:r>
              <a:rPr spc="25"/>
              <a:t> </a:t>
            </a:r>
            <a:r>
              <a:t>(het</a:t>
            </a:r>
            <a:r>
              <a:rPr spc="30"/>
              <a:t> </a:t>
            </a:r>
            <a:r>
              <a:t>basisnetwerk</a:t>
            </a:r>
            <a:r>
              <a:rPr spc="25"/>
              <a:t> </a:t>
            </a:r>
            <a:r>
              <a:t>Beschermd</a:t>
            </a:r>
            <a:r>
              <a:rPr spc="30"/>
              <a:t> </a:t>
            </a:r>
            <a:r>
              <a:rPr spc="-20"/>
              <a:t>Wonen</a:t>
            </a:r>
            <a:r>
              <a:rPr spc="500"/>
              <a:t> </a:t>
            </a:r>
            <a:r>
              <a:t>&amp;</a:t>
            </a:r>
            <a:r>
              <a:rPr spc="15"/>
              <a:t> </a:t>
            </a:r>
            <a:r>
              <a:t>Begeleiding</a:t>
            </a:r>
            <a:r>
              <a:rPr spc="20"/>
              <a:t> </a:t>
            </a:r>
            <a:r>
              <a:t>van)</a:t>
            </a:r>
            <a:r>
              <a:rPr spc="15"/>
              <a:t> </a:t>
            </a:r>
            <a:r>
              <a:t>Valente</a:t>
            </a:r>
            <a:r>
              <a:rPr spc="20"/>
              <a:t> </a:t>
            </a:r>
            <a:r>
              <a:t>is</a:t>
            </a:r>
            <a:r>
              <a:rPr spc="20"/>
              <a:t> </a:t>
            </a:r>
            <a:r>
              <a:t>om</a:t>
            </a:r>
            <a:r>
              <a:rPr spc="15"/>
              <a:t> </a:t>
            </a:r>
            <a:r>
              <a:t>in</a:t>
            </a:r>
            <a:r>
              <a:rPr spc="20"/>
              <a:t> </a:t>
            </a:r>
            <a:r>
              <a:t>2021</a:t>
            </a:r>
            <a:r>
              <a:rPr spc="15"/>
              <a:t> </a:t>
            </a:r>
            <a:r>
              <a:t>een</a:t>
            </a:r>
            <a:r>
              <a:rPr spc="20"/>
              <a:t> </a:t>
            </a:r>
            <a:r>
              <a:t>kwaliteitskader</a:t>
            </a:r>
            <a:r>
              <a:rPr spc="20"/>
              <a:t> </a:t>
            </a:r>
            <a:r>
              <a:rPr spc="-20"/>
              <a:t>voor </a:t>
            </a:r>
            <a:r>
              <a:t>de</a:t>
            </a:r>
            <a:r>
              <a:rPr spc="15"/>
              <a:t> </a:t>
            </a:r>
            <a:r>
              <a:t>sector</a:t>
            </a:r>
            <a:r>
              <a:rPr spc="20"/>
              <a:t> </a:t>
            </a:r>
            <a:r>
              <a:t>te</a:t>
            </a:r>
            <a:r>
              <a:rPr spc="20"/>
              <a:t> </a:t>
            </a:r>
            <a:r>
              <a:t>ontwikkelen</a:t>
            </a:r>
            <a:r>
              <a:rPr spc="20"/>
              <a:t> </a:t>
            </a:r>
            <a:r>
              <a:t>dat</a:t>
            </a:r>
            <a:r>
              <a:rPr spc="20"/>
              <a:t> </a:t>
            </a:r>
            <a:r>
              <a:t>concretere</a:t>
            </a:r>
            <a:r>
              <a:rPr spc="20"/>
              <a:t> </a:t>
            </a:r>
            <a:r>
              <a:t>handvatten</a:t>
            </a:r>
            <a:r>
              <a:rPr spc="20"/>
              <a:t> </a:t>
            </a:r>
            <a:r>
              <a:t>biedt</a:t>
            </a:r>
            <a:r>
              <a:rPr spc="20"/>
              <a:t> </a:t>
            </a:r>
            <a:r>
              <a:t>voor</a:t>
            </a:r>
            <a:r>
              <a:rPr spc="20"/>
              <a:t> </a:t>
            </a:r>
            <a:r>
              <a:rPr spc="-25"/>
              <a:t>de </a:t>
            </a:r>
            <a:r>
              <a:t>daadwerkelijke</a:t>
            </a:r>
            <a:r>
              <a:rPr spc="-5"/>
              <a:t> </a:t>
            </a:r>
            <a:r>
              <a:t>inrichting</a:t>
            </a:r>
            <a:r>
              <a:rPr spc="5"/>
              <a:t> </a:t>
            </a:r>
            <a:r>
              <a:t>van</a:t>
            </a:r>
            <a:r>
              <a:rPr spc="10"/>
              <a:t> </a:t>
            </a:r>
            <a:r>
              <a:t>organisaties</a:t>
            </a:r>
            <a:r>
              <a:rPr spc="5"/>
              <a:t> </a:t>
            </a:r>
            <a:r>
              <a:t>in</a:t>
            </a:r>
            <a:r>
              <a:rPr spc="5"/>
              <a:t> </a:t>
            </a:r>
            <a:r>
              <a:t>lijn</a:t>
            </a:r>
            <a:r>
              <a:rPr spc="10"/>
              <a:t> </a:t>
            </a:r>
            <a:r>
              <a:t>met</a:t>
            </a:r>
            <a:r>
              <a:rPr spc="5"/>
              <a:t> </a:t>
            </a:r>
            <a:r>
              <a:t>het</a:t>
            </a:r>
            <a:r>
              <a:rPr spc="10"/>
              <a:t> </a:t>
            </a:r>
            <a:r>
              <a:rPr spc="-10"/>
              <a:t>concept.</a:t>
            </a:r>
          </a:p>
        </p:txBody>
      </p:sp>
      <p:pic>
        <p:nvPicPr>
          <p:cNvPr id="309" name="V gekleurd rechtsboven.png" descr="V gekleurd rechtsboven.png">
            <a:hlinkClick r:id="" invalidUrl="" action="ppaction://hlinkshowjump?jump=firstslide" tgtFrame="" tooltip="" history="1" highlightClick="0" endSnd="0"/>
          </p:cNvPr>
          <p:cNvPicPr>
            <a:picLocks noChangeAspect="1"/>
          </p:cNvPicPr>
          <p:nvPr/>
        </p:nvPicPr>
        <p:blipFill>
          <a:blip r:embed="rId2">
            <a:extLst/>
          </a:blip>
          <a:stretch>
            <a:fillRect/>
          </a:stretch>
        </p:blipFill>
        <p:spPr>
          <a:xfrm>
            <a:off x="11423805" y="525941"/>
            <a:ext cx="283111" cy="256248"/>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object 2"/>
          <p:cNvSpPr txBox="1"/>
          <p:nvPr/>
        </p:nvSpPr>
        <p:spPr>
          <a:xfrm>
            <a:off x="743299" y="1724340"/>
            <a:ext cx="4013201" cy="8615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z="900">
                <a:solidFill>
                  <a:srgbClr val="231F20"/>
                </a:solidFill>
                <a:latin typeface="Montserrat Bold"/>
                <a:ea typeface="Montserrat Bold"/>
                <a:cs typeface="Montserrat Bold"/>
                <a:sym typeface="Montserrat Bold"/>
              </a:defRPr>
            </a:pPr>
            <a:r>
              <a:t>3.</a:t>
            </a:r>
            <a:r>
              <a:rPr spc="15"/>
              <a:t> </a:t>
            </a:r>
            <a:r>
              <a:t>Juiste</a:t>
            </a:r>
            <a:r>
              <a:rPr spc="25"/>
              <a:t> </a:t>
            </a:r>
            <a:r>
              <a:t>professional</a:t>
            </a:r>
            <a:r>
              <a:rPr spc="25"/>
              <a:t> </a:t>
            </a:r>
            <a:r>
              <a:t>op</a:t>
            </a:r>
            <a:r>
              <a:rPr spc="25"/>
              <a:t> </a:t>
            </a:r>
            <a:r>
              <a:t>de</a:t>
            </a:r>
            <a:r>
              <a:rPr spc="25"/>
              <a:t> </a:t>
            </a:r>
            <a:r>
              <a:t>juiste</a:t>
            </a:r>
            <a:r>
              <a:rPr spc="30"/>
              <a:t> </a:t>
            </a:r>
            <a:r>
              <a:rPr spc="-20"/>
              <a:t>plek</a:t>
            </a:r>
          </a:p>
          <a:p>
            <a:pPr marR="194310" indent="146050">
              <a:lnSpc>
                <a:spcPct val="138900"/>
              </a:lnSpc>
              <a:defRPr sz="900">
                <a:solidFill>
                  <a:srgbClr val="231F20"/>
                </a:solidFill>
                <a:latin typeface="Montserrat Light"/>
                <a:ea typeface="Montserrat Light"/>
                <a:cs typeface="Montserrat Light"/>
                <a:sym typeface="Montserrat Light"/>
              </a:defRPr>
            </a:pPr>
            <a:r>
              <a:t>De</a:t>
            </a:r>
            <a:r>
              <a:rPr spc="45"/>
              <a:t> </a:t>
            </a:r>
            <a:r>
              <a:t>organisatie</a:t>
            </a:r>
            <a:r>
              <a:rPr spc="45"/>
              <a:t> </a:t>
            </a:r>
            <a:r>
              <a:t>faciliteert</a:t>
            </a:r>
            <a:r>
              <a:rPr spc="45"/>
              <a:t> </a:t>
            </a:r>
            <a:r>
              <a:t>de</a:t>
            </a:r>
            <a:r>
              <a:rPr spc="45"/>
              <a:t> </a:t>
            </a:r>
            <a:r>
              <a:t>juiste</a:t>
            </a:r>
            <a:r>
              <a:rPr spc="50"/>
              <a:t> </a:t>
            </a:r>
            <a:r>
              <a:t>professional</a:t>
            </a:r>
            <a:r>
              <a:rPr spc="45"/>
              <a:t> </a:t>
            </a:r>
            <a:r>
              <a:t>op</a:t>
            </a:r>
            <a:r>
              <a:rPr spc="45"/>
              <a:t> </a:t>
            </a:r>
            <a:r>
              <a:t>de</a:t>
            </a:r>
            <a:r>
              <a:rPr spc="45"/>
              <a:t> </a:t>
            </a:r>
            <a:r>
              <a:t>juiste</a:t>
            </a:r>
            <a:r>
              <a:rPr spc="50"/>
              <a:t> </a:t>
            </a:r>
            <a:r>
              <a:rPr spc="-20"/>
              <a:t>plek. </a:t>
            </a:r>
            <a:r>
              <a:t>Het</a:t>
            </a:r>
            <a:r>
              <a:rPr spc="60"/>
              <a:t> </a:t>
            </a:r>
            <a:r>
              <a:t>concept</a:t>
            </a:r>
            <a:r>
              <a:rPr spc="60"/>
              <a:t> </a:t>
            </a:r>
            <a:r>
              <a:t>onderstreept</a:t>
            </a:r>
            <a:r>
              <a:rPr spc="60"/>
              <a:t> </a:t>
            </a:r>
            <a:r>
              <a:t>de</a:t>
            </a:r>
            <a:r>
              <a:rPr spc="60"/>
              <a:t> </a:t>
            </a:r>
            <a:r>
              <a:t>wijk/samenleving</a:t>
            </a:r>
            <a:r>
              <a:rPr spc="60"/>
              <a:t> </a:t>
            </a:r>
            <a:r>
              <a:t>als</a:t>
            </a:r>
            <a:r>
              <a:rPr spc="60"/>
              <a:t> </a:t>
            </a:r>
            <a:r>
              <a:rPr spc="-10"/>
              <a:t>werkveld.</a:t>
            </a:r>
          </a:p>
          <a:p>
            <a:pPr marR="5080" indent="146050">
              <a:lnSpc>
                <a:spcPct val="138900"/>
              </a:lnSpc>
              <a:defRPr sz="900">
                <a:solidFill>
                  <a:srgbClr val="231F20"/>
                </a:solidFill>
                <a:latin typeface="Montserrat Light"/>
                <a:ea typeface="Montserrat Light"/>
                <a:cs typeface="Montserrat Light"/>
                <a:sym typeface="Montserrat Light"/>
              </a:defRPr>
            </a:pPr>
            <a:r>
              <a:t>Hiermee</a:t>
            </a:r>
            <a:r>
              <a:rPr spc="30"/>
              <a:t> </a:t>
            </a:r>
            <a:r>
              <a:t>wordt</a:t>
            </a:r>
            <a:r>
              <a:rPr spc="34"/>
              <a:t> </a:t>
            </a:r>
            <a:r>
              <a:t>de</a:t>
            </a:r>
            <a:r>
              <a:rPr spc="30"/>
              <a:t> </a:t>
            </a:r>
            <a:r>
              <a:t>focus</a:t>
            </a:r>
            <a:r>
              <a:rPr spc="34"/>
              <a:t> </a:t>
            </a:r>
            <a:r>
              <a:t>verlegd</a:t>
            </a:r>
            <a:r>
              <a:rPr spc="34"/>
              <a:t> </a:t>
            </a:r>
            <a:r>
              <a:t>van</a:t>
            </a:r>
            <a:r>
              <a:rPr spc="30"/>
              <a:t> </a:t>
            </a:r>
            <a:r>
              <a:t>de</a:t>
            </a:r>
            <a:r>
              <a:rPr spc="34"/>
              <a:t> </a:t>
            </a:r>
            <a:r>
              <a:t>interne</a:t>
            </a:r>
            <a:r>
              <a:rPr spc="30"/>
              <a:t> </a:t>
            </a:r>
            <a:r>
              <a:t>organisatie</a:t>
            </a:r>
            <a:r>
              <a:rPr spc="34"/>
              <a:t> </a:t>
            </a:r>
            <a:r>
              <a:t>naar</a:t>
            </a:r>
            <a:r>
              <a:rPr spc="34"/>
              <a:t> </a:t>
            </a:r>
            <a:r>
              <a:rPr spc="-25"/>
              <a:t>de </a:t>
            </a:r>
            <a:r>
              <a:t>leefwereld</a:t>
            </a:r>
            <a:r>
              <a:rPr spc="25"/>
              <a:t> </a:t>
            </a:r>
            <a:r>
              <a:t>van</a:t>
            </a:r>
            <a:r>
              <a:rPr spc="40"/>
              <a:t> </a:t>
            </a:r>
            <a:r>
              <a:t>de</a:t>
            </a:r>
            <a:r>
              <a:rPr spc="34"/>
              <a:t> </a:t>
            </a:r>
            <a:r>
              <a:t>cliënt</a:t>
            </a:r>
            <a:r>
              <a:rPr spc="40"/>
              <a:t> </a:t>
            </a:r>
            <a:r>
              <a:t>midden</a:t>
            </a:r>
            <a:r>
              <a:rPr spc="34"/>
              <a:t> </a:t>
            </a:r>
            <a:r>
              <a:t>in</a:t>
            </a:r>
            <a:r>
              <a:rPr spc="40"/>
              <a:t> </a:t>
            </a:r>
            <a:r>
              <a:t>de</a:t>
            </a:r>
            <a:r>
              <a:rPr spc="40"/>
              <a:t> </a:t>
            </a:r>
            <a:r>
              <a:rPr spc="-10"/>
              <a:t>wijk.</a:t>
            </a:r>
          </a:p>
        </p:txBody>
      </p:sp>
      <p:sp>
        <p:nvSpPr>
          <p:cNvPr id="312" name="object 3"/>
          <p:cNvSpPr txBox="1"/>
          <p:nvPr/>
        </p:nvSpPr>
        <p:spPr>
          <a:xfrm>
            <a:off x="743299" y="2867340"/>
            <a:ext cx="3961131" cy="124961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i="1" spc="-10" sz="900">
                <a:solidFill>
                  <a:srgbClr val="231F20"/>
                </a:solidFill>
                <a:latin typeface="Montserrat Light"/>
                <a:ea typeface="Montserrat Light"/>
                <a:cs typeface="Montserrat Light"/>
                <a:sym typeface="Montserrat Light"/>
              </a:defRPr>
            </a:pPr>
            <a:r>
              <a:t>Afweging:</a:t>
            </a:r>
          </a:p>
          <a:p>
            <a:pPr marR="261620" indent="12700">
              <a:lnSpc>
                <a:spcPct val="138900"/>
              </a:lnSpc>
              <a:defRPr sz="900">
                <a:solidFill>
                  <a:srgbClr val="231F20"/>
                </a:solidFill>
                <a:latin typeface="Montserrat Light"/>
                <a:ea typeface="Montserrat Light"/>
                <a:cs typeface="Montserrat Light"/>
                <a:sym typeface="Montserrat Light"/>
              </a:defRPr>
            </a:pPr>
            <a:r>
              <a:t>In</a:t>
            </a:r>
            <a:r>
              <a:rPr spc="-25"/>
              <a:t> </a:t>
            </a:r>
            <a:r>
              <a:t>hoeverre</a:t>
            </a:r>
            <a:r>
              <a:rPr spc="-20"/>
              <a:t> </a:t>
            </a:r>
            <a:r>
              <a:t>zijn</a:t>
            </a:r>
            <a:r>
              <a:rPr spc="-25"/>
              <a:t> </a:t>
            </a:r>
            <a:r>
              <a:t>de</a:t>
            </a:r>
            <a:r>
              <a:rPr spc="-20"/>
              <a:t> </a:t>
            </a:r>
            <a:r>
              <a:t>herstelprofessionals</a:t>
            </a:r>
            <a:r>
              <a:rPr spc="-20"/>
              <a:t> </a:t>
            </a:r>
            <a:r>
              <a:t>breed</a:t>
            </a:r>
            <a:r>
              <a:rPr spc="-25"/>
              <a:t> </a:t>
            </a:r>
            <a:r>
              <a:t>georiënteerd</a:t>
            </a:r>
            <a:r>
              <a:rPr spc="-20"/>
              <a:t> </a:t>
            </a:r>
            <a:r>
              <a:t>in</a:t>
            </a:r>
            <a:r>
              <a:rPr spc="-20"/>
              <a:t> </a:t>
            </a:r>
            <a:r>
              <a:rPr spc="-25"/>
              <a:t>het </a:t>
            </a:r>
            <a:r>
              <a:t>werkveld?</a:t>
            </a:r>
            <a:r>
              <a:rPr spc="-15"/>
              <a:t> </a:t>
            </a:r>
            <a:r>
              <a:t>Kennen</a:t>
            </a:r>
            <a:r>
              <a:rPr spc="-10"/>
              <a:t> </a:t>
            </a:r>
            <a:r>
              <a:t>zij</a:t>
            </a:r>
            <a:r>
              <a:rPr spc="-10"/>
              <a:t> </a:t>
            </a:r>
            <a:r>
              <a:t>de</a:t>
            </a:r>
            <a:r>
              <a:rPr spc="-10"/>
              <a:t> </a:t>
            </a:r>
            <a:r>
              <a:t>lokale</a:t>
            </a:r>
            <a:r>
              <a:rPr spc="-15"/>
              <a:t> </a:t>
            </a:r>
            <a:r>
              <a:t>netwerken</a:t>
            </a:r>
            <a:r>
              <a:rPr spc="-10"/>
              <a:t> </a:t>
            </a:r>
            <a:r>
              <a:t>die</a:t>
            </a:r>
            <a:r>
              <a:rPr spc="-10"/>
              <a:t> </a:t>
            </a:r>
            <a:r>
              <a:t>van</a:t>
            </a:r>
            <a:r>
              <a:rPr spc="-10"/>
              <a:t> </a:t>
            </a:r>
            <a:r>
              <a:t>belang</a:t>
            </a:r>
            <a:r>
              <a:rPr spc="-10"/>
              <a:t> </a:t>
            </a:r>
            <a:r>
              <a:rPr spc="-20"/>
              <a:t>zijn</a:t>
            </a:r>
          </a:p>
          <a:p>
            <a:pPr marR="316865" indent="12700">
              <a:lnSpc>
                <a:spcPct val="138900"/>
              </a:lnSpc>
              <a:defRPr sz="900">
                <a:solidFill>
                  <a:srgbClr val="231F20"/>
                </a:solidFill>
                <a:latin typeface="Montserrat Light"/>
                <a:ea typeface="Montserrat Light"/>
                <a:cs typeface="Montserrat Light"/>
                <a:sym typeface="Montserrat Light"/>
              </a:defRPr>
            </a:pPr>
            <a:r>
              <a:t>op</a:t>
            </a:r>
            <a:r>
              <a:rPr spc="-25"/>
              <a:t> </a:t>
            </a:r>
            <a:r>
              <a:t>de</a:t>
            </a:r>
            <a:r>
              <a:rPr spc="-15"/>
              <a:t> </a:t>
            </a:r>
            <a:r>
              <a:t>route</a:t>
            </a:r>
            <a:r>
              <a:rPr spc="-15"/>
              <a:t> </a:t>
            </a:r>
            <a:r>
              <a:t>van</a:t>
            </a:r>
            <a:r>
              <a:rPr spc="-15"/>
              <a:t> </a:t>
            </a:r>
            <a:r>
              <a:t>de</a:t>
            </a:r>
            <a:r>
              <a:rPr spc="-15"/>
              <a:t> </a:t>
            </a:r>
            <a:r>
              <a:t>cliënt?</a:t>
            </a:r>
            <a:r>
              <a:rPr spc="-15"/>
              <a:t> </a:t>
            </a:r>
            <a:r>
              <a:t>Op</a:t>
            </a:r>
            <a:r>
              <a:rPr spc="-15"/>
              <a:t> </a:t>
            </a:r>
            <a:r>
              <a:t>welke</a:t>
            </a:r>
            <a:r>
              <a:rPr spc="-15"/>
              <a:t> </a:t>
            </a:r>
            <a:r>
              <a:t>manier</a:t>
            </a:r>
            <a:r>
              <a:rPr spc="-15"/>
              <a:t> </a:t>
            </a:r>
            <a:r>
              <a:t>draagt</a:t>
            </a:r>
            <a:r>
              <a:rPr spc="-15"/>
              <a:t> </a:t>
            </a:r>
            <a:r>
              <a:t>het</a:t>
            </a:r>
            <a:r>
              <a:rPr spc="-15"/>
              <a:t> </a:t>
            </a:r>
            <a:r>
              <a:rPr spc="-10"/>
              <a:t>werving- </a:t>
            </a:r>
            <a:r>
              <a:t>en</a:t>
            </a:r>
            <a:r>
              <a:rPr spc="-10"/>
              <a:t> </a:t>
            </a:r>
            <a:r>
              <a:t>selectiebeleid</a:t>
            </a:r>
            <a:r>
              <a:rPr spc="-10"/>
              <a:t> </a:t>
            </a:r>
            <a:r>
              <a:t>hieraan</a:t>
            </a:r>
            <a:r>
              <a:rPr spc="-10"/>
              <a:t> </a:t>
            </a:r>
            <a:r>
              <a:t>bij?</a:t>
            </a:r>
            <a:r>
              <a:rPr spc="-5"/>
              <a:t> </a:t>
            </a:r>
            <a:r>
              <a:t>In</a:t>
            </a:r>
            <a:r>
              <a:rPr spc="-10"/>
              <a:t> </a:t>
            </a:r>
            <a:r>
              <a:t>hoeverre</a:t>
            </a:r>
            <a:r>
              <a:rPr spc="-10"/>
              <a:t> </a:t>
            </a:r>
            <a:r>
              <a:t>vindt</a:t>
            </a:r>
            <a:r>
              <a:rPr spc="-10"/>
              <a:t> </a:t>
            </a:r>
            <a:r>
              <a:t>uitwisseling</a:t>
            </a:r>
            <a:r>
              <a:rPr spc="-5"/>
              <a:t> </a:t>
            </a:r>
            <a:r>
              <a:rPr spc="-25"/>
              <a:t>van</a:t>
            </a:r>
          </a:p>
          <a:p>
            <a:pPr marR="5080" indent="12700">
              <a:lnSpc>
                <a:spcPct val="138900"/>
              </a:lnSpc>
              <a:defRPr sz="900">
                <a:solidFill>
                  <a:srgbClr val="231F20"/>
                </a:solidFill>
                <a:latin typeface="Montserrat Light"/>
                <a:ea typeface="Montserrat Light"/>
                <a:cs typeface="Montserrat Light"/>
                <a:sym typeface="Montserrat Light"/>
              </a:defRPr>
            </a:pPr>
            <a:r>
              <a:t>professionals</a:t>
            </a:r>
            <a:r>
              <a:rPr spc="-5"/>
              <a:t> </a:t>
            </a:r>
            <a:r>
              <a:t>met</a:t>
            </a:r>
            <a:r>
              <a:rPr spc="-5"/>
              <a:t> </a:t>
            </a:r>
            <a:r>
              <a:t>netwerkpartners</a:t>
            </a:r>
            <a:r>
              <a:rPr spc="-5"/>
              <a:t> </a:t>
            </a:r>
            <a:r>
              <a:t>plaats</a:t>
            </a:r>
            <a:r>
              <a:rPr spc="-5"/>
              <a:t> </a:t>
            </a:r>
            <a:r>
              <a:t>om</a:t>
            </a:r>
            <a:r>
              <a:rPr spc="-5"/>
              <a:t> </a:t>
            </a:r>
            <a:r>
              <a:t>professionals</a:t>
            </a:r>
            <a:r>
              <a:rPr spc="-5"/>
              <a:t> </a:t>
            </a:r>
            <a:r>
              <a:t>nóg</a:t>
            </a:r>
            <a:r>
              <a:rPr spc="-5"/>
              <a:t> </a:t>
            </a:r>
            <a:r>
              <a:rPr spc="-20"/>
              <a:t>meer </a:t>
            </a:r>
            <a:r>
              <a:t>op</a:t>
            </a:r>
            <a:r>
              <a:rPr spc="-20"/>
              <a:t> </a:t>
            </a:r>
            <a:r>
              <a:t>de</a:t>
            </a:r>
            <a:r>
              <a:rPr spc="-15"/>
              <a:t> </a:t>
            </a:r>
            <a:r>
              <a:t>juiste</a:t>
            </a:r>
            <a:r>
              <a:rPr spc="-15"/>
              <a:t> </a:t>
            </a:r>
            <a:r>
              <a:t>plek</a:t>
            </a:r>
            <a:r>
              <a:rPr spc="-15"/>
              <a:t> </a:t>
            </a:r>
            <a:r>
              <a:t>te</a:t>
            </a:r>
            <a:r>
              <a:rPr spc="-15"/>
              <a:t> </a:t>
            </a:r>
            <a:r>
              <a:t>laten</a:t>
            </a:r>
            <a:r>
              <a:rPr spc="-15"/>
              <a:t> </a:t>
            </a:r>
            <a:r>
              <a:rPr spc="-10"/>
              <a:t>werken?</a:t>
            </a:r>
          </a:p>
        </p:txBody>
      </p:sp>
      <p:sp>
        <p:nvSpPr>
          <p:cNvPr id="313" name="object 4"/>
          <p:cNvSpPr txBox="1"/>
          <p:nvPr/>
        </p:nvSpPr>
        <p:spPr>
          <a:xfrm>
            <a:off x="743299" y="4391341"/>
            <a:ext cx="3937636" cy="6674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z="900">
                <a:solidFill>
                  <a:srgbClr val="231F20"/>
                </a:solidFill>
                <a:latin typeface="Montserrat Bold"/>
                <a:ea typeface="Montserrat Bold"/>
                <a:cs typeface="Montserrat Bold"/>
                <a:sym typeface="Montserrat Bold"/>
              </a:defRPr>
            </a:pPr>
            <a:r>
              <a:t>4.</a:t>
            </a:r>
            <a:r>
              <a:rPr spc="15"/>
              <a:t> </a:t>
            </a:r>
            <a:r>
              <a:t>Profilering</a:t>
            </a:r>
            <a:r>
              <a:rPr spc="20"/>
              <a:t> </a:t>
            </a:r>
            <a:r>
              <a:t>ambitie</a:t>
            </a:r>
            <a:r>
              <a:rPr spc="20"/>
              <a:t> </a:t>
            </a:r>
            <a:r>
              <a:t>‘inclusieve</a:t>
            </a:r>
            <a:r>
              <a:rPr spc="25"/>
              <a:t> </a:t>
            </a:r>
            <a:r>
              <a:rPr spc="-10"/>
              <a:t>wijk’</a:t>
            </a:r>
          </a:p>
          <a:p>
            <a:pPr marR="5080" indent="158750">
              <a:lnSpc>
                <a:spcPct val="138900"/>
              </a:lnSpc>
              <a:defRPr sz="900">
                <a:solidFill>
                  <a:srgbClr val="231F20"/>
                </a:solidFill>
                <a:latin typeface="Montserrat Light"/>
                <a:ea typeface="Montserrat Light"/>
                <a:cs typeface="Montserrat Light"/>
                <a:sym typeface="Montserrat Light"/>
              </a:defRPr>
            </a:pPr>
            <a:r>
              <a:t>De</a:t>
            </a:r>
            <a:r>
              <a:rPr spc="-10"/>
              <a:t> organisatie </a:t>
            </a:r>
            <a:r>
              <a:t>zet</a:t>
            </a:r>
            <a:r>
              <a:rPr spc="-5"/>
              <a:t> </a:t>
            </a:r>
            <a:r>
              <a:t>in</a:t>
            </a:r>
            <a:r>
              <a:rPr spc="-10"/>
              <a:t> </a:t>
            </a:r>
            <a:r>
              <a:t>op</a:t>
            </a:r>
            <a:r>
              <a:rPr spc="-10"/>
              <a:t> </a:t>
            </a:r>
            <a:r>
              <a:t>de</a:t>
            </a:r>
            <a:r>
              <a:rPr spc="-5"/>
              <a:t> </a:t>
            </a:r>
            <a:r>
              <a:t>ambitie</a:t>
            </a:r>
            <a:r>
              <a:rPr spc="-10"/>
              <a:t> </a:t>
            </a:r>
            <a:r>
              <a:t>om</a:t>
            </a:r>
            <a:r>
              <a:rPr spc="-10"/>
              <a:t> </a:t>
            </a:r>
            <a:r>
              <a:t>voortrekker</a:t>
            </a:r>
            <a:r>
              <a:rPr spc="-5"/>
              <a:t> </a:t>
            </a:r>
            <a:r>
              <a:t>te</a:t>
            </a:r>
            <a:r>
              <a:rPr spc="-10"/>
              <a:t> </a:t>
            </a:r>
            <a:r>
              <a:t>zijn</a:t>
            </a:r>
            <a:r>
              <a:rPr spc="-10"/>
              <a:t> </a:t>
            </a:r>
            <a:r>
              <a:t>in</a:t>
            </a:r>
            <a:r>
              <a:rPr spc="-5"/>
              <a:t> </a:t>
            </a:r>
            <a:r>
              <a:rPr spc="-25"/>
              <a:t>het </a:t>
            </a:r>
            <a:r>
              <a:t>ontwikkelen</a:t>
            </a:r>
            <a:r>
              <a:rPr spc="-25"/>
              <a:t> </a:t>
            </a:r>
            <a:r>
              <a:t>van</a:t>
            </a:r>
            <a:r>
              <a:rPr spc="-10"/>
              <a:t> </a:t>
            </a:r>
            <a:r>
              <a:t>een</a:t>
            </a:r>
            <a:r>
              <a:rPr spc="-15"/>
              <a:t> </a:t>
            </a:r>
            <a:r>
              <a:t>inclusieve</a:t>
            </a:r>
            <a:r>
              <a:rPr spc="-10"/>
              <a:t> </a:t>
            </a:r>
            <a:r>
              <a:t>wijk/samenleving</a:t>
            </a:r>
            <a:r>
              <a:rPr spc="-15"/>
              <a:t> </a:t>
            </a:r>
            <a:r>
              <a:t>en</a:t>
            </a:r>
            <a:r>
              <a:rPr spc="-10"/>
              <a:t> </a:t>
            </a:r>
            <a:r>
              <a:t>profileert</a:t>
            </a:r>
            <a:r>
              <a:rPr spc="-10"/>
              <a:t> </a:t>
            </a:r>
            <a:r>
              <a:rPr spc="-20"/>
              <a:t>zich </a:t>
            </a:r>
            <a:r>
              <a:t>stevig</a:t>
            </a:r>
            <a:r>
              <a:rPr spc="-15"/>
              <a:t> </a:t>
            </a:r>
            <a:r>
              <a:t>op</a:t>
            </a:r>
            <a:r>
              <a:rPr spc="-15"/>
              <a:t> </a:t>
            </a:r>
            <a:r>
              <a:t>deze</a:t>
            </a:r>
            <a:r>
              <a:rPr spc="-10"/>
              <a:t> ambitie.</a:t>
            </a:r>
          </a:p>
        </p:txBody>
      </p:sp>
      <p:sp>
        <p:nvSpPr>
          <p:cNvPr id="314" name="object 5"/>
          <p:cNvSpPr txBox="1"/>
          <p:nvPr/>
        </p:nvSpPr>
        <p:spPr>
          <a:xfrm>
            <a:off x="743299" y="5343841"/>
            <a:ext cx="3980181" cy="6674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i="1" spc="-10" sz="900">
                <a:solidFill>
                  <a:srgbClr val="231F20"/>
                </a:solidFill>
                <a:latin typeface="Montserrat Light"/>
                <a:ea typeface="Montserrat Light"/>
                <a:cs typeface="Montserrat Light"/>
                <a:sym typeface="Montserrat Light"/>
              </a:defRPr>
            </a:pPr>
            <a:r>
              <a:t>Afweging:</a:t>
            </a:r>
          </a:p>
          <a:p>
            <a:pPr marR="5080" indent="12700">
              <a:lnSpc>
                <a:spcPct val="138900"/>
              </a:lnSpc>
              <a:defRPr sz="900">
                <a:solidFill>
                  <a:srgbClr val="231F20"/>
                </a:solidFill>
                <a:latin typeface="Montserrat Light"/>
                <a:ea typeface="Montserrat Light"/>
                <a:cs typeface="Montserrat Light"/>
                <a:sym typeface="Montserrat Light"/>
              </a:defRPr>
            </a:pPr>
            <a:r>
              <a:t>Is</a:t>
            </a:r>
            <a:r>
              <a:rPr spc="-5"/>
              <a:t> </a:t>
            </a:r>
            <a:r>
              <a:t>de ambitie</a:t>
            </a:r>
            <a:r>
              <a:rPr spc="-5"/>
              <a:t> </a:t>
            </a:r>
            <a:r>
              <a:t>voldoende geborgd in</a:t>
            </a:r>
            <a:r>
              <a:rPr spc="-5"/>
              <a:t> </a:t>
            </a:r>
            <a:r>
              <a:t>de missie/visie en</a:t>
            </a:r>
            <a:r>
              <a:rPr spc="-5"/>
              <a:t> </a:t>
            </a:r>
            <a:r>
              <a:t>koers van </a:t>
            </a:r>
            <a:r>
              <a:rPr spc="-25"/>
              <a:t>de </a:t>
            </a:r>
            <a:r>
              <a:rPr spc="-10"/>
              <a:t>organisatie?</a:t>
            </a:r>
            <a:r>
              <a:rPr spc="-15"/>
              <a:t> </a:t>
            </a:r>
            <a:r>
              <a:t>Een</a:t>
            </a:r>
            <a:r>
              <a:rPr spc="-10"/>
              <a:t> </a:t>
            </a:r>
            <a:r>
              <a:t>eenduidige</a:t>
            </a:r>
            <a:r>
              <a:rPr spc="-15"/>
              <a:t> </a:t>
            </a:r>
            <a:r>
              <a:t>ambitie</a:t>
            </a:r>
            <a:r>
              <a:rPr spc="-10"/>
              <a:t> </a:t>
            </a:r>
            <a:r>
              <a:t>in</a:t>
            </a:r>
            <a:r>
              <a:rPr spc="-10"/>
              <a:t> </a:t>
            </a:r>
            <a:r>
              <a:t>de</a:t>
            </a:r>
            <a:r>
              <a:rPr spc="-15"/>
              <a:t> </a:t>
            </a:r>
            <a:r>
              <a:t>sector</a:t>
            </a:r>
            <a:r>
              <a:rPr spc="-10"/>
              <a:t> </a:t>
            </a:r>
            <a:r>
              <a:t>draagt</a:t>
            </a:r>
            <a:r>
              <a:rPr spc="-15"/>
              <a:t> </a:t>
            </a:r>
            <a:r>
              <a:t>bij</a:t>
            </a:r>
            <a:r>
              <a:rPr spc="-10"/>
              <a:t> </a:t>
            </a:r>
            <a:r>
              <a:t>aan</a:t>
            </a:r>
            <a:r>
              <a:rPr spc="-10"/>
              <a:t> sterke positionering.</a:t>
            </a:r>
          </a:p>
        </p:txBody>
      </p:sp>
      <p:sp>
        <p:nvSpPr>
          <p:cNvPr id="315" name="object 6"/>
          <p:cNvSpPr txBox="1"/>
          <p:nvPr/>
        </p:nvSpPr>
        <p:spPr>
          <a:xfrm>
            <a:off x="5189299" y="1671000"/>
            <a:ext cx="3922396" cy="9158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z="900">
                <a:solidFill>
                  <a:srgbClr val="231F20"/>
                </a:solidFill>
                <a:latin typeface="Montserrat Light"/>
                <a:ea typeface="Montserrat Light"/>
                <a:cs typeface="Montserrat Light"/>
                <a:sym typeface="Montserrat Light"/>
              </a:defRPr>
            </a:pPr>
            <a:r>
              <a:t>Wordt</a:t>
            </a:r>
            <a:r>
              <a:rPr spc="-30"/>
              <a:t> </a:t>
            </a:r>
            <a:r>
              <a:t>de</a:t>
            </a:r>
            <a:r>
              <a:rPr spc="-20"/>
              <a:t> </a:t>
            </a:r>
            <a:r>
              <a:t>ambitie</a:t>
            </a:r>
            <a:r>
              <a:rPr spc="-20"/>
              <a:t> </a:t>
            </a:r>
            <a:r>
              <a:t>voldoende</a:t>
            </a:r>
            <a:r>
              <a:rPr spc="-15"/>
              <a:t> </a:t>
            </a:r>
            <a:r>
              <a:t>uitgedragen</a:t>
            </a:r>
            <a:r>
              <a:rPr spc="-20"/>
              <a:t> </a:t>
            </a:r>
            <a:r>
              <a:t>en</a:t>
            </a:r>
            <a:r>
              <a:rPr spc="-20"/>
              <a:t> </a:t>
            </a:r>
            <a:r>
              <a:t>herkend</a:t>
            </a:r>
            <a:r>
              <a:rPr spc="-20"/>
              <a:t> </a:t>
            </a:r>
            <a:r>
              <a:t>door</a:t>
            </a:r>
            <a:r>
              <a:rPr spc="-15"/>
              <a:t> </a:t>
            </a:r>
            <a:r>
              <a:rPr spc="-10"/>
              <a:t>relevante </a:t>
            </a:r>
            <a:r>
              <a:t>partijen</a:t>
            </a:r>
            <a:r>
              <a:rPr spc="-30"/>
              <a:t> </a:t>
            </a:r>
            <a:r>
              <a:t>in</a:t>
            </a:r>
            <a:r>
              <a:rPr spc="-20"/>
              <a:t> </a:t>
            </a:r>
            <a:r>
              <a:t>de</a:t>
            </a:r>
            <a:r>
              <a:rPr spc="-20"/>
              <a:t> </a:t>
            </a:r>
            <a:r>
              <a:t>wijk?</a:t>
            </a:r>
            <a:r>
              <a:rPr spc="-15"/>
              <a:t> </a:t>
            </a:r>
            <a:r>
              <a:t>Onderzoek</a:t>
            </a:r>
            <a:r>
              <a:rPr spc="-20"/>
              <a:t> </a:t>
            </a:r>
            <a:r>
              <a:t>in</a:t>
            </a:r>
            <a:r>
              <a:rPr spc="-20"/>
              <a:t> </a:t>
            </a:r>
            <a:r>
              <a:t>hoeverre</a:t>
            </a:r>
            <a:r>
              <a:rPr spc="-20"/>
              <a:t> </a:t>
            </a:r>
            <a:r>
              <a:t>deze</a:t>
            </a:r>
            <a:r>
              <a:rPr spc="-15"/>
              <a:t> </a:t>
            </a:r>
            <a:r>
              <a:t>ambitie</a:t>
            </a:r>
            <a:r>
              <a:rPr spc="-20"/>
              <a:t> </a:t>
            </a:r>
            <a:r>
              <a:t>in</a:t>
            </a:r>
            <a:r>
              <a:rPr spc="-20"/>
              <a:t> </a:t>
            </a:r>
            <a:r>
              <a:t>lijn</a:t>
            </a:r>
            <a:r>
              <a:rPr spc="-15"/>
              <a:t> </a:t>
            </a:r>
            <a:r>
              <a:rPr spc="-25"/>
              <a:t>is</a:t>
            </a:r>
          </a:p>
          <a:p>
            <a:pPr marR="5080" indent="12700">
              <a:lnSpc>
                <a:spcPct val="138900"/>
              </a:lnSpc>
              <a:defRPr sz="900">
                <a:solidFill>
                  <a:srgbClr val="231F20"/>
                </a:solidFill>
                <a:latin typeface="Montserrat Light"/>
                <a:ea typeface="Montserrat Light"/>
                <a:cs typeface="Montserrat Light"/>
                <a:sym typeface="Montserrat Light"/>
              </a:defRPr>
            </a:pPr>
            <a:r>
              <a:t>met</a:t>
            </a:r>
            <a:r>
              <a:rPr spc="-10"/>
              <a:t> </a:t>
            </a:r>
            <a:r>
              <a:t>de huidige </a:t>
            </a:r>
            <a:r>
              <a:rPr spc="-10"/>
              <a:t>profilering</a:t>
            </a:r>
            <a:r>
              <a:rPr spc="5"/>
              <a:t> </a:t>
            </a:r>
            <a:r>
              <a:t>door middel van een</a:t>
            </a:r>
            <a:r>
              <a:rPr spc="5"/>
              <a:t> </a:t>
            </a:r>
            <a:r>
              <a:t>stakeholders-</a:t>
            </a:r>
            <a:r>
              <a:rPr spc="-50"/>
              <a:t>/</a:t>
            </a:r>
            <a:r>
              <a:t> partneronderzoek</a:t>
            </a:r>
            <a:r>
              <a:rPr spc="-20"/>
              <a:t> </a:t>
            </a:r>
            <a:r>
              <a:t>en</a:t>
            </a:r>
            <a:r>
              <a:rPr spc="-10"/>
              <a:t> </a:t>
            </a:r>
            <a:r>
              <a:t>borg</a:t>
            </a:r>
            <a:r>
              <a:rPr spc="-10"/>
              <a:t> </a:t>
            </a:r>
            <a:r>
              <a:t>opgedane</a:t>
            </a:r>
            <a:r>
              <a:rPr spc="-10"/>
              <a:t> inzichten </a:t>
            </a:r>
            <a:r>
              <a:t>en</a:t>
            </a:r>
            <a:r>
              <a:rPr spc="-10"/>
              <a:t> </a:t>
            </a:r>
            <a:r>
              <a:t>bevindingen</a:t>
            </a:r>
            <a:r>
              <a:rPr spc="-10"/>
              <a:t> </a:t>
            </a:r>
            <a:r>
              <a:t>in</a:t>
            </a:r>
            <a:r>
              <a:rPr spc="-10"/>
              <a:t> </a:t>
            </a:r>
            <a:r>
              <a:rPr spc="-25"/>
              <a:t>de </a:t>
            </a:r>
            <a:r>
              <a:rPr spc="-10"/>
              <a:t>verbetercyclus</a:t>
            </a:r>
            <a:r>
              <a:rPr spc="25"/>
              <a:t> </a:t>
            </a:r>
            <a:r>
              <a:t>van</a:t>
            </a:r>
            <a:r>
              <a:rPr spc="25"/>
              <a:t> </a:t>
            </a:r>
            <a:r>
              <a:t>de</a:t>
            </a:r>
            <a:r>
              <a:rPr spc="25"/>
              <a:t> </a:t>
            </a:r>
            <a:r>
              <a:rPr spc="-10"/>
              <a:t>organisatie.</a:t>
            </a:r>
          </a:p>
        </p:txBody>
      </p:sp>
      <p:sp>
        <p:nvSpPr>
          <p:cNvPr id="316" name="object 7"/>
          <p:cNvSpPr txBox="1"/>
          <p:nvPr/>
        </p:nvSpPr>
        <p:spPr>
          <a:xfrm>
            <a:off x="5189299" y="2867340"/>
            <a:ext cx="2952116" cy="8615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z="900">
                <a:solidFill>
                  <a:srgbClr val="231F20"/>
                </a:solidFill>
                <a:latin typeface="Montserrat Bold"/>
                <a:ea typeface="Montserrat Bold"/>
                <a:cs typeface="Montserrat Bold"/>
                <a:sym typeface="Montserrat Bold"/>
              </a:defRPr>
            </a:pPr>
            <a:r>
              <a:t>5.</a:t>
            </a:r>
            <a:r>
              <a:rPr spc="10"/>
              <a:t> </a:t>
            </a:r>
            <a:r>
              <a:t>Kennisdeling</a:t>
            </a:r>
            <a:r>
              <a:rPr spc="10"/>
              <a:t> </a:t>
            </a:r>
            <a:r>
              <a:t>&amp;</a:t>
            </a:r>
            <a:r>
              <a:rPr spc="10"/>
              <a:t> </a:t>
            </a:r>
            <a:r>
              <a:t>samenwerking</a:t>
            </a:r>
            <a:r>
              <a:rPr spc="10"/>
              <a:t> </a:t>
            </a:r>
            <a:r>
              <a:t>in</a:t>
            </a:r>
            <a:r>
              <a:rPr spc="10"/>
              <a:t> </a:t>
            </a:r>
            <a:r>
              <a:t>de</a:t>
            </a:r>
            <a:r>
              <a:rPr spc="10"/>
              <a:t> </a:t>
            </a:r>
            <a:r>
              <a:rPr spc="-20"/>
              <a:t>wijk</a:t>
            </a:r>
          </a:p>
          <a:p>
            <a:pPr marR="5080" indent="146685">
              <a:lnSpc>
                <a:spcPct val="138900"/>
              </a:lnSpc>
              <a:defRPr sz="900">
                <a:solidFill>
                  <a:srgbClr val="231F20"/>
                </a:solidFill>
                <a:latin typeface="Montserrat Light"/>
                <a:ea typeface="Montserrat Light"/>
                <a:cs typeface="Montserrat Light"/>
                <a:sym typeface="Montserrat Light"/>
              </a:defRPr>
            </a:pPr>
            <a:r>
              <a:t>De</a:t>
            </a:r>
            <a:r>
              <a:rPr spc="-5"/>
              <a:t> </a:t>
            </a:r>
            <a:r>
              <a:rPr spc="-10"/>
              <a:t>organisatie</a:t>
            </a:r>
            <a:r>
              <a:rPr spc="10"/>
              <a:t> </a:t>
            </a:r>
            <a:r>
              <a:t>benadert</a:t>
            </a:r>
            <a:r>
              <a:rPr spc="5"/>
              <a:t> </a:t>
            </a:r>
            <a:r>
              <a:t>de</a:t>
            </a:r>
            <a:r>
              <a:rPr spc="10"/>
              <a:t> </a:t>
            </a:r>
            <a:r>
              <a:t>ambitie</a:t>
            </a:r>
            <a:r>
              <a:rPr spc="5"/>
              <a:t> </a:t>
            </a:r>
            <a:r>
              <a:t>om</a:t>
            </a:r>
            <a:r>
              <a:rPr spc="10"/>
              <a:t> </a:t>
            </a:r>
            <a:r>
              <a:rPr spc="-25"/>
              <a:t>te </a:t>
            </a:r>
            <a:r>
              <a:t>werken</a:t>
            </a:r>
            <a:r>
              <a:rPr spc="-34"/>
              <a:t> </a:t>
            </a:r>
            <a:r>
              <a:t>aan</a:t>
            </a:r>
            <a:r>
              <a:rPr spc="-20"/>
              <a:t> </a:t>
            </a:r>
            <a:r>
              <a:t>een</a:t>
            </a:r>
            <a:r>
              <a:rPr spc="-20"/>
              <a:t> </a:t>
            </a:r>
            <a:r>
              <a:t>inclusieve</a:t>
            </a:r>
            <a:r>
              <a:rPr spc="-20"/>
              <a:t> </a:t>
            </a:r>
            <a:r>
              <a:t>wijk</a:t>
            </a:r>
            <a:r>
              <a:rPr spc="-20"/>
              <a:t> </a:t>
            </a:r>
            <a:r>
              <a:t>niet</a:t>
            </a:r>
            <a:r>
              <a:rPr spc="-20"/>
              <a:t> </a:t>
            </a:r>
            <a:r>
              <a:t>alleen</a:t>
            </a:r>
            <a:r>
              <a:rPr spc="-20"/>
              <a:t> </a:t>
            </a:r>
            <a:r>
              <a:rPr spc="-10"/>
              <a:t>vanuit </a:t>
            </a:r>
            <a:r>
              <a:t>cliëntperspectief</a:t>
            </a:r>
            <a:r>
              <a:rPr spc="-25"/>
              <a:t> </a:t>
            </a:r>
            <a:r>
              <a:t>maar</a:t>
            </a:r>
            <a:r>
              <a:rPr spc="-15"/>
              <a:t> </a:t>
            </a:r>
            <a:r>
              <a:t>ook</a:t>
            </a:r>
            <a:r>
              <a:rPr spc="-10"/>
              <a:t> </a:t>
            </a:r>
            <a:r>
              <a:t>vanuit</a:t>
            </a:r>
            <a:r>
              <a:rPr spc="-15"/>
              <a:t> </a:t>
            </a:r>
            <a:r>
              <a:t>het</a:t>
            </a:r>
            <a:r>
              <a:rPr spc="-10"/>
              <a:t> perspectief </a:t>
            </a:r>
            <a:r>
              <a:t>van de </a:t>
            </a:r>
            <a:r>
              <a:rPr spc="-10"/>
              <a:t>wijk.</a:t>
            </a:r>
          </a:p>
        </p:txBody>
      </p:sp>
      <p:sp>
        <p:nvSpPr>
          <p:cNvPr id="317" name="Rechthoek"/>
          <p:cNvSpPr/>
          <p:nvPr/>
        </p:nvSpPr>
        <p:spPr>
          <a:xfrm>
            <a:off x="9457878" y="1587500"/>
            <a:ext cx="2365822" cy="4916438"/>
          </a:xfrm>
          <a:prstGeom prst="rect">
            <a:avLst/>
          </a:prstGeom>
          <a:solidFill>
            <a:srgbClr val="244B98"/>
          </a:solidFill>
          <a:ln w="12700">
            <a:miter lim="400000"/>
          </a:ln>
        </p:spPr>
        <p:txBody>
          <a:bodyPr lIns="45719" rIns="45719" anchor="ctr"/>
          <a:lstStyle/>
          <a:p>
            <a:pPr/>
          </a:p>
        </p:txBody>
      </p:sp>
      <p:sp>
        <p:nvSpPr>
          <p:cNvPr id="318" name="object 8"/>
          <p:cNvSpPr txBox="1"/>
          <p:nvPr/>
        </p:nvSpPr>
        <p:spPr>
          <a:xfrm>
            <a:off x="5189299" y="4010341"/>
            <a:ext cx="2820036" cy="10555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i="1" spc="-10" sz="900">
                <a:solidFill>
                  <a:srgbClr val="231F20"/>
                </a:solidFill>
                <a:latin typeface="Montserrat Light"/>
                <a:ea typeface="Montserrat Light"/>
                <a:cs typeface="Montserrat Light"/>
                <a:sym typeface="Montserrat Light"/>
              </a:defRPr>
            </a:pPr>
            <a:r>
              <a:t>Afweging:</a:t>
            </a:r>
          </a:p>
          <a:p>
            <a:pPr marR="5080" indent="12700">
              <a:lnSpc>
                <a:spcPct val="138900"/>
              </a:lnSpc>
              <a:defRPr sz="900">
                <a:solidFill>
                  <a:srgbClr val="231F20"/>
                </a:solidFill>
                <a:latin typeface="Montserrat Light"/>
                <a:ea typeface="Montserrat Light"/>
                <a:cs typeface="Montserrat Light"/>
                <a:sym typeface="Montserrat Light"/>
              </a:defRPr>
            </a:pPr>
            <a:r>
              <a:t>In hoeverre is </a:t>
            </a:r>
            <a:r>
              <a:rPr spc="-10"/>
              <a:t>kennisdeling</a:t>
            </a:r>
            <a:r>
              <a:t> in de </a:t>
            </a:r>
            <a:r>
              <a:rPr spc="-10"/>
              <a:t>wijk(en)</a:t>
            </a:r>
            <a:r>
              <a:t> een </a:t>
            </a:r>
            <a:r>
              <a:rPr spc="-20"/>
              <a:t>vast </a:t>
            </a:r>
            <a:r>
              <a:t>kernproces</a:t>
            </a:r>
            <a:r>
              <a:rPr spc="-10"/>
              <a:t> </a:t>
            </a:r>
            <a:r>
              <a:t>van de </a:t>
            </a:r>
            <a:r>
              <a:rPr spc="-10"/>
              <a:t>organisatie</a:t>
            </a:r>
            <a:r>
              <a:t> of gebeurt </a:t>
            </a:r>
            <a:r>
              <a:rPr spc="-25"/>
              <a:t>het </a:t>
            </a:r>
            <a:r>
              <a:rPr spc="-10"/>
              <a:t>organisch?</a:t>
            </a:r>
            <a:r>
              <a:rPr spc="-15"/>
              <a:t> </a:t>
            </a:r>
            <a:r>
              <a:t>In</a:t>
            </a:r>
            <a:r>
              <a:rPr spc="-10"/>
              <a:t> </a:t>
            </a:r>
            <a:r>
              <a:t>lijn</a:t>
            </a:r>
            <a:r>
              <a:rPr spc="-10"/>
              <a:t> </a:t>
            </a:r>
            <a:r>
              <a:t>met</a:t>
            </a:r>
            <a:r>
              <a:rPr spc="-15"/>
              <a:t> </a:t>
            </a:r>
            <a:r>
              <a:t>het</a:t>
            </a:r>
            <a:r>
              <a:rPr spc="-10"/>
              <a:t> </a:t>
            </a:r>
            <a:r>
              <a:t>concept</a:t>
            </a:r>
            <a:r>
              <a:rPr spc="-10"/>
              <a:t> </a:t>
            </a:r>
            <a:r>
              <a:t>is</a:t>
            </a:r>
            <a:r>
              <a:rPr spc="-10"/>
              <a:t> informatie- </a:t>
            </a:r>
            <a:r>
              <a:t>voorziening</a:t>
            </a:r>
            <a:r>
              <a:rPr spc="-10"/>
              <a:t> </a:t>
            </a:r>
            <a:r>
              <a:t>en </a:t>
            </a:r>
            <a:r>
              <a:rPr spc="-10"/>
              <a:t>kennisdeling</a:t>
            </a:r>
            <a:r>
              <a:rPr spc="5"/>
              <a:t> </a:t>
            </a:r>
            <a:r>
              <a:t>breed in lokale</a:t>
            </a:r>
            <a:r>
              <a:rPr spc="5"/>
              <a:t> </a:t>
            </a:r>
            <a:r>
              <a:rPr spc="-20"/>
              <a:t>regio </a:t>
            </a:r>
            <a:r>
              <a:t>een</a:t>
            </a:r>
            <a:r>
              <a:rPr spc="-10"/>
              <a:t> </a:t>
            </a:r>
            <a:r>
              <a:t>expliciet</a:t>
            </a:r>
            <a:r>
              <a:rPr spc="-10"/>
              <a:t> </a:t>
            </a:r>
            <a:r>
              <a:t>proces</a:t>
            </a:r>
            <a:r>
              <a:rPr spc="-10"/>
              <a:t> </a:t>
            </a:r>
            <a:r>
              <a:t>van</a:t>
            </a:r>
            <a:r>
              <a:rPr spc="-10"/>
              <a:t> </a:t>
            </a:r>
            <a:r>
              <a:t>de</a:t>
            </a:r>
            <a:r>
              <a:rPr spc="-10"/>
              <a:t> organisatie.</a:t>
            </a:r>
          </a:p>
        </p:txBody>
      </p:sp>
      <p:sp>
        <p:nvSpPr>
          <p:cNvPr id="319" name="object 9"/>
          <p:cNvSpPr txBox="1"/>
          <p:nvPr/>
        </p:nvSpPr>
        <p:spPr>
          <a:xfrm>
            <a:off x="9619026" y="1724340"/>
            <a:ext cx="1839596" cy="18317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b="1" sz="900">
                <a:solidFill>
                  <a:srgbClr val="FFFFFF"/>
                </a:solidFill>
                <a:latin typeface="Montserrat-ExtraBold"/>
                <a:ea typeface="Montserrat-ExtraBold"/>
                <a:cs typeface="Montserrat-ExtraBold"/>
                <a:sym typeface="Montserrat-ExtraBold"/>
              </a:defRPr>
            </a:pPr>
            <a:r>
              <a:t>Kennis</a:t>
            </a:r>
            <a:r>
              <a:rPr spc="60"/>
              <a:t> </a:t>
            </a:r>
            <a:r>
              <a:t>&amp;</a:t>
            </a:r>
            <a:r>
              <a:rPr spc="65"/>
              <a:t> </a:t>
            </a:r>
            <a:r>
              <a:rPr spc="-10"/>
              <a:t>kwaliteit</a:t>
            </a:r>
            <a:endParaRPr b="0">
              <a:latin typeface="Montserrat ExtraBold"/>
              <a:ea typeface="Montserrat ExtraBold"/>
              <a:cs typeface="Montserrat ExtraBold"/>
              <a:sym typeface="Montserrat ExtraBold"/>
            </a:endParaRPr>
          </a:p>
          <a:p>
            <a:pPr marL="83820" marR="85725" indent="-71755">
              <a:lnSpc>
                <a:spcPct val="138900"/>
              </a:lnSpc>
              <a:buSzPct val="100000"/>
              <a:buChar char="•"/>
              <a:tabLst>
                <a:tab pos="76200" algn="l"/>
              </a:tabLst>
              <a:defRPr sz="900">
                <a:solidFill>
                  <a:srgbClr val="FFFFFF"/>
                </a:solidFill>
                <a:latin typeface="Montserrat Medium"/>
                <a:ea typeface="Montserrat Medium"/>
                <a:cs typeface="Montserrat Medium"/>
                <a:sym typeface="Montserrat Medium"/>
              </a:defRPr>
            </a:pPr>
            <a:r>
              <a:t>Zet</a:t>
            </a:r>
            <a:r>
              <a:rPr spc="69"/>
              <a:t> </a:t>
            </a:r>
            <a:r>
              <a:t>in</a:t>
            </a:r>
            <a:r>
              <a:rPr spc="85"/>
              <a:t> </a:t>
            </a:r>
            <a:r>
              <a:t>op</a:t>
            </a:r>
            <a:r>
              <a:rPr spc="85"/>
              <a:t> </a:t>
            </a:r>
            <a:r>
              <a:t>kennisdeling</a:t>
            </a:r>
            <a:r>
              <a:rPr spc="85"/>
              <a:t> </a:t>
            </a:r>
            <a:r>
              <a:rPr spc="-25"/>
              <a:t>en </a:t>
            </a:r>
            <a:r>
              <a:t>samenwerkingen</a:t>
            </a:r>
            <a:r>
              <a:rPr spc="100"/>
              <a:t> </a:t>
            </a:r>
            <a:r>
              <a:t>in</a:t>
            </a:r>
            <a:r>
              <a:rPr spc="100"/>
              <a:t> </a:t>
            </a:r>
            <a:r>
              <a:t>de</a:t>
            </a:r>
            <a:r>
              <a:rPr spc="100"/>
              <a:t> </a:t>
            </a:r>
            <a:r>
              <a:rPr spc="-20"/>
              <a:t>wijk</a:t>
            </a:r>
          </a:p>
          <a:p>
            <a:pPr marL="83820" marR="7620" indent="-71755">
              <a:lnSpc>
                <a:spcPct val="138900"/>
              </a:lnSpc>
              <a:buSzPct val="100000"/>
              <a:buChar char="•"/>
              <a:tabLst>
                <a:tab pos="76200" algn="l"/>
              </a:tabLst>
              <a:defRPr sz="900">
                <a:solidFill>
                  <a:srgbClr val="FFFFFF"/>
                </a:solidFill>
                <a:latin typeface="Montserrat Medium"/>
                <a:ea typeface="Montserrat Medium"/>
                <a:cs typeface="Montserrat Medium"/>
                <a:sym typeface="Montserrat Medium"/>
              </a:defRPr>
            </a:pPr>
            <a:r>
              <a:t>Werkt</a:t>
            </a:r>
            <a:r>
              <a:rPr spc="69"/>
              <a:t> </a:t>
            </a:r>
            <a:r>
              <a:t>volgens</a:t>
            </a:r>
            <a:r>
              <a:rPr spc="69"/>
              <a:t> </a:t>
            </a:r>
            <a:r>
              <a:t>een</a:t>
            </a:r>
            <a:r>
              <a:rPr spc="75"/>
              <a:t> </a:t>
            </a:r>
            <a:r>
              <a:rPr spc="-10"/>
              <a:t>landelijke </a:t>
            </a:r>
            <a:r>
              <a:t>kwaliteitsnorm</a:t>
            </a:r>
            <a:r>
              <a:rPr spc="90"/>
              <a:t> </a:t>
            </a:r>
            <a:r>
              <a:t>van</a:t>
            </a:r>
            <a:r>
              <a:rPr spc="90"/>
              <a:t> </a:t>
            </a:r>
            <a:r>
              <a:t>de</a:t>
            </a:r>
            <a:r>
              <a:rPr spc="90"/>
              <a:t> </a:t>
            </a:r>
            <a:r>
              <a:rPr spc="-10"/>
              <a:t>sector</a:t>
            </a:r>
          </a:p>
          <a:p>
            <a:pPr marL="83820" marR="5080" indent="-71755">
              <a:lnSpc>
                <a:spcPct val="138900"/>
              </a:lnSpc>
              <a:buSzPct val="100000"/>
              <a:buChar char="•"/>
              <a:tabLst>
                <a:tab pos="76200" algn="l"/>
              </a:tabLst>
              <a:defRPr sz="900">
                <a:solidFill>
                  <a:srgbClr val="FFFFFF"/>
                </a:solidFill>
                <a:latin typeface="Montserrat Medium"/>
                <a:ea typeface="Montserrat Medium"/>
                <a:cs typeface="Montserrat Medium"/>
                <a:sym typeface="Montserrat Medium"/>
              </a:defRPr>
            </a:pPr>
            <a:r>
              <a:t>Is</a:t>
            </a:r>
            <a:r>
              <a:rPr spc="104"/>
              <a:t> </a:t>
            </a:r>
            <a:r>
              <a:t>gefundeerd</a:t>
            </a:r>
            <a:r>
              <a:rPr spc="104"/>
              <a:t> </a:t>
            </a:r>
            <a:r>
              <a:rPr spc="-25"/>
              <a:t>op </a:t>
            </a:r>
            <a:r>
              <a:t>professionals,</a:t>
            </a:r>
            <a:r>
              <a:rPr spc="204"/>
              <a:t> </a:t>
            </a:r>
            <a:r>
              <a:rPr spc="-10"/>
              <a:t>ervarings- </a:t>
            </a:r>
            <a:r>
              <a:t>deskundigen</a:t>
            </a:r>
            <a:r>
              <a:rPr spc="110"/>
              <a:t> </a:t>
            </a:r>
            <a:r>
              <a:t>en</a:t>
            </a:r>
            <a:r>
              <a:rPr spc="114"/>
              <a:t> </a:t>
            </a:r>
            <a:r>
              <a:rPr spc="-10"/>
              <a:t>wetenschap</a:t>
            </a:r>
          </a:p>
          <a:p>
            <a:pPr marL="83820" marR="283209" indent="-71755">
              <a:lnSpc>
                <a:spcPct val="138900"/>
              </a:lnSpc>
              <a:buSzPct val="100000"/>
              <a:buChar char="•"/>
              <a:tabLst>
                <a:tab pos="76200" algn="l"/>
              </a:tabLst>
              <a:defRPr sz="900">
                <a:solidFill>
                  <a:srgbClr val="FFFFFF"/>
                </a:solidFill>
                <a:latin typeface="Montserrat Medium"/>
                <a:ea typeface="Montserrat Medium"/>
                <a:cs typeface="Montserrat Medium"/>
                <a:sym typeface="Montserrat Medium"/>
              </a:defRPr>
            </a:pPr>
            <a:r>
              <a:t>Ondersteunt</a:t>
            </a:r>
            <a:r>
              <a:rPr spc="160"/>
              <a:t> </a:t>
            </a:r>
            <a:r>
              <a:rPr spc="-10"/>
              <a:t>herstel- </a:t>
            </a:r>
            <a:r>
              <a:t>professionals</a:t>
            </a:r>
            <a:r>
              <a:rPr spc="125"/>
              <a:t> </a:t>
            </a:r>
            <a:r>
              <a:t>op</a:t>
            </a:r>
            <a:r>
              <a:rPr spc="125"/>
              <a:t> </a:t>
            </a:r>
            <a:r>
              <a:rPr spc="-10"/>
              <a:t>afstand</a:t>
            </a:r>
          </a:p>
        </p:txBody>
      </p:sp>
      <p:sp>
        <p:nvSpPr>
          <p:cNvPr id="320" name="object 10"/>
          <p:cNvSpPr txBox="1"/>
          <p:nvPr/>
        </p:nvSpPr>
        <p:spPr>
          <a:xfrm>
            <a:off x="743299" y="635558"/>
            <a:ext cx="3676651"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70" sz="1200">
                <a:latin typeface="Montserrat Bold"/>
                <a:ea typeface="Montserrat Bold"/>
                <a:cs typeface="Montserrat Bold"/>
                <a:sym typeface="Montserrat Bold"/>
              </a:defRPr>
            </a:pPr>
            <a:r>
              <a:t>Afwegingskader</a:t>
            </a:r>
            <a:r>
              <a:rPr spc="185"/>
              <a:t> </a:t>
            </a:r>
            <a:r>
              <a:rPr spc="0"/>
              <a:t>–</a:t>
            </a:r>
            <a:r>
              <a:rPr spc="190"/>
              <a:t> </a:t>
            </a:r>
            <a:r>
              <a:rPr spc="60">
                <a:latin typeface="Montserrat Regular"/>
                <a:ea typeface="Montserrat Regular"/>
                <a:cs typeface="Montserrat Regular"/>
                <a:sym typeface="Montserrat Regular"/>
              </a:rPr>
              <a:t>Nieuwe</a:t>
            </a:r>
            <a:r>
              <a:rPr spc="180">
                <a:latin typeface="Montserrat Regular"/>
                <a:ea typeface="Montserrat Regular"/>
                <a:cs typeface="Montserrat Regular"/>
                <a:sym typeface="Montserrat Regular"/>
              </a:rPr>
              <a:t> </a:t>
            </a:r>
            <a:r>
              <a:rPr spc="65">
                <a:latin typeface="Montserrat Regular"/>
                <a:ea typeface="Montserrat Regular"/>
                <a:cs typeface="Montserrat Regular"/>
                <a:sym typeface="Montserrat Regular"/>
              </a:rPr>
              <a:t>concept</a:t>
            </a:r>
            <a:r>
              <a:rPr spc="185">
                <a:latin typeface="Montserrat Regular"/>
                <a:ea typeface="Montserrat Regular"/>
                <a:cs typeface="Montserrat Regular"/>
                <a:sym typeface="Montserrat Regular"/>
              </a:rPr>
              <a:t> </a:t>
            </a:r>
            <a:r>
              <a:rPr spc="50">
                <a:latin typeface="Montserrat Regular"/>
                <a:ea typeface="Montserrat Regular"/>
                <a:cs typeface="Montserrat Regular"/>
                <a:sym typeface="Montserrat Regular"/>
              </a:rPr>
              <a:t>BW&amp;B</a:t>
            </a:r>
          </a:p>
        </p:txBody>
      </p:sp>
      <p:pic>
        <p:nvPicPr>
          <p:cNvPr id="321" name="V gekleurd rechtsboven.png" descr="V gekleurd rechtsboven.png">
            <a:hlinkClick r:id="" invalidUrl="" action="ppaction://hlinkshowjump?jump=firstslide" tgtFrame="" tooltip="" history="1" highlightClick="0" endSnd="0"/>
          </p:cNvPr>
          <p:cNvPicPr>
            <a:picLocks noChangeAspect="1"/>
          </p:cNvPicPr>
          <p:nvPr/>
        </p:nvPicPr>
        <p:blipFill>
          <a:blip r:embed="rId2">
            <a:extLst/>
          </a:blip>
          <a:stretch>
            <a:fillRect/>
          </a:stretch>
        </p:blipFill>
        <p:spPr>
          <a:xfrm>
            <a:off x="11423805" y="525941"/>
            <a:ext cx="283111" cy="256248"/>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object 2"/>
          <p:cNvSpPr txBox="1"/>
          <p:nvPr/>
        </p:nvSpPr>
        <p:spPr>
          <a:xfrm>
            <a:off x="743299" y="1798499"/>
            <a:ext cx="3533142" cy="22741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153670" indent="12700">
              <a:lnSpc>
                <a:spcPct val="138900"/>
              </a:lnSpc>
              <a:spcBef>
                <a:spcPts val="100"/>
              </a:spcBef>
              <a:defRPr sz="900">
                <a:solidFill>
                  <a:srgbClr val="231F20"/>
                </a:solidFill>
                <a:latin typeface="Montserrat Regular"/>
                <a:ea typeface="Montserrat Regular"/>
                <a:cs typeface="Montserrat Regular"/>
                <a:sym typeface="Montserrat Regular"/>
              </a:defRPr>
            </a:pPr>
            <a:r>
              <a:t>Het</a:t>
            </a:r>
            <a:r>
              <a:rPr spc="34"/>
              <a:t> </a:t>
            </a:r>
            <a:r>
              <a:t>werkveld</a:t>
            </a:r>
            <a:r>
              <a:rPr spc="40"/>
              <a:t> </a:t>
            </a:r>
            <a:r>
              <a:t>van</a:t>
            </a:r>
            <a:r>
              <a:rPr spc="40"/>
              <a:t> </a:t>
            </a:r>
            <a:r>
              <a:t>BW&amp;B</a:t>
            </a:r>
            <a:r>
              <a:rPr spc="40"/>
              <a:t> </a:t>
            </a:r>
            <a:r>
              <a:t>is</a:t>
            </a:r>
            <a:r>
              <a:rPr spc="40"/>
              <a:t> </a:t>
            </a:r>
            <a:r>
              <a:t>actief</a:t>
            </a:r>
            <a:r>
              <a:rPr spc="34"/>
              <a:t> </a:t>
            </a:r>
            <a:r>
              <a:t>in</a:t>
            </a:r>
            <a:r>
              <a:rPr spc="40"/>
              <a:t> </a:t>
            </a:r>
            <a:r>
              <a:t>de</a:t>
            </a:r>
            <a:r>
              <a:rPr spc="40"/>
              <a:t> </a:t>
            </a:r>
            <a:r>
              <a:t>wijken,</a:t>
            </a:r>
            <a:r>
              <a:rPr spc="40"/>
              <a:t> </a:t>
            </a:r>
            <a:r>
              <a:t>werkt</a:t>
            </a:r>
            <a:r>
              <a:rPr spc="40"/>
              <a:t> </a:t>
            </a:r>
            <a:r>
              <a:rPr spc="-20"/>
              <a:t>veel </a:t>
            </a:r>
            <a:r>
              <a:t>ambulant</a:t>
            </a:r>
            <a:r>
              <a:rPr spc="34"/>
              <a:t> </a:t>
            </a:r>
            <a:r>
              <a:t>en</a:t>
            </a:r>
            <a:r>
              <a:rPr spc="40"/>
              <a:t> </a:t>
            </a:r>
            <a:r>
              <a:t>zet</a:t>
            </a:r>
            <a:r>
              <a:rPr spc="34"/>
              <a:t> </a:t>
            </a:r>
            <a:r>
              <a:t>in</a:t>
            </a:r>
            <a:r>
              <a:rPr spc="40"/>
              <a:t> </a:t>
            </a:r>
            <a:r>
              <a:t>op</a:t>
            </a:r>
            <a:r>
              <a:rPr spc="34"/>
              <a:t> </a:t>
            </a:r>
            <a:r>
              <a:t>herstel</a:t>
            </a:r>
            <a:r>
              <a:rPr spc="40"/>
              <a:t> </a:t>
            </a:r>
            <a:r>
              <a:t>van</a:t>
            </a:r>
            <a:r>
              <a:rPr spc="34"/>
              <a:t> </a:t>
            </a:r>
            <a:r>
              <a:t>psychische</a:t>
            </a:r>
            <a:r>
              <a:rPr spc="40"/>
              <a:t> </a:t>
            </a:r>
            <a:r>
              <a:rPr spc="-10"/>
              <a:t>gezondheid </a:t>
            </a:r>
            <a:r>
              <a:t>en</a:t>
            </a:r>
            <a:r>
              <a:rPr spc="45"/>
              <a:t> </a:t>
            </a:r>
            <a:r>
              <a:t>kwaliteit</a:t>
            </a:r>
            <a:r>
              <a:rPr spc="50"/>
              <a:t> </a:t>
            </a:r>
            <a:r>
              <a:t>van</a:t>
            </a:r>
            <a:r>
              <a:rPr spc="50"/>
              <a:t> </a:t>
            </a:r>
            <a:r>
              <a:t>leven.</a:t>
            </a:r>
            <a:r>
              <a:rPr spc="50"/>
              <a:t> </a:t>
            </a:r>
            <a:r>
              <a:t>Gezamenlijk</a:t>
            </a:r>
            <a:r>
              <a:rPr spc="50"/>
              <a:t> </a:t>
            </a:r>
            <a:r>
              <a:t>werd</a:t>
            </a:r>
            <a:r>
              <a:rPr spc="50"/>
              <a:t> </a:t>
            </a:r>
            <a:r>
              <a:t>besloten</a:t>
            </a:r>
            <a:r>
              <a:rPr spc="50"/>
              <a:t> </a:t>
            </a:r>
            <a:r>
              <a:rPr spc="-25"/>
              <a:t>dat</a:t>
            </a:r>
            <a:r>
              <a:rPr spc="500"/>
              <a:t> </a:t>
            </a:r>
            <a:r>
              <a:t>het</a:t>
            </a:r>
            <a:r>
              <a:rPr spc="34"/>
              <a:t> </a:t>
            </a:r>
            <a:r>
              <a:t>van</a:t>
            </a:r>
            <a:r>
              <a:rPr spc="34"/>
              <a:t> </a:t>
            </a:r>
            <a:r>
              <a:t>belang</a:t>
            </a:r>
            <a:r>
              <a:rPr spc="34"/>
              <a:t> </a:t>
            </a:r>
            <a:r>
              <a:t>om</a:t>
            </a:r>
            <a:r>
              <a:rPr spc="34"/>
              <a:t> </a:t>
            </a:r>
            <a:r>
              <a:t>ons</a:t>
            </a:r>
            <a:r>
              <a:rPr spc="34"/>
              <a:t> </a:t>
            </a:r>
            <a:r>
              <a:t>werkveld</a:t>
            </a:r>
            <a:r>
              <a:rPr spc="34"/>
              <a:t> </a:t>
            </a:r>
            <a:r>
              <a:t>zichtbaar</a:t>
            </a:r>
            <a:r>
              <a:rPr spc="34"/>
              <a:t> </a:t>
            </a:r>
            <a:r>
              <a:t>te</a:t>
            </a:r>
            <a:r>
              <a:rPr spc="34"/>
              <a:t> </a:t>
            </a:r>
            <a:r>
              <a:t>maken</a:t>
            </a:r>
            <a:r>
              <a:rPr spc="40"/>
              <a:t> </a:t>
            </a:r>
            <a:r>
              <a:rPr spc="-25"/>
              <a:t>als </a:t>
            </a:r>
            <a:r>
              <a:t>voorhoedespeler</a:t>
            </a:r>
            <a:r>
              <a:rPr spc="50"/>
              <a:t> </a:t>
            </a:r>
            <a:r>
              <a:t>die</a:t>
            </a:r>
            <a:r>
              <a:rPr spc="55"/>
              <a:t> </a:t>
            </a:r>
            <a:r>
              <a:t>een</a:t>
            </a:r>
            <a:r>
              <a:rPr spc="50"/>
              <a:t> </a:t>
            </a:r>
            <a:r>
              <a:t>bijdrage</a:t>
            </a:r>
            <a:r>
              <a:rPr spc="55"/>
              <a:t> </a:t>
            </a:r>
            <a:r>
              <a:t>levert</a:t>
            </a:r>
            <a:r>
              <a:rPr spc="50"/>
              <a:t> </a:t>
            </a:r>
            <a:r>
              <a:t>in</a:t>
            </a:r>
            <a:r>
              <a:rPr spc="55"/>
              <a:t> </a:t>
            </a:r>
            <a:r>
              <a:t>de</a:t>
            </a:r>
            <a:r>
              <a:rPr spc="50"/>
              <a:t> </a:t>
            </a:r>
            <a:r>
              <a:t>wijken</a:t>
            </a:r>
            <a:r>
              <a:rPr spc="55"/>
              <a:t> </a:t>
            </a:r>
            <a:r>
              <a:rPr spc="-34"/>
              <a:t>en</a:t>
            </a:r>
            <a:r>
              <a:t> mensen</a:t>
            </a:r>
            <a:r>
              <a:rPr spc="75"/>
              <a:t> </a:t>
            </a:r>
            <a:r>
              <a:t>in</a:t>
            </a:r>
            <a:r>
              <a:rPr spc="75"/>
              <a:t> </a:t>
            </a:r>
            <a:r>
              <a:t>kwetsbare</a:t>
            </a:r>
            <a:r>
              <a:rPr spc="75"/>
              <a:t> </a:t>
            </a:r>
            <a:r>
              <a:t>posities</a:t>
            </a:r>
            <a:r>
              <a:rPr spc="75"/>
              <a:t> </a:t>
            </a:r>
            <a:r>
              <a:t>krachtig</a:t>
            </a:r>
            <a:r>
              <a:rPr spc="75"/>
              <a:t> </a:t>
            </a:r>
            <a:r>
              <a:t>ondersteunt.</a:t>
            </a:r>
            <a:r>
              <a:rPr spc="75"/>
              <a:t> </a:t>
            </a:r>
            <a:r>
              <a:rPr spc="-25"/>
              <a:t>In </a:t>
            </a:r>
            <a:r>
              <a:t>gezamenlijkheid</a:t>
            </a:r>
            <a:r>
              <a:rPr spc="45"/>
              <a:t> </a:t>
            </a:r>
            <a:r>
              <a:t>werkten</a:t>
            </a:r>
            <a:r>
              <a:rPr spc="45"/>
              <a:t> </a:t>
            </a:r>
            <a:r>
              <a:t>we</a:t>
            </a:r>
            <a:r>
              <a:rPr spc="45"/>
              <a:t> </a:t>
            </a:r>
            <a:r>
              <a:t>aan</a:t>
            </a:r>
            <a:r>
              <a:rPr spc="45"/>
              <a:t> </a:t>
            </a:r>
            <a:r>
              <a:t>een</a:t>
            </a:r>
            <a:r>
              <a:rPr spc="45"/>
              <a:t> </a:t>
            </a:r>
            <a:r>
              <a:t>formulering</a:t>
            </a:r>
            <a:r>
              <a:rPr spc="45"/>
              <a:t> </a:t>
            </a:r>
            <a:r>
              <a:rPr spc="-10"/>
              <a:t>waarin</a:t>
            </a:r>
          </a:p>
          <a:p>
            <a:pPr marR="5080" indent="12700">
              <a:lnSpc>
                <a:spcPct val="138900"/>
              </a:lnSpc>
              <a:defRPr sz="900">
                <a:solidFill>
                  <a:srgbClr val="231F20"/>
                </a:solidFill>
                <a:latin typeface="Montserrat Regular"/>
                <a:ea typeface="Montserrat Regular"/>
                <a:cs typeface="Montserrat Regular"/>
                <a:sym typeface="Montserrat Regular"/>
              </a:defRPr>
            </a:pPr>
            <a:r>
              <a:t>onze</a:t>
            </a:r>
            <a:r>
              <a:rPr spc="30"/>
              <a:t> </a:t>
            </a:r>
            <a:r>
              <a:t>nieuwe</a:t>
            </a:r>
            <a:r>
              <a:rPr spc="34"/>
              <a:t> </a:t>
            </a:r>
            <a:r>
              <a:t>positie</a:t>
            </a:r>
            <a:r>
              <a:rPr spc="30"/>
              <a:t> </a:t>
            </a:r>
            <a:r>
              <a:t>beter</a:t>
            </a:r>
            <a:r>
              <a:rPr spc="34"/>
              <a:t> </a:t>
            </a:r>
            <a:r>
              <a:t>tot</a:t>
            </a:r>
            <a:r>
              <a:rPr spc="30"/>
              <a:t> </a:t>
            </a:r>
            <a:r>
              <a:t>zijn</a:t>
            </a:r>
            <a:r>
              <a:rPr spc="34"/>
              <a:t> </a:t>
            </a:r>
            <a:r>
              <a:t>recht</a:t>
            </a:r>
            <a:r>
              <a:rPr spc="30"/>
              <a:t> </a:t>
            </a:r>
            <a:r>
              <a:t>komt.</a:t>
            </a:r>
            <a:r>
              <a:rPr spc="34"/>
              <a:t> </a:t>
            </a:r>
            <a:r>
              <a:t>Het</a:t>
            </a:r>
            <a:r>
              <a:rPr spc="34"/>
              <a:t> </a:t>
            </a:r>
            <a:r>
              <a:rPr spc="-10"/>
              <a:t>manifest </a:t>
            </a:r>
            <a:r>
              <a:t>community</a:t>
            </a:r>
            <a:r>
              <a:rPr spc="45"/>
              <a:t> </a:t>
            </a:r>
            <a:r>
              <a:t>next</a:t>
            </a:r>
            <a:r>
              <a:rPr spc="60"/>
              <a:t> </a:t>
            </a:r>
            <a:r>
              <a:t>ontstond,</a:t>
            </a:r>
            <a:r>
              <a:rPr spc="55"/>
              <a:t> </a:t>
            </a:r>
            <a:r>
              <a:t>een</a:t>
            </a:r>
            <a:r>
              <a:rPr spc="60"/>
              <a:t> </a:t>
            </a:r>
            <a:r>
              <a:t>gedragen</a:t>
            </a:r>
            <a:r>
              <a:rPr spc="55"/>
              <a:t> </a:t>
            </a:r>
            <a:r>
              <a:t>visie</a:t>
            </a:r>
            <a:r>
              <a:rPr spc="60"/>
              <a:t> </a:t>
            </a:r>
            <a:r>
              <a:t>waarin</a:t>
            </a:r>
            <a:r>
              <a:rPr spc="55"/>
              <a:t> </a:t>
            </a:r>
            <a:r>
              <a:t>elk</a:t>
            </a:r>
            <a:r>
              <a:rPr spc="60"/>
              <a:t> </a:t>
            </a:r>
            <a:r>
              <a:rPr spc="-25"/>
              <a:t>lid </a:t>
            </a:r>
            <a:r>
              <a:t>zich</a:t>
            </a:r>
            <a:r>
              <a:rPr spc="34"/>
              <a:t> </a:t>
            </a:r>
            <a:r>
              <a:t>vindt.</a:t>
            </a:r>
            <a:r>
              <a:rPr spc="50"/>
              <a:t> </a:t>
            </a:r>
            <a:r>
              <a:t>Deze</a:t>
            </a:r>
            <a:r>
              <a:rPr spc="50"/>
              <a:t> </a:t>
            </a:r>
            <a:r>
              <a:t>visie</a:t>
            </a:r>
            <a:r>
              <a:rPr spc="50"/>
              <a:t> </a:t>
            </a:r>
            <a:r>
              <a:t>geeft</a:t>
            </a:r>
            <a:r>
              <a:rPr spc="45"/>
              <a:t> </a:t>
            </a:r>
            <a:r>
              <a:t>richting</a:t>
            </a:r>
            <a:r>
              <a:rPr spc="50"/>
              <a:t> </a:t>
            </a:r>
            <a:r>
              <a:t>aan</a:t>
            </a:r>
            <a:r>
              <a:rPr spc="50"/>
              <a:t> </a:t>
            </a:r>
            <a:r>
              <a:t>het</a:t>
            </a:r>
            <a:r>
              <a:rPr spc="50"/>
              <a:t> </a:t>
            </a:r>
            <a:r>
              <a:t>werkveld</a:t>
            </a:r>
            <a:r>
              <a:rPr spc="50"/>
              <a:t> </a:t>
            </a:r>
            <a:r>
              <a:rPr spc="-20"/>
              <a:t>(een </a:t>
            </a:r>
            <a:r>
              <a:t>beoogde</a:t>
            </a:r>
            <a:r>
              <a:rPr spc="45"/>
              <a:t> </a:t>
            </a:r>
            <a:r>
              <a:t>shift)</a:t>
            </a:r>
            <a:r>
              <a:rPr spc="45"/>
              <a:t> </a:t>
            </a:r>
            <a:r>
              <a:t>en</a:t>
            </a:r>
            <a:r>
              <a:rPr spc="45"/>
              <a:t> </a:t>
            </a:r>
            <a:r>
              <a:t>gaat</a:t>
            </a:r>
            <a:r>
              <a:rPr spc="45"/>
              <a:t> </a:t>
            </a:r>
            <a:r>
              <a:t>ook</a:t>
            </a:r>
            <a:r>
              <a:rPr spc="50"/>
              <a:t> </a:t>
            </a:r>
            <a:r>
              <a:t>over</a:t>
            </a:r>
            <a:r>
              <a:rPr spc="45"/>
              <a:t> </a:t>
            </a:r>
            <a:r>
              <a:t>(de</a:t>
            </a:r>
            <a:r>
              <a:rPr spc="45"/>
              <a:t> </a:t>
            </a:r>
            <a:r>
              <a:t>toekomst</a:t>
            </a:r>
            <a:r>
              <a:rPr spc="45"/>
              <a:t> </a:t>
            </a:r>
            <a:r>
              <a:t>van)</a:t>
            </a:r>
            <a:r>
              <a:rPr spc="50"/>
              <a:t> </a:t>
            </a:r>
            <a:r>
              <a:rPr spc="-20"/>
              <a:t>jouw </a:t>
            </a:r>
            <a:r>
              <a:rPr spc="-10"/>
              <a:t>organisatie.</a:t>
            </a:r>
          </a:p>
        </p:txBody>
      </p:sp>
      <p:sp>
        <p:nvSpPr>
          <p:cNvPr id="127" name="object 3"/>
          <p:cNvSpPr txBox="1"/>
          <p:nvPr/>
        </p:nvSpPr>
        <p:spPr>
          <a:xfrm>
            <a:off x="4796749" y="1798499"/>
            <a:ext cx="3698876" cy="210553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z="900">
                <a:solidFill>
                  <a:srgbClr val="231F20"/>
                </a:solidFill>
                <a:latin typeface="Montserrat Regular"/>
                <a:ea typeface="Montserrat Regular"/>
                <a:cs typeface="Montserrat Regular"/>
                <a:sym typeface="Montserrat Regular"/>
              </a:defRPr>
            </a:pPr>
            <a:r>
              <a:t>Met</a:t>
            </a:r>
            <a:r>
              <a:rPr spc="45"/>
              <a:t> </a:t>
            </a:r>
            <a:r>
              <a:t>het</a:t>
            </a:r>
            <a:r>
              <a:rPr spc="45"/>
              <a:t> </a:t>
            </a:r>
            <a:r>
              <a:t>manifest</a:t>
            </a:r>
            <a:r>
              <a:rPr spc="45"/>
              <a:t> </a:t>
            </a:r>
            <a:r>
              <a:t>van</a:t>
            </a:r>
            <a:r>
              <a:rPr spc="45"/>
              <a:t> </a:t>
            </a:r>
            <a:r>
              <a:t>community</a:t>
            </a:r>
            <a:r>
              <a:rPr spc="45"/>
              <a:t> </a:t>
            </a:r>
            <a:r>
              <a:t>next</a:t>
            </a:r>
            <a:r>
              <a:rPr spc="45"/>
              <a:t> </a:t>
            </a:r>
            <a:r>
              <a:t>(eerder</a:t>
            </a:r>
            <a:r>
              <a:rPr spc="45"/>
              <a:t> </a:t>
            </a:r>
            <a:r>
              <a:t>bekend</a:t>
            </a:r>
            <a:r>
              <a:rPr spc="45"/>
              <a:t> </a:t>
            </a:r>
            <a:r>
              <a:t>als</a:t>
            </a:r>
            <a:r>
              <a:rPr spc="50"/>
              <a:t> </a:t>
            </a:r>
            <a:r>
              <a:rPr spc="-25"/>
              <a:t>het </a:t>
            </a:r>
            <a:r>
              <a:t>vernieuwde</a:t>
            </a:r>
            <a:r>
              <a:rPr spc="50"/>
              <a:t> </a:t>
            </a:r>
            <a:r>
              <a:t>totaalconcept)</a:t>
            </a:r>
            <a:r>
              <a:rPr spc="50"/>
              <a:t> </a:t>
            </a:r>
            <a:r>
              <a:t>benadrukken</a:t>
            </a:r>
            <a:r>
              <a:rPr spc="55"/>
              <a:t> </a:t>
            </a:r>
            <a:r>
              <a:t>we</a:t>
            </a:r>
            <a:r>
              <a:rPr spc="50"/>
              <a:t> </a:t>
            </a:r>
            <a:r>
              <a:t>gezamenlijk</a:t>
            </a:r>
            <a:r>
              <a:rPr spc="55"/>
              <a:t> </a:t>
            </a:r>
            <a:r>
              <a:rPr spc="-20"/>
              <a:t>onze </a:t>
            </a:r>
            <a:r>
              <a:t>missie.</a:t>
            </a:r>
            <a:r>
              <a:rPr spc="34"/>
              <a:t> </a:t>
            </a:r>
            <a:r>
              <a:t>De</a:t>
            </a:r>
            <a:r>
              <a:rPr spc="34"/>
              <a:t> </a:t>
            </a:r>
            <a:r>
              <a:t>intentie</a:t>
            </a:r>
            <a:r>
              <a:rPr spc="40"/>
              <a:t> </a:t>
            </a:r>
            <a:r>
              <a:t>van</a:t>
            </a:r>
            <a:r>
              <a:rPr spc="34"/>
              <a:t> </a:t>
            </a:r>
            <a:r>
              <a:t>de</a:t>
            </a:r>
            <a:r>
              <a:rPr spc="40"/>
              <a:t> </a:t>
            </a:r>
            <a:r>
              <a:t>overgrote</a:t>
            </a:r>
            <a:r>
              <a:rPr spc="34"/>
              <a:t> </a:t>
            </a:r>
            <a:r>
              <a:t>meerderheid</a:t>
            </a:r>
            <a:r>
              <a:rPr spc="40"/>
              <a:t> </a:t>
            </a:r>
            <a:r>
              <a:t>van</a:t>
            </a:r>
            <a:r>
              <a:rPr spc="34"/>
              <a:t> </a:t>
            </a:r>
            <a:r>
              <a:t>de</a:t>
            </a:r>
            <a:r>
              <a:rPr spc="40"/>
              <a:t> </a:t>
            </a:r>
            <a:r>
              <a:rPr spc="-20"/>
              <a:t>leden </a:t>
            </a:r>
            <a:r>
              <a:t>van</a:t>
            </a:r>
            <a:r>
              <a:rPr spc="25"/>
              <a:t> </a:t>
            </a:r>
            <a:r>
              <a:t>BW&amp;B</a:t>
            </a:r>
            <a:r>
              <a:rPr spc="25"/>
              <a:t> </a:t>
            </a:r>
            <a:r>
              <a:t>is</a:t>
            </a:r>
            <a:r>
              <a:rPr spc="30"/>
              <a:t> </a:t>
            </a:r>
            <a:r>
              <a:t>om</a:t>
            </a:r>
            <a:r>
              <a:rPr spc="25"/>
              <a:t> </a:t>
            </a:r>
            <a:r>
              <a:t>onze</a:t>
            </a:r>
            <a:r>
              <a:rPr spc="30"/>
              <a:t> </a:t>
            </a:r>
            <a:r>
              <a:t>handen</a:t>
            </a:r>
            <a:r>
              <a:rPr spc="25"/>
              <a:t> </a:t>
            </a:r>
            <a:r>
              <a:t>ineen</a:t>
            </a:r>
            <a:r>
              <a:rPr spc="30"/>
              <a:t> </a:t>
            </a:r>
            <a:r>
              <a:t>te</a:t>
            </a:r>
            <a:r>
              <a:rPr spc="25"/>
              <a:t> </a:t>
            </a:r>
            <a:r>
              <a:t>slaan</a:t>
            </a:r>
            <a:r>
              <a:rPr spc="30"/>
              <a:t> </a:t>
            </a:r>
            <a:r>
              <a:t>en</a:t>
            </a:r>
            <a:r>
              <a:rPr spc="25"/>
              <a:t> </a:t>
            </a:r>
            <a:r>
              <a:t>om,</a:t>
            </a:r>
            <a:r>
              <a:rPr spc="30"/>
              <a:t> </a:t>
            </a:r>
            <a:r>
              <a:rPr spc="-10"/>
              <a:t>ondanks </a:t>
            </a:r>
            <a:r>
              <a:t>onze</a:t>
            </a:r>
            <a:r>
              <a:rPr spc="40"/>
              <a:t> </a:t>
            </a:r>
            <a:r>
              <a:t>verschillende</a:t>
            </a:r>
            <a:r>
              <a:rPr spc="40"/>
              <a:t> </a:t>
            </a:r>
            <a:r>
              <a:t>onderling,</a:t>
            </a:r>
            <a:r>
              <a:rPr spc="45"/>
              <a:t> </a:t>
            </a:r>
            <a:r>
              <a:t>één</a:t>
            </a:r>
            <a:r>
              <a:rPr spc="40"/>
              <a:t> </a:t>
            </a:r>
            <a:r>
              <a:t>geluid</a:t>
            </a:r>
            <a:r>
              <a:rPr spc="40"/>
              <a:t> </a:t>
            </a:r>
            <a:r>
              <a:t>te</a:t>
            </a:r>
            <a:r>
              <a:rPr spc="45"/>
              <a:t> </a:t>
            </a:r>
            <a:r>
              <a:t>laten</a:t>
            </a:r>
            <a:r>
              <a:rPr spc="40"/>
              <a:t> </a:t>
            </a:r>
            <a:r>
              <a:t>horen.</a:t>
            </a:r>
            <a:r>
              <a:rPr spc="45"/>
              <a:t> </a:t>
            </a:r>
            <a:endParaRPr spc="45"/>
          </a:p>
          <a:p>
            <a:pPr marR="5080" indent="12700">
              <a:lnSpc>
                <a:spcPct val="138900"/>
              </a:lnSpc>
              <a:spcBef>
                <a:spcPts val="100"/>
              </a:spcBef>
              <a:defRPr sz="900">
                <a:solidFill>
                  <a:srgbClr val="231F20"/>
                </a:solidFill>
                <a:latin typeface="Montserrat Regular"/>
                <a:ea typeface="Montserrat Regular"/>
                <a:cs typeface="Montserrat Regular"/>
                <a:sym typeface="Montserrat Regular"/>
              </a:defRPr>
            </a:pPr>
            <a:r>
              <a:rPr spc="-20"/>
              <a:t>Door </a:t>
            </a:r>
            <a:r>
              <a:t>het</a:t>
            </a:r>
            <a:r>
              <a:rPr spc="40"/>
              <a:t> </a:t>
            </a:r>
            <a:r>
              <a:t>werkveld</a:t>
            </a:r>
            <a:r>
              <a:rPr spc="40"/>
              <a:t> </a:t>
            </a:r>
            <a:r>
              <a:t>gezamenlijk</a:t>
            </a:r>
            <a:r>
              <a:rPr spc="45"/>
              <a:t> </a:t>
            </a:r>
            <a:r>
              <a:t>en</a:t>
            </a:r>
            <a:r>
              <a:rPr spc="40"/>
              <a:t> </a:t>
            </a:r>
            <a:r>
              <a:t>goed</a:t>
            </a:r>
            <a:r>
              <a:rPr spc="40"/>
              <a:t> </a:t>
            </a:r>
            <a:r>
              <a:t>op</a:t>
            </a:r>
            <a:r>
              <a:rPr spc="45"/>
              <a:t> </a:t>
            </a:r>
            <a:r>
              <a:t>de</a:t>
            </a:r>
            <a:r>
              <a:rPr spc="40"/>
              <a:t> </a:t>
            </a:r>
            <a:r>
              <a:t>kaart</a:t>
            </a:r>
            <a:r>
              <a:rPr spc="40"/>
              <a:t> </a:t>
            </a:r>
            <a:r>
              <a:t>te</a:t>
            </a:r>
            <a:r>
              <a:rPr spc="45"/>
              <a:t> </a:t>
            </a:r>
            <a:r>
              <a:rPr spc="-10"/>
              <a:t>zetten, </a:t>
            </a:r>
            <a:r>
              <a:t>verbetert</a:t>
            </a:r>
            <a:r>
              <a:rPr spc="34"/>
              <a:t> </a:t>
            </a:r>
            <a:r>
              <a:t>de</a:t>
            </a:r>
            <a:r>
              <a:rPr spc="50"/>
              <a:t> </a:t>
            </a:r>
            <a:r>
              <a:t>positie</a:t>
            </a:r>
            <a:r>
              <a:rPr spc="50"/>
              <a:t> </a:t>
            </a:r>
            <a:r>
              <a:t>van</a:t>
            </a:r>
            <a:r>
              <a:rPr spc="50"/>
              <a:t> </a:t>
            </a:r>
            <a:r>
              <a:t>het</a:t>
            </a:r>
            <a:r>
              <a:rPr spc="50"/>
              <a:t> </a:t>
            </a:r>
            <a:r>
              <a:t>werkveld,</a:t>
            </a:r>
            <a:r>
              <a:rPr spc="45"/>
              <a:t> </a:t>
            </a:r>
            <a:r>
              <a:t>wat</a:t>
            </a:r>
            <a:r>
              <a:rPr spc="50"/>
              <a:t> </a:t>
            </a:r>
            <a:r>
              <a:t>ten</a:t>
            </a:r>
            <a:r>
              <a:rPr spc="50"/>
              <a:t> </a:t>
            </a:r>
            <a:r>
              <a:t>goede</a:t>
            </a:r>
            <a:r>
              <a:rPr spc="50"/>
              <a:t> </a:t>
            </a:r>
            <a:r>
              <a:t>komt</a:t>
            </a:r>
            <a:r>
              <a:rPr spc="50"/>
              <a:t> </a:t>
            </a:r>
            <a:endParaRPr spc="50"/>
          </a:p>
          <a:p>
            <a:pPr marR="5080" indent="12700">
              <a:lnSpc>
                <a:spcPct val="138900"/>
              </a:lnSpc>
              <a:spcBef>
                <a:spcPts val="100"/>
              </a:spcBef>
              <a:defRPr sz="900">
                <a:solidFill>
                  <a:srgbClr val="231F20"/>
                </a:solidFill>
                <a:latin typeface="Montserrat Regular"/>
                <a:ea typeface="Montserrat Regular"/>
                <a:cs typeface="Montserrat Regular"/>
                <a:sym typeface="Montserrat Regular"/>
              </a:defRPr>
            </a:pPr>
            <a:r>
              <a:rPr spc="-25"/>
              <a:t>aan </a:t>
            </a:r>
            <a:r>
              <a:rPr spc="-10"/>
              <a:t>zorg.</a:t>
            </a:r>
          </a:p>
          <a:p>
            <a:pPr marR="127635" indent="12700">
              <a:lnSpc>
                <a:spcPct val="138900"/>
              </a:lnSpc>
              <a:defRPr sz="900">
                <a:solidFill>
                  <a:srgbClr val="231F20"/>
                </a:solidFill>
                <a:latin typeface="Montserrat Regular"/>
                <a:ea typeface="Montserrat Regular"/>
                <a:cs typeface="Montserrat Regular"/>
                <a:sym typeface="Montserrat Regular"/>
              </a:defRPr>
            </a:pPr>
            <a:r>
              <a:t>Dit</a:t>
            </a:r>
            <a:r>
              <a:rPr spc="40"/>
              <a:t> </a:t>
            </a:r>
            <a:r>
              <a:t>plan</a:t>
            </a:r>
            <a:r>
              <a:rPr spc="55"/>
              <a:t> </a:t>
            </a:r>
            <a:r>
              <a:t>van</a:t>
            </a:r>
            <a:r>
              <a:rPr spc="55"/>
              <a:t> </a:t>
            </a:r>
            <a:r>
              <a:t>aanpak</a:t>
            </a:r>
            <a:r>
              <a:rPr spc="55"/>
              <a:t> </a:t>
            </a:r>
            <a:r>
              <a:t>geeft</a:t>
            </a:r>
            <a:r>
              <a:rPr spc="50"/>
              <a:t> </a:t>
            </a:r>
            <a:r>
              <a:t>praktische</a:t>
            </a:r>
            <a:r>
              <a:rPr spc="55"/>
              <a:t> </a:t>
            </a:r>
            <a:r>
              <a:t>handvatten</a:t>
            </a:r>
            <a:r>
              <a:rPr spc="55"/>
              <a:t> </a:t>
            </a:r>
            <a:r>
              <a:t>om</a:t>
            </a:r>
            <a:r>
              <a:rPr spc="55"/>
              <a:t> </a:t>
            </a:r>
            <a:r>
              <a:t>met</a:t>
            </a:r>
            <a:r>
              <a:rPr spc="55"/>
              <a:t> </a:t>
            </a:r>
            <a:r>
              <a:rPr spc="-25"/>
              <a:t>de </a:t>
            </a:r>
            <a:r>
              <a:t>positionering</a:t>
            </a:r>
            <a:r>
              <a:rPr spc="25"/>
              <a:t> </a:t>
            </a:r>
            <a:r>
              <a:t>van</a:t>
            </a:r>
            <a:r>
              <a:rPr spc="40"/>
              <a:t> </a:t>
            </a:r>
            <a:r>
              <a:t>het</a:t>
            </a:r>
            <a:r>
              <a:rPr spc="40"/>
              <a:t> </a:t>
            </a:r>
            <a:r>
              <a:t>werkveld</a:t>
            </a:r>
            <a:r>
              <a:rPr spc="40"/>
              <a:t> </a:t>
            </a:r>
            <a:r>
              <a:t>aan</a:t>
            </a:r>
            <a:r>
              <a:rPr spc="40"/>
              <a:t> </a:t>
            </a:r>
            <a:r>
              <a:t>de</a:t>
            </a:r>
            <a:r>
              <a:rPr spc="40"/>
              <a:t> </a:t>
            </a:r>
            <a:r>
              <a:t>slag</a:t>
            </a:r>
            <a:r>
              <a:rPr spc="40"/>
              <a:t> </a:t>
            </a:r>
            <a:r>
              <a:t>te</a:t>
            </a:r>
            <a:r>
              <a:rPr spc="40"/>
              <a:t> </a:t>
            </a:r>
            <a:r>
              <a:t>gaan</a:t>
            </a:r>
            <a:r>
              <a:rPr spc="40"/>
              <a:t> </a:t>
            </a:r>
            <a:r>
              <a:t>in</a:t>
            </a:r>
            <a:r>
              <a:rPr spc="40"/>
              <a:t> </a:t>
            </a:r>
            <a:r>
              <a:rPr spc="-20"/>
              <a:t>jouw </a:t>
            </a:r>
            <a:r>
              <a:t>eigen</a:t>
            </a:r>
            <a:r>
              <a:rPr spc="40"/>
              <a:t> </a:t>
            </a:r>
            <a:r>
              <a:rPr spc="-10"/>
              <a:t>organisatie.</a:t>
            </a:r>
          </a:p>
        </p:txBody>
      </p:sp>
      <p:sp>
        <p:nvSpPr>
          <p:cNvPr id="128" name="object 4"/>
          <p:cNvSpPr txBox="1"/>
          <p:nvPr>
            <p:ph type="title"/>
          </p:nvPr>
        </p:nvSpPr>
        <p:spPr>
          <a:xfrm>
            <a:off x="743298" y="688948"/>
            <a:ext cx="4468497" cy="375921"/>
          </a:xfrm>
          <a:prstGeom prst="rect">
            <a:avLst/>
          </a:prstGeom>
        </p:spPr>
        <p:txBody>
          <a:bodyPr/>
          <a:lstStyle/>
          <a:p>
            <a:pPr indent="12700">
              <a:spcBef>
                <a:spcPts val="100"/>
              </a:spcBef>
              <a:defRPr spc="100" sz="2300">
                <a:solidFill>
                  <a:srgbClr val="000000"/>
                </a:solidFill>
              </a:defRPr>
            </a:pPr>
            <a:r>
              <a:t>Voorwoord</a:t>
            </a:r>
            <a:r>
              <a:rPr spc="300"/>
              <a:t> </a:t>
            </a:r>
            <a:r>
              <a:rPr spc="0"/>
              <a:t>en</a:t>
            </a:r>
            <a:r>
              <a:rPr spc="300"/>
              <a:t> </a:t>
            </a:r>
            <a:r>
              <a:t>introductie</a:t>
            </a:r>
          </a:p>
        </p:txBody>
      </p:sp>
      <p:sp>
        <p:nvSpPr>
          <p:cNvPr id="129" name="object 5"/>
          <p:cNvSpPr txBox="1"/>
          <p:nvPr/>
        </p:nvSpPr>
        <p:spPr>
          <a:xfrm>
            <a:off x="743299" y="1235049"/>
            <a:ext cx="2351405" cy="304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79" sz="2000">
                <a:latin typeface="Montserrat Regular"/>
                <a:ea typeface="Montserrat Regular"/>
                <a:cs typeface="Montserrat Regular"/>
                <a:sym typeface="Montserrat Regular"/>
              </a:defRPr>
            </a:pPr>
            <a:r>
              <a:t>Samen</a:t>
            </a:r>
            <a:r>
              <a:rPr spc="200"/>
              <a:t> </a:t>
            </a:r>
            <a:r>
              <a:rPr spc="50"/>
              <a:t>in</a:t>
            </a:r>
            <a:r>
              <a:rPr spc="200"/>
              <a:t> </a:t>
            </a:r>
            <a:r>
              <a:rPr spc="90"/>
              <a:t>positie</a:t>
            </a:r>
          </a:p>
        </p:txBody>
      </p:sp>
      <p:sp>
        <p:nvSpPr>
          <p:cNvPr id="130" name="object 6"/>
          <p:cNvSpPr txBox="1"/>
          <p:nvPr/>
        </p:nvSpPr>
        <p:spPr>
          <a:xfrm>
            <a:off x="9689300" y="649678"/>
            <a:ext cx="1931671" cy="5572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403225" indent="12700">
              <a:lnSpc>
                <a:spcPct val="138900"/>
              </a:lnSpc>
              <a:spcBef>
                <a:spcPts val="100"/>
              </a:spcBef>
              <a:defRPr b="1" sz="900">
                <a:solidFill>
                  <a:srgbClr val="FFFFFF"/>
                </a:solidFill>
                <a:latin typeface="Montserrat-ExtraBold"/>
                <a:ea typeface="Montserrat-ExtraBold"/>
                <a:cs typeface="Montserrat-ExtraBold"/>
                <a:sym typeface="Montserrat-ExtraBold"/>
              </a:defRPr>
            </a:pPr>
            <a:r>
              <a:t>Wie</a:t>
            </a:r>
            <a:r>
              <a:rPr spc="55"/>
              <a:t> </a:t>
            </a:r>
            <a:r>
              <a:t>moet</a:t>
            </a:r>
            <a:r>
              <a:rPr spc="65"/>
              <a:t> </a:t>
            </a:r>
            <a:r>
              <a:t>wat</a:t>
            </a:r>
            <a:r>
              <a:rPr spc="69"/>
              <a:t> </a:t>
            </a:r>
            <a:r>
              <a:rPr spc="-10"/>
              <a:t>doen?</a:t>
            </a:r>
            <a:r>
              <a:rPr spc="500"/>
              <a:t> </a:t>
            </a:r>
            <a:r>
              <a:rPr b="0">
                <a:latin typeface="Montserrat Medium"/>
                <a:ea typeface="Montserrat Medium"/>
                <a:cs typeface="Montserrat Medium"/>
                <a:sym typeface="Montserrat Medium"/>
              </a:rPr>
              <a:t>Dit</a:t>
            </a:r>
            <a:r>
              <a:rPr b="0" spc="65">
                <a:latin typeface="Montserrat Medium"/>
                <a:ea typeface="Montserrat Medium"/>
                <a:cs typeface="Montserrat Medium"/>
                <a:sym typeface="Montserrat Medium"/>
              </a:rPr>
              <a:t> </a:t>
            </a:r>
            <a:r>
              <a:rPr b="0">
                <a:latin typeface="Montserrat Medium"/>
                <a:ea typeface="Montserrat Medium"/>
                <a:cs typeface="Montserrat Medium"/>
                <a:sym typeface="Montserrat Medium"/>
              </a:rPr>
              <a:t>plan</a:t>
            </a:r>
            <a:r>
              <a:rPr b="0" spc="75">
                <a:latin typeface="Montserrat Medium"/>
                <a:ea typeface="Montserrat Medium"/>
                <a:cs typeface="Montserrat Medium"/>
                <a:sym typeface="Montserrat Medium"/>
              </a:rPr>
              <a:t> </a:t>
            </a:r>
            <a:r>
              <a:rPr b="0">
                <a:latin typeface="Montserrat Medium"/>
                <a:ea typeface="Montserrat Medium"/>
                <a:cs typeface="Montserrat Medium"/>
                <a:sym typeface="Montserrat Medium"/>
              </a:rPr>
              <a:t>van</a:t>
            </a:r>
            <a:r>
              <a:rPr b="0" spc="75">
                <a:latin typeface="Montserrat Medium"/>
                <a:ea typeface="Montserrat Medium"/>
                <a:cs typeface="Montserrat Medium"/>
                <a:sym typeface="Montserrat Medium"/>
              </a:rPr>
              <a:t> </a:t>
            </a:r>
            <a:r>
              <a:rPr b="0">
                <a:latin typeface="Montserrat Medium"/>
                <a:ea typeface="Montserrat Medium"/>
                <a:cs typeface="Montserrat Medium"/>
                <a:sym typeface="Montserrat Medium"/>
              </a:rPr>
              <a:t>aanpak</a:t>
            </a:r>
            <a:r>
              <a:rPr b="0" spc="75">
                <a:latin typeface="Montserrat Medium"/>
                <a:ea typeface="Montserrat Medium"/>
                <a:cs typeface="Montserrat Medium"/>
                <a:sym typeface="Montserrat Medium"/>
              </a:rPr>
              <a:t> </a:t>
            </a:r>
            <a:r>
              <a:rPr b="0" spc="-25">
                <a:latin typeface="Montserrat Medium"/>
                <a:ea typeface="Montserrat Medium"/>
                <a:cs typeface="Montserrat Medium"/>
                <a:sym typeface="Montserrat Medium"/>
              </a:rPr>
              <a:t>is </a:t>
            </a:r>
            <a:r>
              <a:rPr b="0">
                <a:latin typeface="Montserrat Medium"/>
                <a:ea typeface="Montserrat Medium"/>
                <a:cs typeface="Montserrat Medium"/>
                <a:sym typeface="Montserrat Medium"/>
              </a:rPr>
              <a:t>bedoeld</a:t>
            </a:r>
            <a:r>
              <a:rPr b="0" spc="95">
                <a:latin typeface="Montserrat Medium"/>
                <a:ea typeface="Montserrat Medium"/>
                <a:cs typeface="Montserrat Medium"/>
                <a:sym typeface="Montserrat Medium"/>
              </a:rPr>
              <a:t> </a:t>
            </a:r>
            <a:r>
              <a:rPr b="0">
                <a:latin typeface="Montserrat Medium"/>
                <a:ea typeface="Montserrat Medium"/>
                <a:cs typeface="Montserrat Medium"/>
                <a:sym typeface="Montserrat Medium"/>
              </a:rPr>
              <a:t>als</a:t>
            </a:r>
            <a:r>
              <a:rPr b="0" spc="95">
                <a:latin typeface="Montserrat Medium"/>
                <a:ea typeface="Montserrat Medium"/>
                <a:cs typeface="Montserrat Medium"/>
                <a:sym typeface="Montserrat Medium"/>
              </a:rPr>
              <a:t> </a:t>
            </a:r>
            <a:r>
              <a:rPr b="0">
                <a:latin typeface="Montserrat Medium"/>
                <a:ea typeface="Montserrat Medium"/>
                <a:cs typeface="Montserrat Medium"/>
                <a:sym typeface="Montserrat Medium"/>
              </a:rPr>
              <a:t>leidraad</a:t>
            </a:r>
            <a:r>
              <a:rPr b="0" spc="100">
                <a:latin typeface="Montserrat Medium"/>
                <a:ea typeface="Montserrat Medium"/>
                <a:cs typeface="Montserrat Medium"/>
                <a:sym typeface="Montserrat Medium"/>
              </a:rPr>
              <a:t> </a:t>
            </a:r>
            <a:r>
              <a:rPr b="0" spc="-20">
                <a:latin typeface="Montserrat Medium"/>
                <a:ea typeface="Montserrat Medium"/>
                <a:cs typeface="Montserrat Medium"/>
                <a:sym typeface="Montserrat Medium"/>
              </a:rPr>
              <a:t>voor</a:t>
            </a:r>
            <a:endParaRPr b="0">
              <a:latin typeface="Montserrat Bold"/>
              <a:ea typeface="Montserrat Bold"/>
              <a:cs typeface="Montserrat Bold"/>
              <a:sym typeface="Montserrat Bold"/>
            </a:endParaRPr>
          </a:p>
          <a:p>
            <a:pPr marR="10160" indent="12700">
              <a:lnSpc>
                <a:spcPct val="138900"/>
              </a:lnSpc>
              <a:defRPr sz="900">
                <a:solidFill>
                  <a:srgbClr val="FFFFFF"/>
                </a:solidFill>
                <a:latin typeface="Montserrat Medium"/>
                <a:ea typeface="Montserrat Medium"/>
                <a:cs typeface="Montserrat Medium"/>
                <a:sym typeface="Montserrat Medium"/>
              </a:defRPr>
            </a:pPr>
            <a:r>
              <a:t>een</a:t>
            </a:r>
            <a:r>
              <a:rPr spc="120"/>
              <a:t> </a:t>
            </a:r>
            <a:r>
              <a:t>gezamenlijke</a:t>
            </a:r>
            <a:r>
              <a:rPr spc="120"/>
              <a:t> </a:t>
            </a:r>
            <a:r>
              <a:rPr spc="-10"/>
              <a:t>profilering</a:t>
            </a:r>
            <a:r>
              <a:rPr spc="500"/>
              <a:t> </a:t>
            </a:r>
            <a:r>
              <a:t>van</a:t>
            </a:r>
            <a:r>
              <a:rPr spc="60"/>
              <a:t> </a:t>
            </a:r>
            <a:r>
              <a:t>het</a:t>
            </a:r>
            <a:r>
              <a:rPr spc="60"/>
              <a:t> </a:t>
            </a:r>
            <a:r>
              <a:t>werkveld</a:t>
            </a:r>
            <a:r>
              <a:rPr spc="60"/>
              <a:t> </a:t>
            </a:r>
            <a:r>
              <a:t>en</a:t>
            </a:r>
            <a:r>
              <a:rPr spc="65"/>
              <a:t> </a:t>
            </a:r>
            <a:r>
              <a:rPr spc="-25"/>
              <a:t>de </a:t>
            </a:r>
            <a:r>
              <a:t>implementatie</a:t>
            </a:r>
            <a:r>
              <a:rPr spc="120"/>
              <a:t> </a:t>
            </a:r>
            <a:r>
              <a:t>ervan</a:t>
            </a:r>
            <a:r>
              <a:rPr spc="120"/>
              <a:t> </a:t>
            </a:r>
            <a:r>
              <a:t>in</a:t>
            </a:r>
            <a:r>
              <a:rPr spc="120"/>
              <a:t> </a:t>
            </a:r>
            <a:r>
              <a:rPr spc="-20"/>
              <a:t>jouw </a:t>
            </a:r>
            <a:r>
              <a:t>organisatie.</a:t>
            </a:r>
            <a:r>
              <a:rPr spc="100"/>
              <a:t> </a:t>
            </a:r>
            <a:r>
              <a:t>De</a:t>
            </a:r>
            <a:r>
              <a:rPr spc="104"/>
              <a:t> </a:t>
            </a:r>
            <a:r>
              <a:t>stappen</a:t>
            </a:r>
            <a:r>
              <a:rPr spc="104"/>
              <a:t> </a:t>
            </a:r>
            <a:r>
              <a:t>in</a:t>
            </a:r>
            <a:r>
              <a:rPr spc="104"/>
              <a:t> </a:t>
            </a:r>
            <a:r>
              <a:rPr spc="-25"/>
              <a:t>dit </a:t>
            </a:r>
            <a:r>
              <a:t>plan</a:t>
            </a:r>
            <a:r>
              <a:rPr spc="90"/>
              <a:t> </a:t>
            </a:r>
            <a:r>
              <a:t>zijn</a:t>
            </a:r>
            <a:r>
              <a:rPr spc="104"/>
              <a:t> </a:t>
            </a:r>
            <a:r>
              <a:t>vergelijkbaar</a:t>
            </a:r>
            <a:r>
              <a:rPr spc="100"/>
              <a:t> </a:t>
            </a:r>
            <a:r>
              <a:t>met</a:t>
            </a:r>
            <a:r>
              <a:rPr spc="104"/>
              <a:t> </a:t>
            </a:r>
            <a:r>
              <a:rPr spc="-25"/>
              <a:t>een </a:t>
            </a:r>
            <a:r>
              <a:t>lichte</a:t>
            </a:r>
            <a:r>
              <a:rPr spc="75"/>
              <a:t> </a:t>
            </a:r>
            <a:r>
              <a:t>variant</a:t>
            </a:r>
            <a:r>
              <a:rPr spc="80"/>
              <a:t> </a:t>
            </a:r>
            <a:r>
              <a:t>van</a:t>
            </a:r>
            <a:r>
              <a:rPr spc="75"/>
              <a:t> </a:t>
            </a:r>
            <a:r>
              <a:t>een</a:t>
            </a:r>
            <a:r>
              <a:rPr spc="80"/>
              <a:t> </a:t>
            </a:r>
            <a:r>
              <a:rPr spc="-10"/>
              <a:t>verander- </a:t>
            </a:r>
            <a:r>
              <a:t>danwel</a:t>
            </a:r>
            <a:r>
              <a:rPr spc="85"/>
              <a:t> </a:t>
            </a:r>
            <a:r>
              <a:rPr spc="-10"/>
              <a:t>positioneringstraject.</a:t>
            </a:r>
          </a:p>
          <a:p>
            <a:pPr marR="5080" indent="12700">
              <a:lnSpc>
                <a:spcPct val="138900"/>
              </a:lnSpc>
              <a:defRPr sz="900">
                <a:solidFill>
                  <a:srgbClr val="FFFFFF"/>
                </a:solidFill>
                <a:latin typeface="Montserrat Medium"/>
                <a:ea typeface="Montserrat Medium"/>
                <a:cs typeface="Montserrat Medium"/>
                <a:sym typeface="Montserrat Medium"/>
              </a:defRPr>
            </a:pPr>
            <a:r>
              <a:t>Bestuurders</a:t>
            </a:r>
            <a:r>
              <a:rPr spc="175"/>
              <a:t> </a:t>
            </a:r>
            <a:r>
              <a:rPr spc="-10"/>
              <a:t>worden </a:t>
            </a:r>
            <a:r>
              <a:t>opgeroepen</a:t>
            </a:r>
            <a:r>
              <a:rPr spc="104"/>
              <a:t> </a:t>
            </a:r>
            <a:r>
              <a:t>om</a:t>
            </a:r>
            <a:r>
              <a:rPr spc="104"/>
              <a:t> </a:t>
            </a:r>
            <a:r>
              <a:rPr spc="-25"/>
              <a:t>de </a:t>
            </a:r>
            <a:r>
              <a:t>implementatie</a:t>
            </a:r>
            <a:r>
              <a:rPr spc="90"/>
              <a:t> </a:t>
            </a:r>
            <a:r>
              <a:t>van</a:t>
            </a:r>
            <a:r>
              <a:rPr spc="104"/>
              <a:t> </a:t>
            </a:r>
            <a:r>
              <a:t>dit</a:t>
            </a:r>
            <a:r>
              <a:rPr spc="100"/>
              <a:t> </a:t>
            </a:r>
            <a:r>
              <a:t>plan</a:t>
            </a:r>
            <a:r>
              <a:rPr spc="104"/>
              <a:t> </a:t>
            </a:r>
            <a:r>
              <a:rPr spc="-25"/>
              <a:t>van </a:t>
            </a:r>
            <a:r>
              <a:t>aanpak</a:t>
            </a:r>
            <a:r>
              <a:rPr spc="75"/>
              <a:t> </a:t>
            </a:r>
            <a:r>
              <a:t>bij</a:t>
            </a:r>
            <a:r>
              <a:rPr spc="80"/>
              <a:t> </a:t>
            </a:r>
            <a:r>
              <a:t>de</a:t>
            </a:r>
            <a:r>
              <a:rPr spc="80"/>
              <a:t> </a:t>
            </a:r>
            <a:r>
              <a:t>juiste</a:t>
            </a:r>
            <a:r>
              <a:rPr spc="80"/>
              <a:t> </a:t>
            </a:r>
            <a:r>
              <a:rPr spc="-10"/>
              <a:t>mensen </a:t>
            </a:r>
            <a:r>
              <a:t>mét</a:t>
            </a:r>
            <a:r>
              <a:rPr spc="95"/>
              <a:t> </a:t>
            </a:r>
            <a:r>
              <a:t>mandaat</a:t>
            </a:r>
            <a:r>
              <a:rPr spc="95"/>
              <a:t> </a:t>
            </a:r>
            <a:r>
              <a:rPr spc="-10"/>
              <a:t>(sleutelpersonen) </a:t>
            </a:r>
            <a:r>
              <a:t>te</a:t>
            </a:r>
            <a:r>
              <a:rPr spc="65"/>
              <a:t> </a:t>
            </a:r>
            <a:r>
              <a:t>beleggen</a:t>
            </a:r>
            <a:r>
              <a:rPr spc="69"/>
              <a:t> </a:t>
            </a:r>
            <a:r>
              <a:t>in</a:t>
            </a:r>
            <a:r>
              <a:rPr spc="69"/>
              <a:t> </a:t>
            </a:r>
            <a:r>
              <a:t>de</a:t>
            </a:r>
            <a:r>
              <a:rPr spc="69"/>
              <a:t> </a:t>
            </a:r>
            <a:r>
              <a:rPr spc="-10"/>
              <a:t>organisatie. </a:t>
            </a:r>
            <a:r>
              <a:t>Sleutelpersonen</a:t>
            </a:r>
            <a:r>
              <a:rPr spc="170"/>
              <a:t> </a:t>
            </a:r>
            <a:r>
              <a:t>hebben</a:t>
            </a:r>
            <a:r>
              <a:rPr spc="170"/>
              <a:t> </a:t>
            </a:r>
            <a:r>
              <a:rPr spc="-10"/>
              <a:t>ofwel </a:t>
            </a:r>
            <a:r>
              <a:t>een</a:t>
            </a:r>
            <a:r>
              <a:rPr spc="75"/>
              <a:t> </a:t>
            </a:r>
            <a:r>
              <a:t>sleutelrol</a:t>
            </a:r>
            <a:r>
              <a:rPr spc="80"/>
              <a:t> </a:t>
            </a:r>
            <a:r>
              <a:t>in</a:t>
            </a:r>
            <a:r>
              <a:rPr spc="75"/>
              <a:t> </a:t>
            </a:r>
            <a:r>
              <a:t>de</a:t>
            </a:r>
            <a:r>
              <a:rPr spc="80"/>
              <a:t> </a:t>
            </a:r>
            <a:r>
              <a:rPr spc="-10"/>
              <a:t>organisatie </a:t>
            </a:r>
            <a:r>
              <a:t>(en</a:t>
            </a:r>
            <a:r>
              <a:rPr spc="90"/>
              <a:t> </a:t>
            </a:r>
            <a:r>
              <a:t>het</a:t>
            </a:r>
            <a:r>
              <a:rPr spc="90"/>
              <a:t> </a:t>
            </a:r>
            <a:r>
              <a:t>nodige</a:t>
            </a:r>
            <a:r>
              <a:rPr spc="90"/>
              <a:t> </a:t>
            </a:r>
            <a:r>
              <a:t>mandaat</a:t>
            </a:r>
            <a:r>
              <a:rPr spc="95"/>
              <a:t> </a:t>
            </a:r>
            <a:r>
              <a:rPr spc="-25"/>
              <a:t>van</a:t>
            </a:r>
          </a:p>
          <a:p>
            <a:pPr marR="52068" indent="12700">
              <a:lnSpc>
                <a:spcPct val="138900"/>
              </a:lnSpc>
              <a:defRPr sz="900">
                <a:solidFill>
                  <a:srgbClr val="FFFFFF"/>
                </a:solidFill>
                <a:latin typeface="Montserrat Medium"/>
                <a:ea typeface="Montserrat Medium"/>
                <a:cs typeface="Montserrat Medium"/>
                <a:sym typeface="Montserrat Medium"/>
              </a:defRPr>
            </a:pPr>
            <a:r>
              <a:t>de</a:t>
            </a:r>
            <a:r>
              <a:rPr spc="85"/>
              <a:t> </a:t>
            </a:r>
            <a:r>
              <a:t>bestuurder)</a:t>
            </a:r>
            <a:r>
              <a:rPr spc="90"/>
              <a:t> </a:t>
            </a:r>
            <a:r>
              <a:t>ofwel</a:t>
            </a:r>
            <a:r>
              <a:rPr spc="90"/>
              <a:t> </a:t>
            </a:r>
            <a:r>
              <a:t>er</a:t>
            </a:r>
            <a:r>
              <a:rPr spc="90"/>
              <a:t> </a:t>
            </a:r>
            <a:r>
              <a:rPr spc="-25"/>
              <a:t>kan </a:t>
            </a:r>
            <a:r>
              <a:t>een</a:t>
            </a:r>
            <a:r>
              <a:rPr spc="90"/>
              <a:t> </a:t>
            </a:r>
            <a:r>
              <a:t>(al</a:t>
            </a:r>
            <a:r>
              <a:rPr spc="90"/>
              <a:t> </a:t>
            </a:r>
            <a:r>
              <a:t>bestaande?)</a:t>
            </a:r>
            <a:r>
              <a:rPr spc="95"/>
              <a:t> </a:t>
            </a:r>
            <a:r>
              <a:rPr spc="-10"/>
              <a:t>werkgroep </a:t>
            </a:r>
            <a:r>
              <a:t>worden</a:t>
            </a:r>
            <a:r>
              <a:rPr spc="75"/>
              <a:t> </a:t>
            </a:r>
            <a:r>
              <a:rPr spc="-10"/>
              <a:t>opgericht/ingezet.</a:t>
            </a:r>
          </a:p>
          <a:p>
            <a:pPr marR="169545" indent="12700">
              <a:lnSpc>
                <a:spcPct val="138900"/>
              </a:lnSpc>
              <a:defRPr sz="900">
                <a:solidFill>
                  <a:srgbClr val="FFFFFF"/>
                </a:solidFill>
                <a:latin typeface="Montserrat Medium"/>
                <a:ea typeface="Montserrat Medium"/>
                <a:cs typeface="Montserrat Medium"/>
                <a:sym typeface="Montserrat Medium"/>
              </a:defRPr>
            </a:pPr>
            <a:r>
              <a:t>Denk</a:t>
            </a:r>
            <a:r>
              <a:rPr spc="80"/>
              <a:t> </a:t>
            </a:r>
            <a:r>
              <a:t>aan:</a:t>
            </a:r>
            <a:r>
              <a:rPr spc="80"/>
              <a:t> </a:t>
            </a:r>
            <a:r>
              <a:rPr spc="-10"/>
              <a:t>bestuurders, </a:t>
            </a:r>
            <a:r>
              <a:t>managers,</a:t>
            </a:r>
            <a:r>
              <a:rPr spc="114"/>
              <a:t> </a:t>
            </a:r>
            <a:r>
              <a:t>HRM,</a:t>
            </a:r>
            <a:r>
              <a:rPr spc="120"/>
              <a:t> </a:t>
            </a:r>
            <a:r>
              <a:rPr spc="-10"/>
              <a:t>directies, </a:t>
            </a:r>
            <a:r>
              <a:t>afdelingen</a:t>
            </a:r>
            <a:r>
              <a:rPr spc="180"/>
              <a:t> </a:t>
            </a:r>
            <a:r>
              <a:t>communicatie</a:t>
            </a:r>
            <a:r>
              <a:rPr spc="180"/>
              <a:t> </a:t>
            </a:r>
            <a:r>
              <a:rPr spc="-25"/>
              <a:t>en </a:t>
            </a:r>
            <a:r>
              <a:rPr spc="-10"/>
              <a:t>beleidsmakers.</a:t>
            </a:r>
          </a:p>
          <a:p>
            <a:pPr marR="213995" indent="12700" algn="just">
              <a:lnSpc>
                <a:spcPct val="138900"/>
              </a:lnSpc>
              <a:defRPr sz="900">
                <a:solidFill>
                  <a:srgbClr val="FFFFFF"/>
                </a:solidFill>
                <a:latin typeface="Montserrat Medium"/>
                <a:ea typeface="Montserrat Medium"/>
                <a:cs typeface="Montserrat Medium"/>
                <a:sym typeface="Montserrat Medium"/>
              </a:defRPr>
            </a:pPr>
            <a:r>
              <a:t>Met</a:t>
            </a:r>
            <a:r>
              <a:rPr spc="69"/>
              <a:t> </a:t>
            </a:r>
            <a:r>
              <a:t>dit</a:t>
            </a:r>
            <a:r>
              <a:rPr spc="75"/>
              <a:t> </a:t>
            </a:r>
            <a:r>
              <a:t>plan</a:t>
            </a:r>
            <a:r>
              <a:rPr spc="69"/>
              <a:t> </a:t>
            </a:r>
            <a:r>
              <a:t>van</a:t>
            </a:r>
            <a:r>
              <a:rPr spc="75"/>
              <a:t> </a:t>
            </a:r>
            <a:r>
              <a:t>aanpak</a:t>
            </a:r>
            <a:r>
              <a:rPr spc="75"/>
              <a:t> </a:t>
            </a:r>
            <a:r>
              <a:rPr spc="-25"/>
              <a:t>put </a:t>
            </a:r>
            <a:r>
              <a:t>je</a:t>
            </a:r>
            <a:r>
              <a:rPr spc="69"/>
              <a:t> </a:t>
            </a:r>
            <a:r>
              <a:t>uit</a:t>
            </a:r>
            <a:r>
              <a:rPr spc="69"/>
              <a:t> </a:t>
            </a:r>
            <a:r>
              <a:t>de</a:t>
            </a:r>
            <a:r>
              <a:rPr spc="69"/>
              <a:t> </a:t>
            </a:r>
            <a:r>
              <a:t>kennis</a:t>
            </a:r>
            <a:r>
              <a:rPr spc="69"/>
              <a:t> </a:t>
            </a:r>
            <a:r>
              <a:t>die</a:t>
            </a:r>
            <a:r>
              <a:rPr spc="69"/>
              <a:t> </a:t>
            </a:r>
            <a:r>
              <a:t>eerder</a:t>
            </a:r>
            <a:r>
              <a:rPr spc="69"/>
              <a:t> </a:t>
            </a:r>
            <a:r>
              <a:rPr spc="-25"/>
              <a:t>is </a:t>
            </a:r>
            <a:r>
              <a:t>opgehaald</a:t>
            </a:r>
            <a:r>
              <a:rPr spc="110"/>
              <a:t> </a:t>
            </a:r>
            <a:r>
              <a:t>bij</a:t>
            </a:r>
            <a:r>
              <a:rPr spc="110"/>
              <a:t> </a:t>
            </a:r>
            <a:r>
              <a:rPr spc="-10"/>
              <a:t>leden.</a:t>
            </a:r>
          </a:p>
        </p:txBody>
      </p:sp>
      <p:sp>
        <p:nvSpPr>
          <p:cNvPr id="131" name="object 7"/>
          <p:cNvSpPr txBox="1"/>
          <p:nvPr/>
        </p:nvSpPr>
        <p:spPr>
          <a:xfrm>
            <a:off x="3265833" y="4249251"/>
            <a:ext cx="2727326"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z="1500">
                <a:solidFill>
                  <a:srgbClr val="231F20"/>
                </a:solidFill>
                <a:latin typeface="Montserrat Bold"/>
                <a:ea typeface="Montserrat Bold"/>
                <a:cs typeface="Montserrat Bold"/>
                <a:sym typeface="Montserrat Bold"/>
              </a:defRPr>
            </a:pPr>
            <a:r>
              <a:t>Voor</a:t>
            </a:r>
            <a:r>
              <a:rPr spc="95"/>
              <a:t> </a:t>
            </a:r>
            <a:r>
              <a:t>wie</a:t>
            </a:r>
            <a:r>
              <a:rPr spc="100"/>
              <a:t> </a:t>
            </a:r>
            <a:r>
              <a:t>is</a:t>
            </a:r>
            <a:r>
              <a:rPr spc="100"/>
              <a:t> </a:t>
            </a:r>
            <a:r>
              <a:t>dit</a:t>
            </a:r>
            <a:r>
              <a:rPr spc="100"/>
              <a:t> </a:t>
            </a:r>
            <a:r>
              <a:rPr spc="-10"/>
              <a:t>document?</a:t>
            </a:r>
          </a:p>
        </p:txBody>
      </p:sp>
      <p:sp>
        <p:nvSpPr>
          <p:cNvPr id="132" name="object 8"/>
          <p:cNvSpPr/>
          <p:nvPr/>
        </p:nvSpPr>
        <p:spPr>
          <a:xfrm>
            <a:off x="752459" y="4630349"/>
            <a:ext cx="3696995" cy="15209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179" y="0"/>
                </a:moveTo>
                <a:lnTo>
                  <a:pt x="421" y="0"/>
                </a:lnTo>
                <a:lnTo>
                  <a:pt x="257" y="80"/>
                </a:lnTo>
                <a:lnTo>
                  <a:pt x="123" y="299"/>
                </a:lnTo>
                <a:lnTo>
                  <a:pt x="33" y="624"/>
                </a:lnTo>
                <a:lnTo>
                  <a:pt x="0" y="1022"/>
                </a:lnTo>
                <a:lnTo>
                  <a:pt x="0" y="20578"/>
                </a:lnTo>
                <a:lnTo>
                  <a:pt x="33" y="20976"/>
                </a:lnTo>
                <a:lnTo>
                  <a:pt x="123" y="21301"/>
                </a:lnTo>
                <a:lnTo>
                  <a:pt x="257" y="21520"/>
                </a:lnTo>
                <a:lnTo>
                  <a:pt x="421" y="21600"/>
                </a:lnTo>
                <a:lnTo>
                  <a:pt x="21179" y="21600"/>
                </a:lnTo>
                <a:lnTo>
                  <a:pt x="21343" y="21520"/>
                </a:lnTo>
                <a:lnTo>
                  <a:pt x="21477" y="21301"/>
                </a:lnTo>
                <a:lnTo>
                  <a:pt x="21567" y="20976"/>
                </a:lnTo>
                <a:lnTo>
                  <a:pt x="21600" y="20578"/>
                </a:lnTo>
                <a:lnTo>
                  <a:pt x="21600" y="1022"/>
                </a:lnTo>
                <a:lnTo>
                  <a:pt x="21567" y="624"/>
                </a:lnTo>
                <a:lnTo>
                  <a:pt x="21477" y="299"/>
                </a:lnTo>
                <a:lnTo>
                  <a:pt x="21343" y="80"/>
                </a:lnTo>
                <a:lnTo>
                  <a:pt x="21179" y="0"/>
                </a:lnTo>
                <a:close/>
              </a:path>
            </a:pathLst>
          </a:custGeom>
          <a:solidFill>
            <a:srgbClr val="1D559F"/>
          </a:solidFill>
          <a:ln w="12700">
            <a:miter lim="400000"/>
          </a:ln>
        </p:spPr>
        <p:txBody>
          <a:bodyPr lIns="45719" rIns="45719"/>
          <a:lstStyle/>
          <a:p>
            <a:pPr/>
          </a:p>
        </p:txBody>
      </p:sp>
      <p:sp>
        <p:nvSpPr>
          <p:cNvPr id="133" name="object 9"/>
          <p:cNvSpPr txBox="1"/>
          <p:nvPr/>
        </p:nvSpPr>
        <p:spPr>
          <a:xfrm>
            <a:off x="1039354" y="4830302"/>
            <a:ext cx="306324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ct val="120000"/>
              </a:lnSpc>
              <a:spcBef>
                <a:spcPts val="500"/>
              </a:spcBef>
              <a:defRPr sz="900">
                <a:solidFill>
                  <a:srgbClr val="FFFFFF"/>
                </a:solidFill>
                <a:latin typeface="Montserrat Bold"/>
                <a:ea typeface="Montserrat Bold"/>
                <a:cs typeface="Montserrat Bold"/>
                <a:sym typeface="Montserrat Bold"/>
              </a:defRPr>
            </a:pPr>
            <a:r>
              <a:t>Document</a:t>
            </a:r>
            <a:r>
              <a:rPr spc="104"/>
              <a:t> </a:t>
            </a:r>
            <a:r>
              <a:t>voor</a:t>
            </a:r>
            <a:r>
              <a:rPr spc="104"/>
              <a:t> </a:t>
            </a:r>
            <a:r>
              <a:rPr spc="-10"/>
              <a:t>bestuurders</a:t>
            </a:r>
          </a:p>
          <a:p>
            <a:pPr marR="5080" indent="12700">
              <a:lnSpc>
                <a:spcPct val="120000"/>
              </a:lnSpc>
              <a:defRPr sz="900">
                <a:solidFill>
                  <a:srgbClr val="FFFFFF"/>
                </a:solidFill>
                <a:latin typeface="Montserrat Regular"/>
                <a:ea typeface="Montserrat Regular"/>
                <a:cs typeface="Montserrat Regular"/>
                <a:sym typeface="Montserrat Regular"/>
              </a:defRPr>
            </a:pPr>
            <a:r>
              <a:t>De</a:t>
            </a:r>
            <a:r>
              <a:rPr spc="75"/>
              <a:t> </a:t>
            </a:r>
            <a:r>
              <a:t>urgentie</a:t>
            </a:r>
            <a:r>
              <a:rPr spc="90"/>
              <a:t> </a:t>
            </a:r>
            <a:r>
              <a:t>van</a:t>
            </a:r>
            <a:r>
              <a:rPr spc="85"/>
              <a:t> </a:t>
            </a:r>
            <a:r>
              <a:t>positionering</a:t>
            </a:r>
            <a:r>
              <a:rPr spc="90"/>
              <a:t> </a:t>
            </a:r>
            <a:r>
              <a:t>wordt</a:t>
            </a:r>
            <a:r>
              <a:rPr spc="90"/>
              <a:t> </a:t>
            </a:r>
            <a:r>
              <a:t>in</a:t>
            </a:r>
            <a:r>
              <a:rPr spc="85"/>
              <a:t> </a:t>
            </a:r>
            <a:r>
              <a:t>dit</a:t>
            </a:r>
            <a:r>
              <a:rPr spc="90"/>
              <a:t> </a:t>
            </a:r>
            <a:r>
              <a:t>plan</a:t>
            </a:r>
            <a:r>
              <a:rPr spc="90"/>
              <a:t> </a:t>
            </a:r>
            <a:r>
              <a:rPr spc="-25"/>
              <a:t>van </a:t>
            </a:r>
            <a:r>
              <a:t>aanpak</a:t>
            </a:r>
            <a:r>
              <a:rPr spc="90"/>
              <a:t> </a:t>
            </a:r>
            <a:r>
              <a:t>toegelicht</a:t>
            </a:r>
            <a:r>
              <a:rPr spc="90"/>
              <a:t> </a:t>
            </a:r>
            <a:r>
              <a:t>en</a:t>
            </a:r>
            <a:r>
              <a:rPr spc="90"/>
              <a:t> </a:t>
            </a:r>
            <a:r>
              <a:t>de</a:t>
            </a:r>
            <a:r>
              <a:rPr spc="90"/>
              <a:t> </a:t>
            </a:r>
            <a:r>
              <a:t>stappen</a:t>
            </a:r>
            <a:r>
              <a:rPr spc="90"/>
              <a:t> </a:t>
            </a:r>
            <a:r>
              <a:t>die</a:t>
            </a:r>
            <a:r>
              <a:rPr spc="90"/>
              <a:t> </a:t>
            </a:r>
            <a:r>
              <a:t>nodig</a:t>
            </a:r>
            <a:r>
              <a:rPr spc="90"/>
              <a:t> </a:t>
            </a:r>
            <a:r>
              <a:t>zijn</a:t>
            </a:r>
            <a:r>
              <a:rPr spc="95"/>
              <a:t> </a:t>
            </a:r>
            <a:r>
              <a:rPr spc="-25"/>
              <a:t>om </a:t>
            </a:r>
            <a:r>
              <a:t>mee</a:t>
            </a:r>
            <a:r>
              <a:rPr spc="60"/>
              <a:t> </a:t>
            </a:r>
            <a:r>
              <a:t>te</a:t>
            </a:r>
            <a:r>
              <a:rPr spc="75"/>
              <a:t> </a:t>
            </a:r>
            <a:r>
              <a:t>doen</a:t>
            </a:r>
            <a:r>
              <a:rPr spc="69"/>
              <a:t> </a:t>
            </a:r>
            <a:r>
              <a:t>met</a:t>
            </a:r>
            <a:r>
              <a:rPr spc="75"/>
              <a:t> </a:t>
            </a:r>
            <a:r>
              <a:t>community</a:t>
            </a:r>
            <a:r>
              <a:rPr spc="69"/>
              <a:t> </a:t>
            </a:r>
            <a:r>
              <a:t>next.</a:t>
            </a:r>
            <a:r>
              <a:rPr spc="75"/>
              <a:t> </a:t>
            </a:r>
            <a:r>
              <a:t>In</a:t>
            </a:r>
            <a:r>
              <a:rPr spc="69"/>
              <a:t> </a:t>
            </a:r>
            <a:r>
              <a:t>elke</a:t>
            </a:r>
            <a:r>
              <a:rPr spc="75"/>
              <a:t> </a:t>
            </a:r>
            <a:r>
              <a:rPr spc="-10"/>
              <a:t>kopje </a:t>
            </a:r>
            <a:r>
              <a:t>staat</a:t>
            </a:r>
            <a:r>
              <a:rPr spc="80"/>
              <a:t> </a:t>
            </a:r>
            <a:r>
              <a:t>duidelijke</a:t>
            </a:r>
            <a:r>
              <a:rPr spc="95"/>
              <a:t> </a:t>
            </a:r>
            <a:r>
              <a:t>wat</a:t>
            </a:r>
            <a:r>
              <a:rPr spc="90"/>
              <a:t> </a:t>
            </a:r>
            <a:r>
              <a:t>er</a:t>
            </a:r>
            <a:r>
              <a:rPr spc="95"/>
              <a:t> </a:t>
            </a:r>
            <a:r>
              <a:t>voorwaardelijk</a:t>
            </a:r>
            <a:r>
              <a:rPr spc="90"/>
              <a:t> </a:t>
            </a:r>
            <a:r>
              <a:t>is</a:t>
            </a:r>
            <a:r>
              <a:rPr spc="95"/>
              <a:t> </a:t>
            </a:r>
            <a:r>
              <a:t>om</a:t>
            </a:r>
            <a:r>
              <a:rPr spc="95"/>
              <a:t> </a:t>
            </a:r>
            <a:r>
              <a:rPr spc="-20"/>
              <a:t>deze </a:t>
            </a:r>
            <a:r>
              <a:t>stap</a:t>
            </a:r>
            <a:r>
              <a:rPr spc="69"/>
              <a:t> </a:t>
            </a:r>
            <a:r>
              <a:t>te</a:t>
            </a:r>
            <a:r>
              <a:rPr spc="69"/>
              <a:t> </a:t>
            </a:r>
            <a:r>
              <a:t>kunnen</a:t>
            </a:r>
            <a:r>
              <a:rPr spc="75"/>
              <a:t> </a:t>
            </a:r>
            <a:r>
              <a:rPr spc="-10"/>
              <a:t>zetten.</a:t>
            </a:r>
          </a:p>
        </p:txBody>
      </p:sp>
      <p:sp>
        <p:nvSpPr>
          <p:cNvPr id="134" name="object 10"/>
          <p:cNvSpPr/>
          <p:nvPr/>
        </p:nvSpPr>
        <p:spPr>
          <a:xfrm>
            <a:off x="4809452" y="4630349"/>
            <a:ext cx="3693454" cy="15209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179" y="0"/>
                </a:moveTo>
                <a:lnTo>
                  <a:pt x="421" y="0"/>
                </a:lnTo>
                <a:lnTo>
                  <a:pt x="257" y="80"/>
                </a:lnTo>
                <a:lnTo>
                  <a:pt x="123" y="299"/>
                </a:lnTo>
                <a:lnTo>
                  <a:pt x="33" y="624"/>
                </a:lnTo>
                <a:lnTo>
                  <a:pt x="0" y="1022"/>
                </a:lnTo>
                <a:lnTo>
                  <a:pt x="0" y="20578"/>
                </a:lnTo>
                <a:lnTo>
                  <a:pt x="33" y="20976"/>
                </a:lnTo>
                <a:lnTo>
                  <a:pt x="123" y="21301"/>
                </a:lnTo>
                <a:lnTo>
                  <a:pt x="257" y="21520"/>
                </a:lnTo>
                <a:lnTo>
                  <a:pt x="421" y="21600"/>
                </a:lnTo>
                <a:lnTo>
                  <a:pt x="21179" y="21600"/>
                </a:lnTo>
                <a:lnTo>
                  <a:pt x="21343" y="21520"/>
                </a:lnTo>
                <a:lnTo>
                  <a:pt x="21477" y="21301"/>
                </a:lnTo>
                <a:lnTo>
                  <a:pt x="21567" y="20976"/>
                </a:lnTo>
                <a:lnTo>
                  <a:pt x="21600" y="20578"/>
                </a:lnTo>
                <a:lnTo>
                  <a:pt x="21600" y="1022"/>
                </a:lnTo>
                <a:lnTo>
                  <a:pt x="21567" y="624"/>
                </a:lnTo>
                <a:lnTo>
                  <a:pt x="21477" y="299"/>
                </a:lnTo>
                <a:lnTo>
                  <a:pt x="21343" y="80"/>
                </a:lnTo>
                <a:lnTo>
                  <a:pt x="21179" y="0"/>
                </a:lnTo>
                <a:close/>
              </a:path>
            </a:pathLst>
          </a:custGeom>
          <a:solidFill>
            <a:srgbClr val="961E70"/>
          </a:solidFill>
          <a:ln w="12700">
            <a:miter lim="400000"/>
          </a:ln>
        </p:spPr>
        <p:txBody>
          <a:bodyPr lIns="45719" rIns="45719"/>
          <a:lstStyle/>
          <a:p>
            <a:pPr/>
          </a:p>
        </p:txBody>
      </p:sp>
      <p:sp>
        <p:nvSpPr>
          <p:cNvPr id="135" name="object 11"/>
          <p:cNvSpPr txBox="1"/>
          <p:nvPr/>
        </p:nvSpPr>
        <p:spPr>
          <a:xfrm>
            <a:off x="5075899" y="4767962"/>
            <a:ext cx="2924176" cy="5277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z="900">
                <a:solidFill>
                  <a:srgbClr val="FFFFFF"/>
                </a:solidFill>
                <a:latin typeface="Montserrat Bold"/>
                <a:ea typeface="Montserrat Bold"/>
                <a:cs typeface="Montserrat Bold"/>
                <a:sym typeface="Montserrat Bold"/>
              </a:defRPr>
            </a:pPr>
            <a:r>
              <a:t>Betrokken</a:t>
            </a:r>
            <a:r>
              <a:rPr spc="85"/>
              <a:t> </a:t>
            </a:r>
            <a:r>
              <a:t>bij</a:t>
            </a:r>
            <a:r>
              <a:rPr spc="95"/>
              <a:t> </a:t>
            </a:r>
            <a:r>
              <a:t>de</a:t>
            </a:r>
            <a:r>
              <a:rPr spc="95"/>
              <a:t> </a:t>
            </a:r>
            <a:r>
              <a:t>implementatie</a:t>
            </a:r>
            <a:r>
              <a:rPr spc="95"/>
              <a:t> </a:t>
            </a:r>
            <a:r>
              <a:t>van</a:t>
            </a:r>
            <a:r>
              <a:rPr spc="95"/>
              <a:t> </a:t>
            </a:r>
            <a:r>
              <a:t>dit</a:t>
            </a:r>
            <a:r>
              <a:rPr spc="100"/>
              <a:t> </a:t>
            </a:r>
            <a:r>
              <a:rPr spc="-10"/>
              <a:t>plan? </a:t>
            </a:r>
            <a:r>
              <a:rPr>
                <a:latin typeface="Montserrat Regular"/>
                <a:ea typeface="Montserrat Regular"/>
                <a:cs typeface="Montserrat Regular"/>
                <a:sym typeface="Montserrat Regular"/>
              </a:rPr>
              <a:t>In</a:t>
            </a:r>
            <a:r>
              <a:rPr spc="85">
                <a:latin typeface="Montserrat Regular"/>
                <a:ea typeface="Montserrat Regular"/>
                <a:cs typeface="Montserrat Regular"/>
                <a:sym typeface="Montserrat Regular"/>
              </a:rPr>
              <a:t> </a:t>
            </a:r>
            <a:r>
              <a:rPr>
                <a:latin typeface="Montserrat Regular"/>
                <a:ea typeface="Montserrat Regular"/>
                <a:cs typeface="Montserrat Regular"/>
                <a:sym typeface="Montserrat Regular"/>
              </a:rPr>
              <a:t>dit</a:t>
            </a:r>
            <a:r>
              <a:rPr spc="85">
                <a:latin typeface="Montserrat Regular"/>
                <a:ea typeface="Montserrat Regular"/>
                <a:cs typeface="Montserrat Regular"/>
                <a:sym typeface="Montserrat Regular"/>
              </a:rPr>
              <a:t> </a:t>
            </a:r>
            <a:r>
              <a:rPr>
                <a:latin typeface="Montserrat Regular"/>
                <a:ea typeface="Montserrat Regular"/>
                <a:cs typeface="Montserrat Regular"/>
                <a:sym typeface="Montserrat Regular"/>
              </a:rPr>
              <a:t>plan</a:t>
            </a:r>
            <a:r>
              <a:rPr spc="85">
                <a:latin typeface="Montserrat Regular"/>
                <a:ea typeface="Montserrat Regular"/>
                <a:cs typeface="Montserrat Regular"/>
                <a:sym typeface="Montserrat Regular"/>
              </a:rPr>
              <a:t> </a:t>
            </a:r>
            <a:r>
              <a:rPr>
                <a:latin typeface="Montserrat Regular"/>
                <a:ea typeface="Montserrat Regular"/>
                <a:cs typeface="Montserrat Regular"/>
                <a:sym typeface="Montserrat Regular"/>
              </a:rPr>
              <a:t>wordt</a:t>
            </a:r>
            <a:r>
              <a:rPr spc="85">
                <a:latin typeface="Montserrat Regular"/>
                <a:ea typeface="Montserrat Regular"/>
                <a:cs typeface="Montserrat Regular"/>
                <a:sym typeface="Montserrat Regular"/>
              </a:rPr>
              <a:t> </a:t>
            </a:r>
            <a:r>
              <a:rPr>
                <a:latin typeface="Montserrat Regular"/>
                <a:ea typeface="Montserrat Regular"/>
                <a:cs typeface="Montserrat Regular"/>
                <a:sym typeface="Montserrat Regular"/>
              </a:rPr>
              <a:t>toegelicht</a:t>
            </a:r>
            <a:r>
              <a:rPr spc="85">
                <a:latin typeface="Montserrat Regular"/>
                <a:ea typeface="Montserrat Regular"/>
                <a:cs typeface="Montserrat Regular"/>
                <a:sym typeface="Montserrat Regular"/>
              </a:rPr>
              <a:t> </a:t>
            </a:r>
            <a:r>
              <a:rPr>
                <a:latin typeface="Montserrat Regular"/>
                <a:ea typeface="Montserrat Regular"/>
                <a:cs typeface="Montserrat Regular"/>
                <a:sym typeface="Montserrat Regular"/>
              </a:rPr>
              <a:t>welke</a:t>
            </a:r>
            <a:r>
              <a:rPr spc="85">
                <a:latin typeface="Montserrat Regular"/>
                <a:ea typeface="Montserrat Regular"/>
                <a:cs typeface="Montserrat Regular"/>
                <a:sym typeface="Montserrat Regular"/>
              </a:rPr>
              <a:t> </a:t>
            </a:r>
            <a:r>
              <a:rPr>
                <a:latin typeface="Montserrat Regular"/>
                <a:ea typeface="Montserrat Regular"/>
                <a:cs typeface="Montserrat Regular"/>
                <a:sym typeface="Montserrat Regular"/>
              </a:rPr>
              <a:t>stappen</a:t>
            </a:r>
            <a:r>
              <a:rPr spc="90">
                <a:latin typeface="Montserrat Regular"/>
                <a:ea typeface="Montserrat Regular"/>
                <a:cs typeface="Montserrat Regular"/>
                <a:sym typeface="Montserrat Regular"/>
              </a:rPr>
              <a:t> </a:t>
            </a:r>
            <a:r>
              <a:rPr spc="-10">
                <a:latin typeface="Montserrat Regular"/>
                <a:ea typeface="Montserrat Regular"/>
                <a:cs typeface="Montserrat Regular"/>
                <a:sym typeface="Montserrat Regular"/>
              </a:rPr>
              <a:t>nodig </a:t>
            </a:r>
            <a:r>
              <a:rPr>
                <a:latin typeface="Montserrat Regular"/>
                <a:ea typeface="Montserrat Regular"/>
                <a:cs typeface="Montserrat Regular"/>
                <a:sym typeface="Montserrat Regular"/>
              </a:rPr>
              <a:t>zijn</a:t>
            </a:r>
            <a:r>
              <a:rPr spc="85">
                <a:latin typeface="Montserrat Regular"/>
                <a:ea typeface="Montserrat Regular"/>
                <a:cs typeface="Montserrat Regular"/>
                <a:sym typeface="Montserrat Regular"/>
              </a:rPr>
              <a:t> </a:t>
            </a:r>
            <a:r>
              <a:rPr>
                <a:latin typeface="Montserrat Regular"/>
                <a:ea typeface="Montserrat Regular"/>
                <a:cs typeface="Montserrat Regular"/>
                <a:sym typeface="Montserrat Regular"/>
              </a:rPr>
              <a:t>voor</a:t>
            </a:r>
            <a:r>
              <a:rPr spc="100">
                <a:latin typeface="Montserrat Regular"/>
                <a:ea typeface="Montserrat Regular"/>
                <a:cs typeface="Montserrat Regular"/>
                <a:sym typeface="Montserrat Regular"/>
              </a:rPr>
              <a:t> </a:t>
            </a:r>
            <a:r>
              <a:rPr>
                <a:latin typeface="Montserrat Regular"/>
                <a:ea typeface="Montserrat Regular"/>
                <a:cs typeface="Montserrat Regular"/>
                <a:sym typeface="Montserrat Regular"/>
              </a:rPr>
              <a:t>de</a:t>
            </a:r>
            <a:r>
              <a:rPr spc="100">
                <a:latin typeface="Montserrat Regular"/>
                <a:ea typeface="Montserrat Regular"/>
                <a:cs typeface="Montserrat Regular"/>
                <a:sym typeface="Montserrat Regular"/>
              </a:rPr>
              <a:t> </a:t>
            </a:r>
            <a:r>
              <a:rPr>
                <a:latin typeface="Montserrat Regular"/>
                <a:ea typeface="Montserrat Regular"/>
                <a:cs typeface="Montserrat Regular"/>
                <a:sym typeface="Montserrat Regular"/>
              </a:rPr>
              <a:t>implementatie</a:t>
            </a:r>
            <a:r>
              <a:rPr spc="100">
                <a:latin typeface="Montserrat Regular"/>
                <a:ea typeface="Montserrat Regular"/>
                <a:cs typeface="Montserrat Regular"/>
                <a:sym typeface="Montserrat Regular"/>
              </a:rPr>
              <a:t> </a:t>
            </a:r>
            <a:r>
              <a:rPr>
                <a:latin typeface="Montserrat Regular"/>
                <a:ea typeface="Montserrat Regular"/>
                <a:cs typeface="Montserrat Regular"/>
                <a:sym typeface="Montserrat Regular"/>
              </a:rPr>
              <a:t>van</a:t>
            </a:r>
            <a:r>
              <a:rPr spc="100">
                <a:latin typeface="Montserrat Regular"/>
                <a:ea typeface="Montserrat Regular"/>
                <a:cs typeface="Montserrat Regular"/>
                <a:sym typeface="Montserrat Regular"/>
              </a:rPr>
              <a:t> </a:t>
            </a:r>
            <a:r>
              <a:rPr>
                <a:latin typeface="Montserrat Regular"/>
                <a:ea typeface="Montserrat Regular"/>
                <a:cs typeface="Montserrat Regular"/>
                <a:sym typeface="Montserrat Regular"/>
              </a:rPr>
              <a:t>community</a:t>
            </a:r>
            <a:r>
              <a:rPr spc="100">
                <a:latin typeface="Montserrat Regular"/>
                <a:ea typeface="Montserrat Regular"/>
                <a:cs typeface="Montserrat Regular"/>
                <a:sym typeface="Montserrat Regular"/>
              </a:rPr>
              <a:t> </a:t>
            </a:r>
            <a:r>
              <a:rPr spc="-10">
                <a:latin typeface="Montserrat Regular"/>
                <a:ea typeface="Montserrat Regular"/>
                <a:cs typeface="Montserrat Regular"/>
                <a:sym typeface="Montserrat Regular"/>
              </a:rPr>
              <a:t>next.</a:t>
            </a:r>
          </a:p>
        </p:txBody>
      </p:sp>
      <p:pic>
        <p:nvPicPr>
          <p:cNvPr id="136" name="V Valente rechtsboven wit.png" descr="V Valente rechtsboven wit.png">
            <a:hlinkClick r:id="" invalidUrl="" action="ppaction://hlinkshowjump?jump=firstslide" tgtFrame="" tooltip="" history="1" highlightClick="0" endSnd="0"/>
          </p:cNvPr>
          <p:cNvPicPr>
            <a:picLocks noChangeAspect="1"/>
          </p:cNvPicPr>
          <p:nvPr/>
        </p:nvPicPr>
        <p:blipFill>
          <a:blip r:embed="rId2">
            <a:extLst/>
          </a:blip>
          <a:stretch>
            <a:fillRect/>
          </a:stretch>
        </p:blipFill>
        <p:spPr>
          <a:xfrm>
            <a:off x="11522681" y="123471"/>
            <a:ext cx="527788" cy="527788"/>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object 2"/>
          <p:cNvSpPr txBox="1"/>
          <p:nvPr/>
        </p:nvSpPr>
        <p:spPr>
          <a:xfrm>
            <a:off x="743299" y="1732326"/>
            <a:ext cx="4084956" cy="47344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z="900">
                <a:solidFill>
                  <a:srgbClr val="231F20"/>
                </a:solidFill>
                <a:latin typeface="Montserrat Bold"/>
                <a:ea typeface="Montserrat Bold"/>
                <a:cs typeface="Montserrat Bold"/>
                <a:sym typeface="Montserrat Bold"/>
              </a:defRPr>
            </a:pPr>
            <a:r>
              <a:t>6.</a:t>
            </a:r>
            <a:r>
              <a:rPr spc="5"/>
              <a:t> </a:t>
            </a:r>
            <a:r>
              <a:rPr spc="-10"/>
              <a:t>Landelijke</a:t>
            </a:r>
            <a:r>
              <a:rPr spc="10"/>
              <a:t> </a:t>
            </a:r>
            <a:r>
              <a:rPr spc="-10"/>
              <a:t>kwaliteitsstandaard</a:t>
            </a:r>
          </a:p>
          <a:p>
            <a:pPr marR="5080" indent="148589">
              <a:lnSpc>
                <a:spcPct val="138900"/>
              </a:lnSpc>
              <a:defRPr spc="-20" sz="900">
                <a:solidFill>
                  <a:srgbClr val="231F20"/>
                </a:solidFill>
                <a:latin typeface="Montserrat Light"/>
                <a:ea typeface="Montserrat Light"/>
                <a:cs typeface="Montserrat Light"/>
                <a:sym typeface="Montserrat Light"/>
              </a:defRPr>
            </a:pPr>
            <a:r>
              <a:t>Eenduidigheid,</a:t>
            </a:r>
            <a:r>
              <a:rPr spc="10"/>
              <a:t> </a:t>
            </a:r>
            <a:r>
              <a:t>herkenbaarheid</a:t>
            </a:r>
            <a:r>
              <a:rPr spc="15"/>
              <a:t> </a:t>
            </a:r>
            <a:r>
              <a:rPr spc="0"/>
              <a:t>en</a:t>
            </a:r>
            <a:r>
              <a:rPr spc="15"/>
              <a:t> </a:t>
            </a:r>
            <a:r>
              <a:rPr spc="0"/>
              <a:t>een</a:t>
            </a:r>
            <a:r>
              <a:rPr spc="15"/>
              <a:t> </a:t>
            </a:r>
            <a:r>
              <a:rPr spc="-10"/>
              <a:t>gedeelde</a:t>
            </a:r>
            <a:r>
              <a:rPr spc="15"/>
              <a:t> </a:t>
            </a:r>
            <a:r>
              <a:rPr spc="-10"/>
              <a:t>‘kwaliteitslat’</a:t>
            </a:r>
            <a:r>
              <a:rPr spc="15"/>
              <a:t> </a:t>
            </a:r>
            <a:r>
              <a:rPr spc="-10"/>
              <a:t>worden geborgd</a:t>
            </a:r>
            <a:r>
              <a:rPr spc="-30"/>
              <a:t> </a:t>
            </a:r>
            <a:r>
              <a:rPr spc="0"/>
              <a:t>door</a:t>
            </a:r>
            <a:r>
              <a:rPr spc="-15"/>
              <a:t> </a:t>
            </a:r>
            <a:r>
              <a:rPr spc="0"/>
              <a:t>een</a:t>
            </a:r>
            <a:r>
              <a:rPr spc="-15"/>
              <a:t> </a:t>
            </a:r>
            <a:r>
              <a:t>landelijk</a:t>
            </a:r>
            <a:r>
              <a:rPr spc="-15"/>
              <a:t> </a:t>
            </a:r>
            <a:r>
              <a:rPr spc="-10"/>
              <a:t>kwaliteitskader</a:t>
            </a:r>
            <a:r>
              <a:rPr spc="-15"/>
              <a:t> </a:t>
            </a:r>
            <a:r>
              <a:rPr spc="0"/>
              <a:t>in</a:t>
            </a:r>
            <a:r>
              <a:rPr spc="-15"/>
              <a:t> </a:t>
            </a:r>
            <a:r>
              <a:rPr spc="0"/>
              <a:t>de</a:t>
            </a:r>
            <a:r>
              <a:rPr spc="-15"/>
              <a:t> </a:t>
            </a:r>
            <a:r>
              <a:rPr spc="-10"/>
              <a:t>sector.</a:t>
            </a:r>
          </a:p>
        </p:txBody>
      </p:sp>
      <p:sp>
        <p:nvSpPr>
          <p:cNvPr id="324" name="object 3"/>
          <p:cNvSpPr txBox="1"/>
          <p:nvPr/>
        </p:nvSpPr>
        <p:spPr>
          <a:xfrm>
            <a:off x="743299" y="2494326"/>
            <a:ext cx="4051936" cy="10555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i="1" spc="-10" sz="900">
                <a:solidFill>
                  <a:srgbClr val="231F20"/>
                </a:solidFill>
                <a:latin typeface="Montserrat Light"/>
                <a:ea typeface="Montserrat Light"/>
                <a:cs typeface="Montserrat Light"/>
                <a:sym typeface="Montserrat Light"/>
              </a:defRPr>
            </a:pPr>
            <a:r>
              <a:t>Afweging:</a:t>
            </a:r>
          </a:p>
          <a:p>
            <a:pPr marR="5080" indent="12700">
              <a:lnSpc>
                <a:spcPct val="138900"/>
              </a:lnSpc>
              <a:defRPr sz="900">
                <a:solidFill>
                  <a:srgbClr val="231F20"/>
                </a:solidFill>
                <a:latin typeface="Montserrat Light"/>
                <a:ea typeface="Montserrat Light"/>
                <a:cs typeface="Montserrat Light"/>
                <a:sym typeface="Montserrat Light"/>
              </a:defRPr>
            </a:pPr>
            <a:r>
              <a:t>De</a:t>
            </a:r>
            <a:r>
              <a:rPr spc="-40"/>
              <a:t> </a:t>
            </a:r>
            <a:r>
              <a:rPr spc="-20"/>
              <a:t>kenmerken</a:t>
            </a:r>
            <a:r>
              <a:rPr spc="-30"/>
              <a:t> </a:t>
            </a:r>
            <a:r>
              <a:t>in</a:t>
            </a:r>
            <a:r>
              <a:rPr spc="-30"/>
              <a:t> </a:t>
            </a:r>
            <a:r>
              <a:t>dit</a:t>
            </a:r>
            <a:r>
              <a:rPr spc="-30"/>
              <a:t> </a:t>
            </a:r>
            <a:r>
              <a:rPr spc="-10"/>
              <a:t>concept</a:t>
            </a:r>
            <a:r>
              <a:rPr spc="-30"/>
              <a:t> </a:t>
            </a:r>
            <a:r>
              <a:rPr spc="-10"/>
              <a:t>vormen</a:t>
            </a:r>
            <a:r>
              <a:rPr spc="-30"/>
              <a:t> </a:t>
            </a:r>
            <a:r>
              <a:t>de</a:t>
            </a:r>
            <a:r>
              <a:rPr spc="-30"/>
              <a:t> </a:t>
            </a:r>
            <a:r>
              <a:t>basis</a:t>
            </a:r>
            <a:r>
              <a:rPr spc="-30"/>
              <a:t> </a:t>
            </a:r>
            <a:r>
              <a:t>voor</a:t>
            </a:r>
            <a:r>
              <a:rPr spc="-30"/>
              <a:t> </a:t>
            </a:r>
            <a:r>
              <a:t>de</a:t>
            </a:r>
            <a:r>
              <a:rPr spc="-30"/>
              <a:t> </a:t>
            </a:r>
            <a:r>
              <a:rPr spc="-10"/>
              <a:t>ontwikkeling</a:t>
            </a:r>
            <a:r>
              <a:rPr spc="-30"/>
              <a:t> </a:t>
            </a:r>
            <a:r>
              <a:rPr spc="-25"/>
              <a:t>van </a:t>
            </a:r>
            <a:r>
              <a:t>het</a:t>
            </a:r>
            <a:r>
              <a:rPr spc="-30"/>
              <a:t> </a:t>
            </a:r>
            <a:r>
              <a:rPr spc="-20"/>
              <a:t>landelijke </a:t>
            </a:r>
            <a:r>
              <a:rPr spc="-10"/>
              <a:t>kwaliteitskader</a:t>
            </a:r>
            <a:r>
              <a:rPr spc="-20"/>
              <a:t> </a:t>
            </a:r>
            <a:r>
              <a:t>in</a:t>
            </a:r>
            <a:r>
              <a:rPr spc="-15"/>
              <a:t> </a:t>
            </a:r>
            <a:r>
              <a:t>2021.</a:t>
            </a:r>
            <a:r>
              <a:rPr spc="-20"/>
              <a:t> </a:t>
            </a:r>
            <a:r>
              <a:t>Dit</a:t>
            </a:r>
            <a:r>
              <a:rPr spc="-20"/>
              <a:t> </a:t>
            </a:r>
            <a:r>
              <a:rPr spc="-10"/>
              <a:t>document</a:t>
            </a:r>
            <a:r>
              <a:rPr spc="-15"/>
              <a:t> </a:t>
            </a:r>
            <a:r>
              <a:t>geeft</a:t>
            </a:r>
            <a:r>
              <a:rPr spc="-20"/>
              <a:t> richting </a:t>
            </a:r>
            <a:r>
              <a:t>en</a:t>
            </a:r>
            <a:r>
              <a:rPr spc="-15"/>
              <a:t> </a:t>
            </a:r>
            <a:r>
              <a:rPr spc="-25"/>
              <a:t>het </a:t>
            </a:r>
            <a:r>
              <a:rPr spc="-10"/>
              <a:t>kwaliteitskader</a:t>
            </a:r>
            <a:r>
              <a:rPr spc="-25"/>
              <a:t> </a:t>
            </a:r>
            <a:r>
              <a:rPr spc="-10"/>
              <a:t>ondersteunt</a:t>
            </a:r>
            <a:r>
              <a:rPr spc="-15"/>
              <a:t> </a:t>
            </a:r>
            <a:r>
              <a:t>bij</a:t>
            </a:r>
            <a:r>
              <a:rPr spc="-10"/>
              <a:t> </a:t>
            </a:r>
            <a:r>
              <a:t>de</a:t>
            </a:r>
            <a:r>
              <a:rPr spc="-15"/>
              <a:t> </a:t>
            </a:r>
            <a:r>
              <a:rPr spc="-20"/>
              <a:t>inrichting</a:t>
            </a:r>
            <a:r>
              <a:rPr spc="-15"/>
              <a:t> </a:t>
            </a:r>
            <a:r>
              <a:t>van</a:t>
            </a:r>
            <a:r>
              <a:rPr spc="-10"/>
              <a:t> </a:t>
            </a:r>
            <a:r>
              <a:t>de</a:t>
            </a:r>
            <a:r>
              <a:rPr spc="-15"/>
              <a:t> </a:t>
            </a:r>
            <a:r>
              <a:rPr spc="-20"/>
              <a:t>organisatie</a:t>
            </a:r>
            <a:r>
              <a:rPr spc="-10"/>
              <a:t> volgens </a:t>
            </a:r>
            <a:r>
              <a:t>de</a:t>
            </a:r>
            <a:r>
              <a:rPr spc="-25"/>
              <a:t> </a:t>
            </a:r>
            <a:r>
              <a:rPr spc="-20"/>
              <a:t>uitgangspunten</a:t>
            </a:r>
            <a:r>
              <a:rPr spc="-25"/>
              <a:t> </a:t>
            </a:r>
            <a:r>
              <a:t>van</a:t>
            </a:r>
            <a:r>
              <a:rPr spc="-20"/>
              <a:t> </a:t>
            </a:r>
            <a:r>
              <a:t>het</a:t>
            </a:r>
            <a:r>
              <a:rPr spc="-25"/>
              <a:t> </a:t>
            </a:r>
            <a:r>
              <a:rPr spc="-10"/>
              <a:t>nieuwe</a:t>
            </a:r>
            <a:r>
              <a:rPr spc="-20"/>
              <a:t> </a:t>
            </a:r>
            <a:r>
              <a:rPr spc="-10"/>
              <a:t>concept.</a:t>
            </a:r>
            <a:r>
              <a:rPr spc="-25"/>
              <a:t> </a:t>
            </a:r>
            <a:r>
              <a:t>In</a:t>
            </a:r>
            <a:r>
              <a:rPr spc="-25"/>
              <a:t> </a:t>
            </a:r>
            <a:r>
              <a:rPr spc="-10"/>
              <a:t>hoeverre</a:t>
            </a:r>
            <a:r>
              <a:rPr spc="-20"/>
              <a:t> </a:t>
            </a:r>
            <a:r>
              <a:rPr spc="-10"/>
              <a:t>ligt</a:t>
            </a:r>
            <a:r>
              <a:rPr spc="-25"/>
              <a:t> </a:t>
            </a:r>
            <a:r>
              <a:t>de</a:t>
            </a:r>
            <a:r>
              <a:rPr spc="-20"/>
              <a:t> </a:t>
            </a:r>
            <a:r>
              <a:rPr spc="-10"/>
              <a:t>richting </a:t>
            </a:r>
            <a:r>
              <a:t>van</a:t>
            </a:r>
            <a:r>
              <a:rPr spc="-40"/>
              <a:t> </a:t>
            </a:r>
            <a:r>
              <a:t>de</a:t>
            </a:r>
            <a:r>
              <a:rPr spc="-30"/>
              <a:t> </a:t>
            </a:r>
            <a:r>
              <a:rPr spc="-20"/>
              <a:t>organisatie</a:t>
            </a:r>
            <a:r>
              <a:rPr spc="-25"/>
              <a:t> </a:t>
            </a:r>
            <a:r>
              <a:t>al</a:t>
            </a:r>
            <a:r>
              <a:rPr spc="-30"/>
              <a:t> </a:t>
            </a:r>
            <a:r>
              <a:t>op</a:t>
            </a:r>
            <a:r>
              <a:rPr spc="-25"/>
              <a:t> </a:t>
            </a:r>
            <a:r>
              <a:t>één</a:t>
            </a:r>
            <a:r>
              <a:rPr spc="-30"/>
              <a:t> </a:t>
            </a:r>
            <a:r>
              <a:rPr spc="-10"/>
              <a:t>lijn</a:t>
            </a:r>
            <a:r>
              <a:rPr spc="-25"/>
              <a:t> </a:t>
            </a:r>
            <a:r>
              <a:t>met</a:t>
            </a:r>
            <a:r>
              <a:rPr spc="-30"/>
              <a:t> </a:t>
            </a:r>
            <a:r>
              <a:t>het</a:t>
            </a:r>
            <a:r>
              <a:rPr spc="-25"/>
              <a:t> </a:t>
            </a:r>
            <a:r>
              <a:rPr spc="-10"/>
              <a:t>concept?</a:t>
            </a:r>
          </a:p>
        </p:txBody>
      </p:sp>
      <p:sp>
        <p:nvSpPr>
          <p:cNvPr id="325" name="object 4"/>
          <p:cNvSpPr txBox="1"/>
          <p:nvPr/>
        </p:nvSpPr>
        <p:spPr>
          <a:xfrm>
            <a:off x="743299" y="3774487"/>
            <a:ext cx="3496947" cy="7218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124460" marR="5080" indent="-112395">
              <a:lnSpc>
                <a:spcPct val="138900"/>
              </a:lnSpc>
              <a:spcBef>
                <a:spcPts val="100"/>
              </a:spcBef>
              <a:defRPr spc="-20" sz="900">
                <a:solidFill>
                  <a:srgbClr val="231F20"/>
                </a:solidFill>
                <a:latin typeface="Montserrat Bold"/>
                <a:ea typeface="Montserrat Bold"/>
                <a:cs typeface="Montserrat Bold"/>
                <a:sym typeface="Montserrat Bold"/>
              </a:defRPr>
            </a:pPr>
            <a:r>
              <a:t>7.</a:t>
            </a:r>
            <a:r>
              <a:rPr spc="-10"/>
              <a:t> </a:t>
            </a:r>
            <a:r>
              <a:rPr spc="0"/>
              <a:t>Professionals,</a:t>
            </a:r>
            <a:r>
              <a:rPr spc="5"/>
              <a:t> </a:t>
            </a:r>
            <a:r>
              <a:rPr spc="-10"/>
              <a:t>ervaringsdeskundigen</a:t>
            </a:r>
            <a:r>
              <a:rPr spc="0"/>
              <a:t> en</a:t>
            </a:r>
            <a:r>
              <a:rPr spc="5"/>
              <a:t> </a:t>
            </a:r>
            <a:r>
              <a:rPr spc="-10"/>
              <a:t>wetenschap</a:t>
            </a:r>
            <a:r>
              <a:rPr spc="5"/>
              <a:t> </a:t>
            </a:r>
            <a:r>
              <a:rPr spc="-25"/>
              <a:t>als </a:t>
            </a:r>
            <a:r>
              <a:rPr spc="-10"/>
              <a:t>fundament</a:t>
            </a:r>
          </a:p>
          <a:p>
            <a:pPr marR="51435" indent="136525">
              <a:lnSpc>
                <a:spcPct val="138900"/>
              </a:lnSpc>
              <a:defRPr sz="900">
                <a:solidFill>
                  <a:srgbClr val="231F20"/>
                </a:solidFill>
                <a:latin typeface="Montserrat Light"/>
                <a:ea typeface="Montserrat Light"/>
                <a:cs typeface="Montserrat Light"/>
                <a:sym typeface="Montserrat Light"/>
              </a:defRPr>
            </a:pPr>
            <a:r>
              <a:t>Drie</a:t>
            </a:r>
            <a:r>
              <a:rPr spc="-25"/>
              <a:t> </a:t>
            </a:r>
            <a:r>
              <a:rPr spc="-20"/>
              <a:t>belangrijke</a:t>
            </a:r>
            <a:r>
              <a:rPr spc="-25"/>
              <a:t> </a:t>
            </a:r>
            <a:r>
              <a:rPr spc="-10"/>
              <a:t>pijlers</a:t>
            </a:r>
            <a:r>
              <a:rPr spc="-25"/>
              <a:t> </a:t>
            </a:r>
            <a:r>
              <a:rPr spc="-10"/>
              <a:t>vanuit</a:t>
            </a:r>
            <a:r>
              <a:rPr spc="-25"/>
              <a:t> </a:t>
            </a:r>
            <a:r>
              <a:t>het</a:t>
            </a:r>
            <a:r>
              <a:rPr spc="-25"/>
              <a:t> </a:t>
            </a:r>
            <a:r>
              <a:rPr spc="-10"/>
              <a:t>concept</a:t>
            </a:r>
            <a:r>
              <a:rPr spc="-25"/>
              <a:t> </a:t>
            </a:r>
            <a:r>
              <a:rPr spc="-10"/>
              <a:t>zijn</a:t>
            </a:r>
            <a:r>
              <a:rPr spc="-25"/>
              <a:t> </a:t>
            </a:r>
            <a:r>
              <a:rPr spc="-10"/>
              <a:t>professionals, ervaringsdeskundigen</a:t>
            </a:r>
            <a:r>
              <a:rPr spc="-20"/>
              <a:t> </a:t>
            </a:r>
            <a:r>
              <a:t>en</a:t>
            </a:r>
            <a:r>
              <a:rPr spc="-10"/>
              <a:t> wetenschap.</a:t>
            </a:r>
          </a:p>
        </p:txBody>
      </p:sp>
      <p:sp>
        <p:nvSpPr>
          <p:cNvPr id="326" name="object 5"/>
          <p:cNvSpPr txBox="1"/>
          <p:nvPr/>
        </p:nvSpPr>
        <p:spPr>
          <a:xfrm>
            <a:off x="743299" y="4780327"/>
            <a:ext cx="4114167" cy="10555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i="1" spc="-10" sz="900">
                <a:solidFill>
                  <a:srgbClr val="231F20"/>
                </a:solidFill>
                <a:latin typeface="Montserrat Light"/>
                <a:ea typeface="Montserrat Light"/>
                <a:cs typeface="Montserrat Light"/>
                <a:sym typeface="Montserrat Light"/>
              </a:defRPr>
            </a:pPr>
            <a:r>
              <a:t>Afweging:</a:t>
            </a:r>
          </a:p>
          <a:p>
            <a:pPr marR="5080" indent="12700">
              <a:lnSpc>
                <a:spcPct val="138900"/>
              </a:lnSpc>
              <a:defRPr sz="900">
                <a:solidFill>
                  <a:srgbClr val="231F20"/>
                </a:solidFill>
                <a:latin typeface="Montserrat Light"/>
                <a:ea typeface="Montserrat Light"/>
                <a:cs typeface="Montserrat Light"/>
                <a:sym typeface="Montserrat Light"/>
              </a:defRPr>
            </a:pPr>
            <a:r>
              <a:t>Hoe</a:t>
            </a:r>
            <a:r>
              <a:rPr spc="-34"/>
              <a:t> </a:t>
            </a:r>
            <a:r>
              <a:rPr spc="-10"/>
              <a:t>groot</a:t>
            </a:r>
            <a:r>
              <a:rPr spc="-20"/>
              <a:t> </a:t>
            </a:r>
            <a:r>
              <a:t>is</a:t>
            </a:r>
            <a:r>
              <a:rPr spc="-20"/>
              <a:t> </a:t>
            </a:r>
            <a:r>
              <a:t>de</a:t>
            </a:r>
            <a:r>
              <a:rPr spc="-20"/>
              <a:t> </a:t>
            </a:r>
            <a:r>
              <a:rPr spc="-10"/>
              <a:t>rol</a:t>
            </a:r>
            <a:r>
              <a:rPr spc="-20"/>
              <a:t> </a:t>
            </a:r>
            <a:r>
              <a:t>van</a:t>
            </a:r>
            <a:r>
              <a:rPr spc="-25"/>
              <a:t> </a:t>
            </a:r>
            <a:r>
              <a:rPr spc="-10"/>
              <a:t>ervaringsdeskundigen</a:t>
            </a:r>
            <a:r>
              <a:rPr spc="-20"/>
              <a:t> </a:t>
            </a:r>
            <a:r>
              <a:t>in</a:t>
            </a:r>
            <a:r>
              <a:rPr spc="-20"/>
              <a:t> </a:t>
            </a:r>
            <a:r>
              <a:t>de</a:t>
            </a:r>
            <a:r>
              <a:rPr spc="-20"/>
              <a:t> organisatie </a:t>
            </a:r>
            <a:r>
              <a:t>en</a:t>
            </a:r>
            <a:r>
              <a:rPr spc="-20"/>
              <a:t> </a:t>
            </a:r>
            <a:r>
              <a:rPr spc="-10"/>
              <a:t>krijgen zij</a:t>
            </a:r>
            <a:r>
              <a:rPr spc="-30"/>
              <a:t> </a:t>
            </a:r>
            <a:r>
              <a:rPr spc="-10"/>
              <a:t>overal</a:t>
            </a:r>
            <a:r>
              <a:rPr spc="-20"/>
              <a:t> </a:t>
            </a:r>
            <a:r>
              <a:t>een</a:t>
            </a:r>
            <a:r>
              <a:rPr spc="-20"/>
              <a:t> </a:t>
            </a:r>
            <a:r>
              <a:t>plek?</a:t>
            </a:r>
            <a:r>
              <a:rPr spc="-20"/>
              <a:t> </a:t>
            </a:r>
            <a:r>
              <a:rPr spc="-10"/>
              <a:t>Profileert</a:t>
            </a:r>
            <a:r>
              <a:rPr spc="-20"/>
              <a:t> </a:t>
            </a:r>
            <a:r>
              <a:t>de</a:t>
            </a:r>
            <a:r>
              <a:rPr spc="-15"/>
              <a:t> </a:t>
            </a:r>
            <a:r>
              <a:rPr spc="-20"/>
              <a:t>organisatie </a:t>
            </a:r>
            <a:r>
              <a:rPr spc="-10"/>
              <a:t>zich</a:t>
            </a:r>
            <a:r>
              <a:rPr spc="-20"/>
              <a:t> </a:t>
            </a:r>
            <a:r>
              <a:rPr spc="-10"/>
              <a:t>hier</a:t>
            </a:r>
            <a:r>
              <a:rPr spc="-20"/>
              <a:t> </a:t>
            </a:r>
            <a:r>
              <a:t>ook</a:t>
            </a:r>
            <a:r>
              <a:rPr spc="-20"/>
              <a:t> mee?</a:t>
            </a:r>
            <a:r>
              <a:rPr spc="-15"/>
              <a:t> </a:t>
            </a:r>
            <a:r>
              <a:rPr spc="-20"/>
              <a:t>Welke wetenschappelijke</a:t>
            </a:r>
            <a:r>
              <a:rPr spc="5"/>
              <a:t> </a:t>
            </a:r>
            <a:r>
              <a:rPr spc="-10"/>
              <a:t>onderbouwing</a:t>
            </a:r>
            <a:r>
              <a:rPr spc="10"/>
              <a:t> </a:t>
            </a:r>
            <a:r>
              <a:t>heeft</a:t>
            </a:r>
            <a:r>
              <a:rPr spc="10"/>
              <a:t> </a:t>
            </a:r>
            <a:r>
              <a:t>de</a:t>
            </a:r>
            <a:r>
              <a:rPr spc="10"/>
              <a:t> </a:t>
            </a:r>
            <a:r>
              <a:rPr spc="-10"/>
              <a:t>toegepaste</a:t>
            </a:r>
            <a:r>
              <a:rPr spc="10"/>
              <a:t> </a:t>
            </a:r>
            <a:r>
              <a:rPr spc="-10"/>
              <a:t>herstelmethodiek </a:t>
            </a:r>
            <a:r>
              <a:t>en</a:t>
            </a:r>
            <a:r>
              <a:rPr spc="-25"/>
              <a:t> </a:t>
            </a:r>
            <a:r>
              <a:rPr spc="-10"/>
              <a:t>andere</a:t>
            </a:r>
            <a:r>
              <a:rPr spc="-15"/>
              <a:t> </a:t>
            </a:r>
            <a:r>
              <a:rPr spc="-20"/>
              <a:t>interventies?</a:t>
            </a:r>
            <a:r>
              <a:rPr spc="-15"/>
              <a:t> </a:t>
            </a:r>
            <a:r>
              <a:rPr spc="-20"/>
              <a:t>Welke</a:t>
            </a:r>
            <a:r>
              <a:rPr spc="-15"/>
              <a:t> </a:t>
            </a:r>
            <a:r>
              <a:rPr spc="-10"/>
              <a:t>bijdrage</a:t>
            </a:r>
            <a:r>
              <a:rPr spc="-15"/>
              <a:t> </a:t>
            </a:r>
            <a:r>
              <a:t>levert</a:t>
            </a:r>
            <a:r>
              <a:rPr spc="-15"/>
              <a:t> </a:t>
            </a:r>
            <a:r>
              <a:t>de</a:t>
            </a:r>
            <a:r>
              <a:rPr spc="-15"/>
              <a:t> </a:t>
            </a:r>
            <a:r>
              <a:rPr spc="-20"/>
              <a:t>organisatie</a:t>
            </a:r>
            <a:r>
              <a:rPr spc="-15"/>
              <a:t> </a:t>
            </a:r>
            <a:r>
              <a:t>aan</a:t>
            </a:r>
            <a:r>
              <a:rPr spc="-10"/>
              <a:t> </a:t>
            </a:r>
            <a:r>
              <a:rPr spc="-25"/>
              <a:t>de </a:t>
            </a:r>
            <a:r>
              <a:rPr spc="-10"/>
              <a:t>ontwikkelingen</a:t>
            </a:r>
            <a:r>
              <a:rPr spc="-40"/>
              <a:t> </a:t>
            </a:r>
            <a:r>
              <a:t>in</a:t>
            </a:r>
            <a:r>
              <a:rPr spc="-40"/>
              <a:t> </a:t>
            </a:r>
            <a:r>
              <a:t>de</a:t>
            </a:r>
            <a:r>
              <a:rPr spc="-34"/>
              <a:t> </a:t>
            </a:r>
            <a:r>
              <a:rPr spc="-10"/>
              <a:t>wetenschap?</a:t>
            </a:r>
          </a:p>
        </p:txBody>
      </p:sp>
      <p:sp>
        <p:nvSpPr>
          <p:cNvPr id="327" name="object 6"/>
          <p:cNvSpPr txBox="1"/>
          <p:nvPr/>
        </p:nvSpPr>
        <p:spPr>
          <a:xfrm>
            <a:off x="5231600" y="1732326"/>
            <a:ext cx="4015741" cy="6674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z="900">
                <a:solidFill>
                  <a:srgbClr val="231F20"/>
                </a:solidFill>
                <a:latin typeface="Montserrat Bold"/>
                <a:ea typeface="Montserrat Bold"/>
                <a:cs typeface="Montserrat Bold"/>
                <a:sym typeface="Montserrat Bold"/>
              </a:defRPr>
            </a:pPr>
            <a:r>
              <a:t>8.</a:t>
            </a:r>
            <a:r>
              <a:rPr spc="30"/>
              <a:t> </a:t>
            </a:r>
            <a:r>
              <a:rPr spc="-10"/>
              <a:t>Ondersteunt</a:t>
            </a:r>
            <a:r>
              <a:rPr spc="30"/>
              <a:t> </a:t>
            </a:r>
            <a:r>
              <a:rPr spc="-10"/>
              <a:t>herstelprofessionals</a:t>
            </a:r>
            <a:r>
              <a:rPr spc="30"/>
              <a:t> </a:t>
            </a:r>
            <a:r>
              <a:t>op</a:t>
            </a:r>
            <a:r>
              <a:rPr spc="30"/>
              <a:t> </a:t>
            </a:r>
            <a:r>
              <a:rPr spc="-10"/>
              <a:t>afstand</a:t>
            </a:r>
          </a:p>
          <a:p>
            <a:pPr marR="5080" indent="150495">
              <a:lnSpc>
                <a:spcPct val="138900"/>
              </a:lnSpc>
              <a:defRPr sz="900">
                <a:solidFill>
                  <a:srgbClr val="231F20"/>
                </a:solidFill>
                <a:latin typeface="Montserrat Light"/>
                <a:ea typeface="Montserrat Light"/>
                <a:cs typeface="Montserrat Light"/>
                <a:sym typeface="Montserrat Light"/>
              </a:defRPr>
            </a:pPr>
            <a:r>
              <a:t>Het</a:t>
            </a:r>
            <a:r>
              <a:rPr spc="-30"/>
              <a:t> </a:t>
            </a:r>
            <a:r>
              <a:rPr spc="-10"/>
              <a:t>werkveld</a:t>
            </a:r>
            <a:r>
              <a:rPr spc="-30"/>
              <a:t> </a:t>
            </a:r>
            <a:r>
              <a:t>van</a:t>
            </a:r>
            <a:r>
              <a:rPr spc="-30"/>
              <a:t> </a:t>
            </a:r>
            <a:r>
              <a:t>de</a:t>
            </a:r>
            <a:r>
              <a:rPr spc="-25"/>
              <a:t> </a:t>
            </a:r>
            <a:r>
              <a:rPr spc="-10"/>
              <a:t>herstelprofessional</a:t>
            </a:r>
            <a:r>
              <a:rPr spc="-30"/>
              <a:t> </a:t>
            </a:r>
            <a:r>
              <a:t>is</a:t>
            </a:r>
            <a:r>
              <a:rPr spc="-30"/>
              <a:t> </a:t>
            </a:r>
            <a:r>
              <a:t>al</a:t>
            </a:r>
            <a:r>
              <a:rPr spc="-25"/>
              <a:t> </a:t>
            </a:r>
            <a:r>
              <a:rPr spc="-10"/>
              <a:t>lang</a:t>
            </a:r>
            <a:r>
              <a:rPr spc="-30"/>
              <a:t> </a:t>
            </a:r>
            <a:r>
              <a:rPr spc="-10"/>
              <a:t>niet</a:t>
            </a:r>
            <a:r>
              <a:rPr spc="-30"/>
              <a:t> </a:t>
            </a:r>
            <a:r>
              <a:t>meer</a:t>
            </a:r>
            <a:r>
              <a:rPr spc="-25"/>
              <a:t> </a:t>
            </a:r>
            <a:r>
              <a:rPr spc="-10"/>
              <a:t>centraal </a:t>
            </a:r>
            <a:r>
              <a:t>in</a:t>
            </a:r>
            <a:r>
              <a:rPr spc="-30"/>
              <a:t> </a:t>
            </a:r>
            <a:r>
              <a:t>één</a:t>
            </a:r>
            <a:r>
              <a:rPr spc="-30"/>
              <a:t> </a:t>
            </a:r>
            <a:r>
              <a:t>gebouw</a:t>
            </a:r>
            <a:r>
              <a:rPr spc="-25"/>
              <a:t> </a:t>
            </a:r>
            <a:r>
              <a:rPr spc="-10"/>
              <a:t>maar</a:t>
            </a:r>
            <a:r>
              <a:rPr spc="-30"/>
              <a:t> </a:t>
            </a:r>
            <a:r>
              <a:rPr spc="-10"/>
              <a:t>buiten</a:t>
            </a:r>
            <a:r>
              <a:rPr spc="-30"/>
              <a:t> </a:t>
            </a:r>
            <a:r>
              <a:t>in</a:t>
            </a:r>
            <a:r>
              <a:rPr spc="-25"/>
              <a:t> </a:t>
            </a:r>
            <a:r>
              <a:t>de</a:t>
            </a:r>
            <a:r>
              <a:rPr spc="-30"/>
              <a:t> </a:t>
            </a:r>
            <a:r>
              <a:t>wijk.</a:t>
            </a:r>
            <a:r>
              <a:rPr spc="-30"/>
              <a:t> </a:t>
            </a:r>
            <a:r>
              <a:t>De</a:t>
            </a:r>
            <a:r>
              <a:rPr spc="-25"/>
              <a:t> </a:t>
            </a:r>
            <a:r>
              <a:rPr spc="-20"/>
              <a:t>organisatie</a:t>
            </a:r>
            <a:r>
              <a:rPr spc="-30"/>
              <a:t> </a:t>
            </a:r>
            <a:r>
              <a:rPr spc="-10"/>
              <a:t>ondersteunt</a:t>
            </a:r>
            <a:r>
              <a:rPr spc="-25"/>
              <a:t> en </a:t>
            </a:r>
            <a:r>
              <a:rPr spc="-10"/>
              <a:t>faciliteert</a:t>
            </a:r>
            <a:r>
              <a:rPr spc="-34"/>
              <a:t> </a:t>
            </a:r>
            <a:r>
              <a:rPr spc="-10"/>
              <a:t>hierin</a:t>
            </a:r>
            <a:r>
              <a:rPr spc="-20"/>
              <a:t> </a:t>
            </a:r>
            <a:r>
              <a:rPr spc="-10"/>
              <a:t>optimaal.</a:t>
            </a:r>
          </a:p>
        </p:txBody>
      </p:sp>
      <p:sp>
        <p:nvSpPr>
          <p:cNvPr id="328" name="object 7"/>
          <p:cNvSpPr txBox="1"/>
          <p:nvPr/>
        </p:nvSpPr>
        <p:spPr>
          <a:xfrm>
            <a:off x="5231600" y="2684826"/>
            <a:ext cx="4107816" cy="14436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i="1" spc="-10" sz="900">
                <a:solidFill>
                  <a:srgbClr val="231F20"/>
                </a:solidFill>
                <a:latin typeface="Montserrat Light"/>
                <a:ea typeface="Montserrat Light"/>
                <a:cs typeface="Montserrat Light"/>
                <a:sym typeface="Montserrat Light"/>
              </a:defRPr>
            </a:pPr>
            <a:r>
              <a:t>Afweging:</a:t>
            </a:r>
          </a:p>
          <a:p>
            <a:pPr marR="5080" indent="12700">
              <a:lnSpc>
                <a:spcPct val="138900"/>
              </a:lnSpc>
              <a:defRPr sz="900">
                <a:solidFill>
                  <a:srgbClr val="231F20"/>
                </a:solidFill>
                <a:latin typeface="Montserrat Light"/>
                <a:ea typeface="Montserrat Light"/>
                <a:cs typeface="Montserrat Light"/>
                <a:sym typeface="Montserrat Light"/>
              </a:defRPr>
            </a:pPr>
            <a:r>
              <a:t>Is</a:t>
            </a:r>
            <a:r>
              <a:rPr spc="-5"/>
              <a:t> </a:t>
            </a:r>
            <a:r>
              <a:t>de fysieke</a:t>
            </a:r>
            <a:r>
              <a:rPr spc="-5"/>
              <a:t> </a:t>
            </a:r>
            <a:r>
              <a:rPr spc="-20"/>
              <a:t>organisatie</a:t>
            </a:r>
            <a:r>
              <a:t> </a:t>
            </a:r>
            <a:r>
              <a:rPr spc="-20"/>
              <a:t>ingericht</a:t>
            </a:r>
            <a:r>
              <a:t> </a:t>
            </a:r>
            <a:r>
              <a:rPr spc="-10"/>
              <a:t>volgens</a:t>
            </a:r>
            <a:r>
              <a:rPr spc="-5"/>
              <a:t> </a:t>
            </a:r>
            <a:r>
              <a:t>dit </a:t>
            </a:r>
            <a:r>
              <a:rPr spc="-20"/>
              <a:t>uitgangspunt?</a:t>
            </a:r>
            <a:r>
              <a:t> </a:t>
            </a:r>
            <a:r>
              <a:rPr spc="-10"/>
              <a:t>Faciliteer </a:t>
            </a:r>
            <a:r>
              <a:rPr spc="-20"/>
              <a:t>optimaal</a:t>
            </a:r>
            <a:r>
              <a:rPr spc="-45"/>
              <a:t> </a:t>
            </a:r>
            <a:r>
              <a:t>in</a:t>
            </a:r>
            <a:r>
              <a:rPr spc="-30"/>
              <a:t> </a:t>
            </a:r>
            <a:r>
              <a:rPr spc="-10"/>
              <a:t>middelen</a:t>
            </a:r>
            <a:r>
              <a:rPr spc="-30"/>
              <a:t> </a:t>
            </a:r>
            <a:r>
              <a:t>om</a:t>
            </a:r>
            <a:r>
              <a:rPr spc="-30"/>
              <a:t> </a:t>
            </a:r>
            <a:r>
              <a:t>op</a:t>
            </a:r>
            <a:r>
              <a:rPr spc="-30"/>
              <a:t> </a:t>
            </a:r>
            <a:r>
              <a:t>afstand</a:t>
            </a:r>
            <a:r>
              <a:rPr spc="-30"/>
              <a:t> </a:t>
            </a:r>
            <a:r>
              <a:t>te</a:t>
            </a:r>
            <a:r>
              <a:rPr spc="-30"/>
              <a:t> </a:t>
            </a:r>
            <a:r>
              <a:rPr spc="-10"/>
              <a:t>werken</a:t>
            </a:r>
            <a:r>
              <a:rPr spc="-30"/>
              <a:t> </a:t>
            </a:r>
            <a:r>
              <a:t>en</a:t>
            </a:r>
            <a:r>
              <a:rPr spc="-30"/>
              <a:t> </a:t>
            </a:r>
            <a:r>
              <a:rPr spc="-10"/>
              <a:t>deskundigheid</a:t>
            </a:r>
            <a:r>
              <a:rPr spc="-30"/>
              <a:t> </a:t>
            </a:r>
            <a:r>
              <a:rPr spc="-25"/>
              <a:t>te </a:t>
            </a:r>
            <a:r>
              <a:rPr spc="-10"/>
              <a:t>bevorderen,</a:t>
            </a:r>
            <a:r>
              <a:rPr spc="-30"/>
              <a:t> </a:t>
            </a:r>
            <a:r>
              <a:rPr spc="-10"/>
              <a:t>profileer</a:t>
            </a:r>
            <a:r>
              <a:rPr spc="-25"/>
              <a:t> </a:t>
            </a:r>
            <a:r>
              <a:rPr spc="-10"/>
              <a:t>professionals</a:t>
            </a:r>
            <a:r>
              <a:rPr spc="-30"/>
              <a:t> </a:t>
            </a:r>
            <a:r>
              <a:rPr spc="-10"/>
              <a:t>midden</a:t>
            </a:r>
            <a:r>
              <a:rPr spc="-25"/>
              <a:t> </a:t>
            </a:r>
            <a:r>
              <a:t>in</a:t>
            </a:r>
            <a:r>
              <a:rPr spc="-30"/>
              <a:t> </a:t>
            </a:r>
            <a:r>
              <a:t>de</a:t>
            </a:r>
            <a:r>
              <a:rPr spc="-25"/>
              <a:t> </a:t>
            </a:r>
            <a:r>
              <a:rPr spc="-10"/>
              <a:t>wijk</a:t>
            </a:r>
            <a:r>
              <a:rPr spc="-30"/>
              <a:t> </a:t>
            </a:r>
            <a:r>
              <a:t>en</a:t>
            </a:r>
            <a:r>
              <a:rPr spc="-25"/>
              <a:t> </a:t>
            </a:r>
            <a:r>
              <a:rPr spc="-10"/>
              <a:t>organiseer</a:t>
            </a:r>
            <a:r>
              <a:rPr spc="-25"/>
              <a:t> </a:t>
            </a:r>
            <a:r>
              <a:rPr spc="-10"/>
              <a:t>kleine werkplekken</a:t>
            </a:r>
            <a:r>
              <a:rPr spc="-30"/>
              <a:t> </a:t>
            </a:r>
            <a:r>
              <a:t>in</a:t>
            </a:r>
            <a:r>
              <a:rPr spc="-25"/>
              <a:t> </a:t>
            </a:r>
            <a:r>
              <a:t>de</a:t>
            </a:r>
            <a:r>
              <a:rPr spc="-30"/>
              <a:t> </a:t>
            </a:r>
            <a:r>
              <a:rPr spc="-10"/>
              <a:t>wijk</a:t>
            </a:r>
            <a:r>
              <a:rPr spc="-25"/>
              <a:t> </a:t>
            </a:r>
            <a:r>
              <a:t>in</a:t>
            </a:r>
            <a:r>
              <a:rPr spc="-30"/>
              <a:t> </a:t>
            </a:r>
            <a:r>
              <a:rPr spc="-10"/>
              <a:t>plaats</a:t>
            </a:r>
            <a:r>
              <a:rPr spc="-25"/>
              <a:t> </a:t>
            </a:r>
            <a:r>
              <a:t>van</a:t>
            </a:r>
            <a:r>
              <a:rPr spc="-30"/>
              <a:t> </a:t>
            </a:r>
            <a:r>
              <a:t>een</a:t>
            </a:r>
            <a:r>
              <a:rPr spc="-25"/>
              <a:t> </a:t>
            </a:r>
            <a:r>
              <a:rPr spc="-10"/>
              <a:t>groot</a:t>
            </a:r>
            <a:r>
              <a:rPr spc="-30"/>
              <a:t> </a:t>
            </a:r>
            <a:r>
              <a:rPr spc="-25"/>
              <a:t>kantoor. </a:t>
            </a:r>
            <a:r>
              <a:rPr spc="-10"/>
              <a:t>Een</a:t>
            </a:r>
            <a:r>
              <a:rPr spc="-25"/>
              <a:t> </a:t>
            </a:r>
            <a:r>
              <a:rPr spc="-10"/>
              <a:t>hoofdlocatie </a:t>
            </a:r>
            <a:r>
              <a:t>van</a:t>
            </a:r>
            <a:r>
              <a:rPr spc="-40"/>
              <a:t> </a:t>
            </a:r>
            <a:r>
              <a:t>de</a:t>
            </a:r>
            <a:r>
              <a:rPr spc="-30"/>
              <a:t> </a:t>
            </a:r>
            <a:r>
              <a:rPr spc="-20"/>
              <a:t>organisatie</a:t>
            </a:r>
            <a:r>
              <a:rPr spc="-25"/>
              <a:t> </a:t>
            </a:r>
            <a:r>
              <a:t>biedt</a:t>
            </a:r>
            <a:r>
              <a:rPr spc="-30"/>
              <a:t> </a:t>
            </a:r>
            <a:r>
              <a:t>geen</a:t>
            </a:r>
            <a:r>
              <a:rPr spc="-30"/>
              <a:t> </a:t>
            </a:r>
            <a:r>
              <a:t>vaste</a:t>
            </a:r>
            <a:r>
              <a:rPr spc="-25"/>
              <a:t> </a:t>
            </a:r>
            <a:r>
              <a:rPr spc="-10"/>
              <a:t>werkplekken</a:t>
            </a:r>
            <a:r>
              <a:rPr spc="-30"/>
              <a:t> </a:t>
            </a:r>
            <a:r>
              <a:rPr spc="-10"/>
              <a:t>maar</a:t>
            </a:r>
            <a:r>
              <a:rPr spc="-30"/>
              <a:t> </a:t>
            </a:r>
            <a:r>
              <a:t>is</a:t>
            </a:r>
            <a:r>
              <a:rPr spc="-25"/>
              <a:t> </a:t>
            </a:r>
            <a:r>
              <a:rPr spc="-10"/>
              <a:t>juist</a:t>
            </a:r>
            <a:r>
              <a:rPr spc="-30"/>
              <a:t> </a:t>
            </a:r>
            <a:r>
              <a:rPr spc="-10"/>
              <a:t>gericht</a:t>
            </a:r>
            <a:r>
              <a:rPr spc="-25"/>
              <a:t> op </a:t>
            </a:r>
            <a:r>
              <a:rPr spc="-10"/>
              <a:t>ontmoeting</a:t>
            </a:r>
            <a:r>
              <a:rPr spc="-30"/>
              <a:t> </a:t>
            </a:r>
            <a:r>
              <a:t>en</a:t>
            </a:r>
            <a:r>
              <a:rPr spc="-15"/>
              <a:t> </a:t>
            </a:r>
            <a:r>
              <a:rPr spc="-20"/>
              <a:t>kennisuitdeling.</a:t>
            </a:r>
            <a:r>
              <a:rPr spc="-15"/>
              <a:t> </a:t>
            </a:r>
            <a:r>
              <a:rPr spc="-10"/>
              <a:t>Een</a:t>
            </a:r>
            <a:r>
              <a:rPr spc="-15"/>
              <a:t> </a:t>
            </a:r>
            <a:r>
              <a:t>plek</a:t>
            </a:r>
            <a:r>
              <a:rPr spc="-20"/>
              <a:t> </a:t>
            </a:r>
            <a:r>
              <a:t>met</a:t>
            </a:r>
            <a:r>
              <a:rPr spc="-15"/>
              <a:t> </a:t>
            </a:r>
            <a:r>
              <a:rPr spc="-20"/>
              <a:t>faciliteiten</a:t>
            </a:r>
            <a:r>
              <a:rPr spc="-15"/>
              <a:t> </a:t>
            </a:r>
            <a:r>
              <a:t>die</a:t>
            </a:r>
            <a:r>
              <a:rPr spc="-15"/>
              <a:t> </a:t>
            </a:r>
            <a:r>
              <a:t>op</a:t>
            </a:r>
            <a:r>
              <a:rPr spc="-15"/>
              <a:t> </a:t>
            </a:r>
            <a:r>
              <a:rPr spc="-10"/>
              <a:t>afstand niet</a:t>
            </a:r>
            <a:r>
              <a:rPr spc="-30"/>
              <a:t> </a:t>
            </a:r>
            <a:r>
              <a:rPr spc="-10"/>
              <a:t>beschikbaar</a:t>
            </a:r>
            <a:r>
              <a:rPr spc="-20"/>
              <a:t> </a:t>
            </a:r>
            <a:r>
              <a:rPr spc="-10"/>
              <a:t>zijn</a:t>
            </a:r>
            <a:r>
              <a:rPr spc="-20"/>
              <a:t> </a:t>
            </a:r>
            <a:r>
              <a:rPr spc="-10"/>
              <a:t>(bijvoorbeeld</a:t>
            </a:r>
            <a:r>
              <a:rPr spc="-20"/>
              <a:t> </a:t>
            </a:r>
            <a:r>
              <a:rPr spc="-10"/>
              <a:t>trainingsruimtes).</a:t>
            </a:r>
          </a:p>
        </p:txBody>
      </p:sp>
      <p:sp>
        <p:nvSpPr>
          <p:cNvPr id="329" name="object 8"/>
          <p:cNvSpPr txBox="1"/>
          <p:nvPr/>
        </p:nvSpPr>
        <p:spPr>
          <a:xfrm>
            <a:off x="5231600" y="4399327"/>
            <a:ext cx="3967480" cy="47344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z="900">
                <a:solidFill>
                  <a:srgbClr val="231F20"/>
                </a:solidFill>
                <a:latin typeface="Montserrat Bold"/>
                <a:ea typeface="Montserrat Bold"/>
                <a:cs typeface="Montserrat Bold"/>
                <a:sym typeface="Montserrat Bold"/>
              </a:defRPr>
            </a:pPr>
            <a:r>
              <a:t>9.</a:t>
            </a:r>
            <a:r>
              <a:rPr spc="-10"/>
              <a:t> Organiseren</a:t>
            </a:r>
            <a:r>
              <a:rPr spc="-5"/>
              <a:t> </a:t>
            </a:r>
            <a:r>
              <a:t>in</a:t>
            </a:r>
            <a:r>
              <a:rPr spc="-10"/>
              <a:t> (digitale)</a:t>
            </a:r>
            <a:r>
              <a:rPr spc="-5"/>
              <a:t> </a:t>
            </a:r>
            <a:r>
              <a:rPr spc="-10"/>
              <a:t>netwerken</a:t>
            </a:r>
          </a:p>
          <a:p>
            <a:pPr marR="5080" indent="144779">
              <a:lnSpc>
                <a:spcPct val="138900"/>
              </a:lnSpc>
              <a:defRPr spc="-10" sz="900">
                <a:solidFill>
                  <a:srgbClr val="231F20"/>
                </a:solidFill>
                <a:latin typeface="Montserrat Light"/>
                <a:ea typeface="Montserrat Light"/>
                <a:cs typeface="Montserrat Light"/>
                <a:sym typeface="Montserrat Light"/>
              </a:defRPr>
            </a:pPr>
            <a:r>
              <a:t>Optimale</a:t>
            </a:r>
            <a:r>
              <a:rPr spc="-30"/>
              <a:t> </a:t>
            </a:r>
            <a:r>
              <a:t>ondersteuning</a:t>
            </a:r>
            <a:r>
              <a:rPr spc="-25"/>
              <a:t> </a:t>
            </a:r>
            <a:r>
              <a:rPr spc="0"/>
              <a:t>en</a:t>
            </a:r>
            <a:r>
              <a:rPr spc="-25"/>
              <a:t> </a:t>
            </a:r>
            <a:r>
              <a:rPr spc="0"/>
              <a:t>het</a:t>
            </a:r>
            <a:r>
              <a:rPr spc="-30"/>
              <a:t> </a:t>
            </a:r>
            <a:r>
              <a:rPr spc="-20"/>
              <a:t>continue</a:t>
            </a:r>
            <a:r>
              <a:rPr spc="-25"/>
              <a:t> </a:t>
            </a:r>
            <a:r>
              <a:t>ontwikkelen</a:t>
            </a:r>
            <a:r>
              <a:rPr spc="-25"/>
              <a:t> </a:t>
            </a:r>
            <a:r>
              <a:rPr spc="0"/>
              <a:t>en</a:t>
            </a:r>
            <a:r>
              <a:rPr spc="-25"/>
              <a:t> </a:t>
            </a:r>
            <a:r>
              <a:t>verbeteren </a:t>
            </a:r>
            <a:r>
              <a:rPr spc="0"/>
              <a:t>hiervan</a:t>
            </a:r>
            <a:r>
              <a:rPr spc="-65"/>
              <a:t> </a:t>
            </a:r>
            <a:r>
              <a:rPr spc="0"/>
              <a:t>gebeurt</a:t>
            </a:r>
            <a:r>
              <a:rPr spc="-50"/>
              <a:t> </a:t>
            </a:r>
            <a:r>
              <a:rPr spc="0"/>
              <a:t>samen</a:t>
            </a:r>
            <a:r>
              <a:rPr spc="-50"/>
              <a:t> </a:t>
            </a:r>
            <a:r>
              <a:rPr spc="0"/>
              <a:t>met</a:t>
            </a:r>
            <a:r>
              <a:rPr spc="-50"/>
              <a:t> </a:t>
            </a:r>
            <a:r>
              <a:t>andere</a:t>
            </a:r>
            <a:r>
              <a:rPr spc="-45"/>
              <a:t> </a:t>
            </a:r>
            <a:r>
              <a:t>organisaties.</a:t>
            </a:r>
          </a:p>
        </p:txBody>
      </p:sp>
      <p:sp>
        <p:nvSpPr>
          <p:cNvPr id="330" name="Rechthoek"/>
          <p:cNvSpPr/>
          <p:nvPr/>
        </p:nvSpPr>
        <p:spPr>
          <a:xfrm>
            <a:off x="9457878" y="1587500"/>
            <a:ext cx="2365822" cy="4916438"/>
          </a:xfrm>
          <a:prstGeom prst="rect">
            <a:avLst/>
          </a:prstGeom>
          <a:solidFill>
            <a:srgbClr val="244B98"/>
          </a:solidFill>
          <a:ln w="12700">
            <a:miter lim="400000"/>
          </a:ln>
        </p:spPr>
        <p:txBody>
          <a:bodyPr lIns="45719" rIns="45719" anchor="ctr"/>
          <a:lstStyle/>
          <a:p>
            <a:pPr/>
          </a:p>
        </p:txBody>
      </p:sp>
      <p:sp>
        <p:nvSpPr>
          <p:cNvPr id="331" name="object 9"/>
          <p:cNvSpPr txBox="1"/>
          <p:nvPr/>
        </p:nvSpPr>
        <p:spPr>
          <a:xfrm>
            <a:off x="5231600" y="5161327"/>
            <a:ext cx="4079241" cy="10555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i="1" spc="-10" sz="900">
                <a:solidFill>
                  <a:srgbClr val="231F20"/>
                </a:solidFill>
                <a:latin typeface="Montserrat Light"/>
                <a:ea typeface="Montserrat Light"/>
                <a:cs typeface="Montserrat Light"/>
                <a:sym typeface="Montserrat Light"/>
              </a:defRPr>
            </a:pPr>
            <a:r>
              <a:t>Afweging:</a:t>
            </a:r>
          </a:p>
          <a:p>
            <a:pPr marR="5080" indent="12700">
              <a:lnSpc>
                <a:spcPct val="138900"/>
              </a:lnSpc>
              <a:defRPr spc="-20" sz="900">
                <a:solidFill>
                  <a:srgbClr val="231F20"/>
                </a:solidFill>
                <a:latin typeface="Montserrat Light"/>
                <a:ea typeface="Montserrat Light"/>
                <a:cs typeface="Montserrat Light"/>
                <a:sym typeface="Montserrat Light"/>
              </a:defRPr>
            </a:pPr>
            <a:r>
              <a:t>Welke</a:t>
            </a:r>
            <a:r>
              <a:rPr spc="-15"/>
              <a:t> </a:t>
            </a:r>
            <a:r>
              <a:t>(digitale)</a:t>
            </a:r>
            <a:r>
              <a:rPr spc="-15"/>
              <a:t> </a:t>
            </a:r>
            <a:r>
              <a:rPr spc="-10"/>
              <a:t>platforms</a:t>
            </a:r>
            <a:r>
              <a:rPr spc="-15"/>
              <a:t> </a:t>
            </a:r>
            <a:r>
              <a:rPr spc="0"/>
              <a:t>en</a:t>
            </a:r>
            <a:r>
              <a:rPr spc="-15"/>
              <a:t> </a:t>
            </a:r>
            <a:r>
              <a:rPr spc="-10"/>
              <a:t>netwerken </a:t>
            </a:r>
            <a:r>
              <a:t>sluiten</a:t>
            </a:r>
            <a:r>
              <a:rPr spc="-15"/>
              <a:t> </a:t>
            </a:r>
            <a:r>
              <a:t>optimaal</a:t>
            </a:r>
            <a:r>
              <a:rPr spc="-15"/>
              <a:t> </a:t>
            </a:r>
            <a:r>
              <a:rPr spc="0"/>
              <a:t>aan</a:t>
            </a:r>
            <a:r>
              <a:rPr spc="-15"/>
              <a:t> </a:t>
            </a:r>
            <a:r>
              <a:rPr spc="0"/>
              <a:t>bij</a:t>
            </a:r>
            <a:r>
              <a:rPr spc="-10"/>
              <a:t> </a:t>
            </a:r>
            <a:r>
              <a:rPr spc="-25"/>
              <a:t>de </a:t>
            </a:r>
            <a:r>
              <a:rPr spc="-10"/>
              <a:t>ambities</a:t>
            </a:r>
            <a:r>
              <a:rPr spc="-25"/>
              <a:t> </a:t>
            </a:r>
            <a:r>
              <a:rPr spc="0"/>
              <a:t>van</a:t>
            </a:r>
            <a:r>
              <a:rPr spc="-25"/>
              <a:t> </a:t>
            </a:r>
            <a:r>
              <a:rPr spc="0"/>
              <a:t>de</a:t>
            </a:r>
            <a:r>
              <a:rPr spc="-25"/>
              <a:t> </a:t>
            </a:r>
            <a:r>
              <a:t>organisatie?</a:t>
            </a:r>
            <a:r>
              <a:rPr spc="-25"/>
              <a:t> </a:t>
            </a:r>
            <a:r>
              <a:rPr spc="0"/>
              <a:t>En</a:t>
            </a:r>
            <a:r>
              <a:t> </a:t>
            </a:r>
            <a:r>
              <a:rPr spc="-10"/>
              <a:t>welke</a:t>
            </a:r>
            <a:r>
              <a:rPr spc="-25"/>
              <a:t> </a:t>
            </a:r>
            <a:r>
              <a:rPr spc="-10"/>
              <a:t>niet?</a:t>
            </a:r>
            <a:r>
              <a:rPr spc="-25"/>
              <a:t> </a:t>
            </a:r>
            <a:r>
              <a:rPr spc="-10"/>
              <a:t>Maak</a:t>
            </a:r>
            <a:r>
              <a:rPr spc="-25"/>
              <a:t> </a:t>
            </a:r>
            <a:r>
              <a:rPr spc="-10"/>
              <a:t>hierin</a:t>
            </a:r>
            <a:r>
              <a:rPr spc="-25"/>
              <a:t> </a:t>
            </a:r>
            <a:r>
              <a:t>expliciete </a:t>
            </a:r>
            <a:r>
              <a:rPr spc="-10"/>
              <a:t>keuzes </a:t>
            </a:r>
            <a:r>
              <a:rPr spc="0"/>
              <a:t>om</a:t>
            </a:r>
            <a:r>
              <a:rPr spc="-45"/>
              <a:t> </a:t>
            </a:r>
            <a:r>
              <a:rPr spc="-10"/>
              <a:t>niet</a:t>
            </a:r>
            <a:r>
              <a:rPr spc="-34"/>
              <a:t> </a:t>
            </a:r>
            <a:r>
              <a:rPr spc="0"/>
              <a:t>te</a:t>
            </a:r>
            <a:r>
              <a:rPr spc="-34"/>
              <a:t> </a:t>
            </a:r>
            <a:r>
              <a:rPr spc="-10"/>
              <a:t>verdwalen</a:t>
            </a:r>
            <a:r>
              <a:rPr spc="-30"/>
              <a:t> </a:t>
            </a:r>
            <a:r>
              <a:rPr spc="0"/>
              <a:t>in</a:t>
            </a:r>
            <a:r>
              <a:rPr spc="-34"/>
              <a:t> </a:t>
            </a:r>
            <a:r>
              <a:rPr spc="-10"/>
              <a:t>alle</a:t>
            </a:r>
            <a:r>
              <a:rPr spc="-34"/>
              <a:t> </a:t>
            </a:r>
            <a:r>
              <a:rPr spc="-10"/>
              <a:t>mogelijkheden</a:t>
            </a:r>
            <a:r>
              <a:rPr spc="-34"/>
              <a:t> </a:t>
            </a:r>
            <a:r>
              <a:rPr spc="0"/>
              <a:t>die</a:t>
            </a:r>
            <a:r>
              <a:rPr spc="-30"/>
              <a:t> </a:t>
            </a:r>
            <a:r>
              <a:rPr spc="0"/>
              <a:t>er</a:t>
            </a:r>
            <a:r>
              <a:rPr spc="-34"/>
              <a:t> </a:t>
            </a:r>
            <a:r>
              <a:rPr spc="-10"/>
              <a:t>zijn</a:t>
            </a:r>
            <a:r>
              <a:rPr spc="-34"/>
              <a:t> </a:t>
            </a:r>
            <a:r>
              <a:rPr spc="0"/>
              <a:t>en</a:t>
            </a:r>
            <a:r>
              <a:rPr spc="-34"/>
              <a:t> </a:t>
            </a:r>
            <a:r>
              <a:rPr spc="-10"/>
              <a:t>maak</a:t>
            </a:r>
            <a:r>
              <a:rPr spc="-30"/>
              <a:t> </a:t>
            </a:r>
            <a:r>
              <a:rPr spc="-10"/>
              <a:t>gebruik </a:t>
            </a:r>
            <a:r>
              <a:rPr spc="0"/>
              <a:t>van</a:t>
            </a:r>
            <a:r>
              <a:rPr spc="-45"/>
              <a:t> </a:t>
            </a:r>
            <a:r>
              <a:rPr spc="0"/>
              <a:t>de</a:t>
            </a:r>
            <a:r>
              <a:rPr spc="-30"/>
              <a:t> </a:t>
            </a:r>
            <a:r>
              <a:rPr spc="-10"/>
              <a:t>netwerken</a:t>
            </a:r>
            <a:r>
              <a:rPr spc="-34"/>
              <a:t> </a:t>
            </a:r>
            <a:r>
              <a:rPr spc="0"/>
              <a:t>die</a:t>
            </a:r>
            <a:r>
              <a:rPr spc="-30"/>
              <a:t> </a:t>
            </a:r>
            <a:r>
              <a:t>zorgen</a:t>
            </a:r>
            <a:r>
              <a:rPr spc="-34"/>
              <a:t> </a:t>
            </a:r>
            <a:r>
              <a:rPr spc="0"/>
              <a:t>voor</a:t>
            </a:r>
            <a:r>
              <a:rPr spc="-30"/>
              <a:t> </a:t>
            </a:r>
            <a:r>
              <a:rPr spc="-10"/>
              <a:t>versnelling</a:t>
            </a:r>
            <a:r>
              <a:rPr spc="-34"/>
              <a:t> </a:t>
            </a:r>
            <a:r>
              <a:rPr spc="0"/>
              <a:t>en</a:t>
            </a:r>
            <a:r>
              <a:rPr spc="-30"/>
              <a:t> </a:t>
            </a:r>
            <a:r>
              <a:rPr spc="-10"/>
              <a:t>versterking</a:t>
            </a:r>
            <a:r>
              <a:rPr spc="-34"/>
              <a:t> </a:t>
            </a:r>
            <a:r>
              <a:rPr spc="0"/>
              <a:t>voor</a:t>
            </a:r>
            <a:r>
              <a:rPr spc="-30"/>
              <a:t> </a:t>
            </a:r>
            <a:r>
              <a:rPr spc="-25"/>
              <a:t>het </a:t>
            </a:r>
            <a:r>
              <a:t>realiseren </a:t>
            </a:r>
            <a:r>
              <a:rPr spc="0"/>
              <a:t>van</a:t>
            </a:r>
            <a:r>
              <a:t> </a:t>
            </a:r>
            <a:r>
              <a:rPr spc="0"/>
              <a:t>de</a:t>
            </a:r>
            <a:r>
              <a:rPr spc="-15"/>
              <a:t> </a:t>
            </a:r>
            <a:r>
              <a:rPr spc="-10"/>
              <a:t>ambitie</a:t>
            </a:r>
            <a:r>
              <a:t> </a:t>
            </a:r>
            <a:r>
              <a:rPr spc="0"/>
              <a:t>van de</a:t>
            </a:r>
            <a:r>
              <a:rPr spc="5"/>
              <a:t> </a:t>
            </a:r>
            <a:r>
              <a:rPr spc="-10"/>
              <a:t>organisatie.</a:t>
            </a:r>
          </a:p>
        </p:txBody>
      </p:sp>
      <p:sp>
        <p:nvSpPr>
          <p:cNvPr id="332" name="object 10"/>
          <p:cNvSpPr txBox="1"/>
          <p:nvPr/>
        </p:nvSpPr>
        <p:spPr>
          <a:xfrm>
            <a:off x="9619026" y="1732326"/>
            <a:ext cx="1927861" cy="24067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b="1" spc="-10" sz="900">
                <a:solidFill>
                  <a:srgbClr val="FFFFFF"/>
                </a:solidFill>
                <a:latin typeface="Montserrat-ExtraBold"/>
                <a:ea typeface="Montserrat-ExtraBold"/>
                <a:cs typeface="Montserrat-ExtraBold"/>
                <a:sym typeface="Montserrat-ExtraBold"/>
              </a:defRPr>
            </a:pPr>
            <a:r>
              <a:t>Structuur</a:t>
            </a:r>
            <a:endParaRPr b="0">
              <a:latin typeface="Montserrat ExtraBold"/>
              <a:ea typeface="Montserrat ExtraBold"/>
              <a:cs typeface="Montserrat ExtraBold"/>
              <a:sym typeface="Montserrat ExtraBold"/>
            </a:endParaRPr>
          </a:p>
          <a:p>
            <a:pPr marL="83820" marR="457200" indent="-71755">
              <a:lnSpc>
                <a:spcPct val="138900"/>
              </a:lnSpc>
              <a:buSzPct val="100000"/>
              <a:buChar char="•"/>
              <a:tabLst>
                <a:tab pos="76200" algn="l"/>
              </a:tabLst>
              <a:defRPr sz="900">
                <a:solidFill>
                  <a:srgbClr val="FFFFFF"/>
                </a:solidFill>
                <a:latin typeface="Montserrat Medium"/>
                <a:ea typeface="Montserrat Medium"/>
                <a:cs typeface="Montserrat Medium"/>
                <a:sym typeface="Montserrat Medium"/>
              </a:defRPr>
            </a:pPr>
            <a:r>
              <a:t>Ontwikkelt</a:t>
            </a:r>
            <a:r>
              <a:rPr spc="90"/>
              <a:t> </a:t>
            </a:r>
            <a:r>
              <a:t>en</a:t>
            </a:r>
            <a:r>
              <a:rPr spc="90"/>
              <a:t> </a:t>
            </a:r>
            <a:r>
              <a:t>werkt</a:t>
            </a:r>
            <a:r>
              <a:rPr spc="95"/>
              <a:t> </a:t>
            </a:r>
            <a:r>
              <a:rPr spc="-25"/>
              <a:t>in </a:t>
            </a:r>
            <a:r>
              <a:t>(digitale)</a:t>
            </a:r>
            <a:r>
              <a:rPr spc="160"/>
              <a:t> </a:t>
            </a:r>
            <a:r>
              <a:rPr spc="-10"/>
              <a:t>netwerken</a:t>
            </a:r>
          </a:p>
          <a:p>
            <a:pPr marL="83820" marR="649605" indent="-71755">
              <a:lnSpc>
                <a:spcPct val="138900"/>
              </a:lnSpc>
              <a:buSzPct val="100000"/>
              <a:buChar char="•"/>
              <a:tabLst>
                <a:tab pos="76200" algn="l"/>
              </a:tabLst>
              <a:defRPr sz="900">
                <a:solidFill>
                  <a:srgbClr val="FFFFFF"/>
                </a:solidFill>
                <a:latin typeface="Montserrat Medium"/>
                <a:ea typeface="Montserrat Medium"/>
                <a:cs typeface="Montserrat Medium"/>
                <a:sym typeface="Montserrat Medium"/>
              </a:defRPr>
            </a:pPr>
            <a:r>
              <a:t>Is</a:t>
            </a:r>
            <a:r>
              <a:rPr spc="85"/>
              <a:t> </a:t>
            </a:r>
            <a:r>
              <a:t>maximaal</a:t>
            </a:r>
            <a:r>
              <a:rPr spc="95"/>
              <a:t> </a:t>
            </a:r>
            <a:r>
              <a:rPr spc="-10"/>
              <a:t>flexibel georganiseerd</a:t>
            </a:r>
          </a:p>
          <a:p>
            <a:pPr marL="83820" indent="-71755">
              <a:spcBef>
                <a:spcPts val="400"/>
              </a:spcBef>
              <a:buSzPct val="100000"/>
              <a:buChar char="•"/>
              <a:tabLst>
                <a:tab pos="76200" algn="l"/>
              </a:tabLst>
              <a:defRPr sz="900">
                <a:solidFill>
                  <a:srgbClr val="FFFFFF"/>
                </a:solidFill>
                <a:latin typeface="Montserrat Medium"/>
                <a:ea typeface="Montserrat Medium"/>
                <a:cs typeface="Montserrat Medium"/>
                <a:sym typeface="Montserrat Medium"/>
              </a:defRPr>
            </a:pPr>
            <a:r>
              <a:t>Is</a:t>
            </a:r>
            <a:r>
              <a:rPr spc="80"/>
              <a:t> </a:t>
            </a:r>
            <a:r>
              <a:t>waarde</a:t>
            </a:r>
            <a:r>
              <a:rPr spc="85"/>
              <a:t> </a:t>
            </a:r>
            <a:r>
              <a:t>gericht</a:t>
            </a:r>
            <a:r>
              <a:rPr spc="85"/>
              <a:t> </a:t>
            </a:r>
            <a:r>
              <a:rPr spc="-10"/>
              <a:t>gefinancierd</a:t>
            </a:r>
          </a:p>
          <a:p>
            <a:pPr marL="83820" marR="126364" indent="-71755" algn="just">
              <a:lnSpc>
                <a:spcPct val="138900"/>
              </a:lnSpc>
              <a:buSzPct val="100000"/>
              <a:buChar char="•"/>
              <a:tabLst>
                <a:tab pos="76200" algn="l"/>
              </a:tabLst>
              <a:defRPr sz="900">
                <a:solidFill>
                  <a:srgbClr val="FFFFFF"/>
                </a:solidFill>
                <a:latin typeface="Montserrat Medium"/>
                <a:ea typeface="Montserrat Medium"/>
                <a:cs typeface="Montserrat Medium"/>
                <a:sym typeface="Montserrat Medium"/>
              </a:defRPr>
            </a:pPr>
            <a:r>
              <a:t>Faciliteert</a:t>
            </a:r>
            <a:r>
              <a:rPr spc="114"/>
              <a:t> </a:t>
            </a:r>
            <a:r>
              <a:t>wonen</a:t>
            </a:r>
            <a:r>
              <a:rPr spc="120"/>
              <a:t> </a:t>
            </a:r>
            <a:r>
              <a:t>midden</a:t>
            </a:r>
            <a:r>
              <a:rPr spc="120"/>
              <a:t> </a:t>
            </a:r>
            <a:r>
              <a:rPr spc="-34"/>
              <a:t>in </a:t>
            </a:r>
            <a:r>
              <a:t>de</a:t>
            </a:r>
            <a:r>
              <a:rPr spc="75"/>
              <a:t> </a:t>
            </a:r>
            <a:r>
              <a:t>wijk</a:t>
            </a:r>
            <a:r>
              <a:rPr spc="75"/>
              <a:t> </a:t>
            </a:r>
            <a:r>
              <a:t>én</a:t>
            </a:r>
            <a:r>
              <a:rPr spc="80"/>
              <a:t> </a:t>
            </a:r>
            <a:r>
              <a:t>in</a:t>
            </a:r>
            <a:r>
              <a:rPr spc="75"/>
              <a:t> </a:t>
            </a:r>
            <a:r>
              <a:t>prikkelarme</a:t>
            </a:r>
            <a:r>
              <a:rPr spc="80"/>
              <a:t> </a:t>
            </a:r>
            <a:r>
              <a:rPr spc="-25"/>
              <a:t>en </a:t>
            </a:r>
            <a:r>
              <a:t>rustige</a:t>
            </a:r>
            <a:r>
              <a:rPr spc="125"/>
              <a:t> </a:t>
            </a:r>
            <a:r>
              <a:rPr spc="-10"/>
              <a:t>omgevingen</a:t>
            </a:r>
          </a:p>
          <a:p>
            <a:pPr indent="83819" algn="just">
              <a:spcBef>
                <a:spcPts val="400"/>
              </a:spcBef>
              <a:defRPr sz="900">
                <a:solidFill>
                  <a:srgbClr val="FFFFFF"/>
                </a:solidFill>
                <a:latin typeface="Montserrat Medium"/>
                <a:ea typeface="Montserrat Medium"/>
                <a:cs typeface="Montserrat Medium"/>
                <a:sym typeface="Montserrat Medium"/>
              </a:defRPr>
            </a:pPr>
            <a:r>
              <a:t>voor</a:t>
            </a:r>
            <a:r>
              <a:rPr spc="80"/>
              <a:t> </a:t>
            </a:r>
            <a:r>
              <a:t>kwetsbare</a:t>
            </a:r>
            <a:r>
              <a:rPr spc="85"/>
              <a:t> </a:t>
            </a:r>
            <a:r>
              <a:rPr spc="-10"/>
              <a:t>doelgroepen</a:t>
            </a:r>
          </a:p>
          <a:p>
            <a:pPr marL="83820" marR="170179" indent="-71755">
              <a:lnSpc>
                <a:spcPct val="138900"/>
              </a:lnSpc>
              <a:buSzPct val="100000"/>
              <a:buChar char="•"/>
              <a:tabLst>
                <a:tab pos="76200" algn="l"/>
              </a:tabLst>
              <a:defRPr sz="900">
                <a:solidFill>
                  <a:srgbClr val="FFFFFF"/>
                </a:solidFill>
                <a:latin typeface="Montserrat Medium"/>
                <a:ea typeface="Montserrat Medium"/>
                <a:cs typeface="Montserrat Medium"/>
                <a:sym typeface="Montserrat Medium"/>
              </a:defRPr>
            </a:pPr>
            <a:r>
              <a:t>Organiseert</a:t>
            </a:r>
            <a:r>
              <a:rPr spc="114"/>
              <a:t> </a:t>
            </a:r>
            <a:r>
              <a:t>opvang</a:t>
            </a:r>
            <a:r>
              <a:rPr spc="114"/>
              <a:t> </a:t>
            </a:r>
            <a:r>
              <a:t>niet</a:t>
            </a:r>
            <a:r>
              <a:rPr spc="120"/>
              <a:t> </a:t>
            </a:r>
            <a:r>
              <a:rPr spc="-25"/>
              <a:t>als </a:t>
            </a:r>
            <a:r>
              <a:t>kernproces</a:t>
            </a:r>
            <a:r>
              <a:rPr spc="95"/>
              <a:t> </a:t>
            </a:r>
            <a:r>
              <a:t>maar</a:t>
            </a:r>
            <a:r>
              <a:rPr spc="104"/>
              <a:t> </a:t>
            </a:r>
            <a:r>
              <a:rPr spc="-25"/>
              <a:t>als </a:t>
            </a:r>
            <a:r>
              <a:t>onderdeel</a:t>
            </a:r>
            <a:r>
              <a:rPr spc="80"/>
              <a:t> </a:t>
            </a:r>
            <a:r>
              <a:t>van</a:t>
            </a:r>
            <a:r>
              <a:rPr spc="80"/>
              <a:t> </a:t>
            </a:r>
            <a:r>
              <a:t>de</a:t>
            </a:r>
            <a:r>
              <a:rPr spc="85"/>
              <a:t> </a:t>
            </a:r>
            <a:r>
              <a:rPr spc="-20"/>
              <a:t>route</a:t>
            </a:r>
          </a:p>
        </p:txBody>
      </p:sp>
      <p:sp>
        <p:nvSpPr>
          <p:cNvPr id="333" name="object 11"/>
          <p:cNvSpPr txBox="1"/>
          <p:nvPr/>
        </p:nvSpPr>
        <p:spPr>
          <a:xfrm>
            <a:off x="743299" y="635558"/>
            <a:ext cx="3676651"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70" sz="1200">
                <a:latin typeface="Montserrat Bold"/>
                <a:ea typeface="Montserrat Bold"/>
                <a:cs typeface="Montserrat Bold"/>
                <a:sym typeface="Montserrat Bold"/>
              </a:defRPr>
            </a:pPr>
            <a:r>
              <a:t>Afwegingskader</a:t>
            </a:r>
            <a:r>
              <a:rPr spc="185"/>
              <a:t> </a:t>
            </a:r>
            <a:r>
              <a:rPr spc="0"/>
              <a:t>–</a:t>
            </a:r>
            <a:r>
              <a:rPr spc="190"/>
              <a:t> </a:t>
            </a:r>
            <a:r>
              <a:rPr spc="60">
                <a:latin typeface="Montserrat Regular"/>
                <a:ea typeface="Montserrat Regular"/>
                <a:cs typeface="Montserrat Regular"/>
                <a:sym typeface="Montserrat Regular"/>
              </a:rPr>
              <a:t>Nieuwe</a:t>
            </a:r>
            <a:r>
              <a:rPr spc="180">
                <a:latin typeface="Montserrat Regular"/>
                <a:ea typeface="Montserrat Regular"/>
                <a:cs typeface="Montserrat Regular"/>
                <a:sym typeface="Montserrat Regular"/>
              </a:rPr>
              <a:t> </a:t>
            </a:r>
            <a:r>
              <a:rPr spc="65">
                <a:latin typeface="Montserrat Regular"/>
                <a:ea typeface="Montserrat Regular"/>
                <a:cs typeface="Montserrat Regular"/>
                <a:sym typeface="Montserrat Regular"/>
              </a:rPr>
              <a:t>concept</a:t>
            </a:r>
            <a:r>
              <a:rPr spc="185">
                <a:latin typeface="Montserrat Regular"/>
                <a:ea typeface="Montserrat Regular"/>
                <a:cs typeface="Montserrat Regular"/>
                <a:sym typeface="Montserrat Regular"/>
              </a:rPr>
              <a:t> </a:t>
            </a:r>
            <a:r>
              <a:rPr spc="50">
                <a:latin typeface="Montserrat Regular"/>
                <a:ea typeface="Montserrat Regular"/>
                <a:cs typeface="Montserrat Regular"/>
                <a:sym typeface="Montserrat Regular"/>
              </a:rPr>
              <a:t>BW&amp;B</a:t>
            </a:r>
          </a:p>
        </p:txBody>
      </p:sp>
      <p:pic>
        <p:nvPicPr>
          <p:cNvPr id="334" name="V gekleurd rechtsboven.png" descr="V gekleurd rechtsboven.png">
            <a:hlinkClick r:id="" invalidUrl="" action="ppaction://hlinkshowjump?jump=firstslide" tgtFrame="" tooltip="" history="1" highlightClick="0" endSnd="0"/>
          </p:cNvPr>
          <p:cNvPicPr>
            <a:picLocks noChangeAspect="1"/>
          </p:cNvPicPr>
          <p:nvPr/>
        </p:nvPicPr>
        <p:blipFill>
          <a:blip r:embed="rId2">
            <a:extLst/>
          </a:blip>
          <a:stretch>
            <a:fillRect/>
          </a:stretch>
        </p:blipFill>
        <p:spPr>
          <a:xfrm>
            <a:off x="11423805" y="525941"/>
            <a:ext cx="283111" cy="256248"/>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object 2"/>
          <p:cNvSpPr txBox="1"/>
          <p:nvPr/>
        </p:nvSpPr>
        <p:spPr>
          <a:xfrm>
            <a:off x="743299" y="1732326"/>
            <a:ext cx="4067176" cy="7683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ct val="150000"/>
              </a:lnSpc>
              <a:spcBef>
                <a:spcPts val="500"/>
              </a:spcBef>
              <a:defRPr sz="900">
                <a:solidFill>
                  <a:srgbClr val="231F20"/>
                </a:solidFill>
                <a:latin typeface="Montserrat Bold"/>
                <a:ea typeface="Montserrat Bold"/>
                <a:cs typeface="Montserrat Bold"/>
                <a:sym typeface="Montserrat Bold"/>
              </a:defRPr>
            </a:pPr>
            <a:r>
              <a:t>10.</a:t>
            </a:r>
            <a:r>
              <a:rPr spc="5"/>
              <a:t> </a:t>
            </a:r>
            <a:r>
              <a:t>Waarde</a:t>
            </a:r>
            <a:r>
              <a:rPr spc="5"/>
              <a:t> </a:t>
            </a:r>
            <a:r>
              <a:t>gericht</a:t>
            </a:r>
            <a:r>
              <a:rPr spc="5"/>
              <a:t> </a:t>
            </a:r>
            <a:r>
              <a:rPr spc="-10"/>
              <a:t>gefinancierd</a:t>
            </a:r>
          </a:p>
          <a:p>
            <a:pPr marR="5080" indent="201295">
              <a:lnSpc>
                <a:spcPct val="150000"/>
              </a:lnSpc>
              <a:defRPr sz="900">
                <a:solidFill>
                  <a:srgbClr val="231F20"/>
                </a:solidFill>
                <a:latin typeface="Montserrat Light"/>
                <a:ea typeface="Montserrat Light"/>
                <a:cs typeface="Montserrat Light"/>
                <a:sym typeface="Montserrat Light"/>
              </a:defRPr>
            </a:pPr>
            <a:r>
              <a:t>Een</a:t>
            </a:r>
            <a:r>
              <a:rPr spc="-5"/>
              <a:t> </a:t>
            </a:r>
            <a:r>
              <a:rPr spc="-10"/>
              <a:t>financieringsvorm</a:t>
            </a:r>
            <a:r>
              <a:rPr spc="5"/>
              <a:t> </a:t>
            </a:r>
            <a:r>
              <a:t>die</a:t>
            </a:r>
            <a:r>
              <a:rPr spc="10"/>
              <a:t> </a:t>
            </a:r>
            <a:r>
              <a:t>nog</a:t>
            </a:r>
            <a:r>
              <a:rPr spc="5"/>
              <a:t> </a:t>
            </a:r>
            <a:r>
              <a:t>lang</a:t>
            </a:r>
            <a:r>
              <a:rPr spc="5"/>
              <a:t> </a:t>
            </a:r>
            <a:r>
              <a:t>niet</a:t>
            </a:r>
            <a:r>
              <a:rPr spc="10"/>
              <a:t> </a:t>
            </a:r>
            <a:r>
              <a:t>altijd</a:t>
            </a:r>
            <a:r>
              <a:rPr spc="5"/>
              <a:t> </a:t>
            </a:r>
            <a:r>
              <a:rPr spc="-10"/>
              <a:t>overeenkomt</a:t>
            </a:r>
            <a:r>
              <a:rPr spc="10"/>
              <a:t> </a:t>
            </a:r>
            <a:r>
              <a:rPr spc="-25"/>
              <a:t>en </a:t>
            </a:r>
            <a:r>
              <a:t>mogelijk</a:t>
            </a:r>
            <a:r>
              <a:rPr spc="-25"/>
              <a:t> </a:t>
            </a:r>
            <a:r>
              <a:t>is</a:t>
            </a:r>
            <a:r>
              <a:rPr spc="-10"/>
              <a:t> </a:t>
            </a:r>
            <a:r>
              <a:t>in</a:t>
            </a:r>
            <a:r>
              <a:rPr spc="-10"/>
              <a:t> </a:t>
            </a:r>
            <a:r>
              <a:t>de</a:t>
            </a:r>
            <a:r>
              <a:rPr spc="-15"/>
              <a:t> </a:t>
            </a:r>
            <a:r>
              <a:t>huidige</a:t>
            </a:r>
            <a:r>
              <a:rPr spc="-10"/>
              <a:t> </a:t>
            </a:r>
            <a:r>
              <a:t>context</a:t>
            </a:r>
            <a:r>
              <a:rPr spc="-10"/>
              <a:t> </a:t>
            </a:r>
            <a:r>
              <a:t>maar</a:t>
            </a:r>
            <a:r>
              <a:rPr spc="-15"/>
              <a:t> </a:t>
            </a:r>
            <a:r>
              <a:t>wel</a:t>
            </a:r>
            <a:r>
              <a:rPr spc="-10"/>
              <a:t> </a:t>
            </a:r>
            <a:r>
              <a:t>past</a:t>
            </a:r>
            <a:r>
              <a:rPr spc="-10"/>
              <a:t> </a:t>
            </a:r>
            <a:r>
              <a:t>in</a:t>
            </a:r>
            <a:r>
              <a:rPr spc="-15"/>
              <a:t> </a:t>
            </a:r>
            <a:r>
              <a:t>de</a:t>
            </a:r>
            <a:r>
              <a:rPr spc="-10"/>
              <a:t> </a:t>
            </a:r>
            <a:r>
              <a:t>ambitie</a:t>
            </a:r>
            <a:r>
              <a:rPr spc="-10"/>
              <a:t> </a:t>
            </a:r>
            <a:r>
              <a:t>van</a:t>
            </a:r>
            <a:r>
              <a:rPr spc="-10"/>
              <a:t> </a:t>
            </a:r>
            <a:endParaRPr spc="-10"/>
          </a:p>
          <a:p>
            <a:pPr marR="5080" indent="201295">
              <a:lnSpc>
                <a:spcPct val="150000"/>
              </a:lnSpc>
              <a:defRPr sz="900">
                <a:solidFill>
                  <a:srgbClr val="231F20"/>
                </a:solidFill>
                <a:latin typeface="Montserrat Light"/>
                <a:ea typeface="Montserrat Light"/>
                <a:cs typeface="Montserrat Light"/>
                <a:sym typeface="Montserrat Light"/>
              </a:defRPr>
            </a:pPr>
            <a:r>
              <a:rPr spc="-25"/>
              <a:t>de </a:t>
            </a:r>
            <a:r>
              <a:rPr spc="-10"/>
              <a:t>sector.</a:t>
            </a:r>
          </a:p>
        </p:txBody>
      </p:sp>
      <p:sp>
        <p:nvSpPr>
          <p:cNvPr id="337" name="object 3"/>
          <p:cNvSpPr txBox="1"/>
          <p:nvPr/>
        </p:nvSpPr>
        <p:spPr>
          <a:xfrm>
            <a:off x="743299" y="2684826"/>
            <a:ext cx="4008756" cy="10555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i="1" spc="-10" sz="900">
                <a:solidFill>
                  <a:srgbClr val="231F20"/>
                </a:solidFill>
                <a:latin typeface="Montserrat Light"/>
                <a:ea typeface="Montserrat Light"/>
                <a:cs typeface="Montserrat Light"/>
                <a:sym typeface="Montserrat Light"/>
              </a:defRPr>
            </a:pPr>
            <a:r>
              <a:t>Afweging:</a:t>
            </a:r>
          </a:p>
          <a:p>
            <a:pPr marR="5080" indent="12700">
              <a:lnSpc>
                <a:spcPct val="138900"/>
              </a:lnSpc>
              <a:defRPr sz="900">
                <a:solidFill>
                  <a:srgbClr val="231F20"/>
                </a:solidFill>
                <a:latin typeface="Montserrat Light"/>
                <a:ea typeface="Montserrat Light"/>
                <a:cs typeface="Montserrat Light"/>
                <a:sym typeface="Montserrat Light"/>
              </a:defRPr>
            </a:pPr>
            <a:r>
              <a:t>Hoe proactief is de </a:t>
            </a:r>
            <a:r>
              <a:rPr spc="-10"/>
              <a:t>organisatie</a:t>
            </a:r>
            <a:r>
              <a:rPr spc="5"/>
              <a:t> </a:t>
            </a:r>
            <a:r>
              <a:t>op het thema </a:t>
            </a:r>
            <a:r>
              <a:rPr spc="-10"/>
              <a:t>zorgverkoop?</a:t>
            </a:r>
            <a:r>
              <a:rPr spc="5"/>
              <a:t> </a:t>
            </a:r>
            <a:r>
              <a:rPr spc="-10"/>
              <a:t>Volgend</a:t>
            </a:r>
            <a:r>
              <a:rPr spc="500"/>
              <a:t> </a:t>
            </a:r>
            <a:r>
              <a:t>op</a:t>
            </a:r>
            <a:r>
              <a:rPr spc="-25"/>
              <a:t> </a:t>
            </a:r>
            <a:r>
              <a:t>aanbestedingen</a:t>
            </a:r>
            <a:r>
              <a:rPr spc="-15"/>
              <a:t> </a:t>
            </a:r>
            <a:r>
              <a:t>en</a:t>
            </a:r>
            <a:r>
              <a:rPr spc="-15"/>
              <a:t> </a:t>
            </a:r>
            <a:r>
              <a:t>contracten</a:t>
            </a:r>
            <a:r>
              <a:rPr spc="-10"/>
              <a:t> </a:t>
            </a:r>
            <a:r>
              <a:t>of</a:t>
            </a:r>
            <a:r>
              <a:rPr spc="-15"/>
              <a:t> </a:t>
            </a:r>
            <a:r>
              <a:t>vooruitstrevend</a:t>
            </a:r>
            <a:r>
              <a:rPr spc="-15"/>
              <a:t> </a:t>
            </a:r>
            <a:r>
              <a:t>bij</a:t>
            </a:r>
            <a:r>
              <a:rPr spc="-15"/>
              <a:t> </a:t>
            </a:r>
            <a:r>
              <a:t>de</a:t>
            </a:r>
            <a:r>
              <a:rPr spc="-10"/>
              <a:t> gemeente, zorgkantoren</a:t>
            </a:r>
            <a:r>
              <a:rPr spc="-5"/>
              <a:t> </a:t>
            </a:r>
            <a:r>
              <a:t>en</a:t>
            </a:r>
            <a:r>
              <a:rPr spc="-5"/>
              <a:t> </a:t>
            </a:r>
            <a:r>
              <a:t>evt</a:t>
            </a:r>
            <a:r>
              <a:rPr spc="-5"/>
              <a:t> </a:t>
            </a:r>
            <a:r>
              <a:t>andere </a:t>
            </a:r>
            <a:r>
              <a:rPr spc="-10"/>
              <a:t>financiers?</a:t>
            </a:r>
          </a:p>
          <a:p>
            <a:pPr marR="346075" indent="12700">
              <a:lnSpc>
                <a:spcPct val="138900"/>
              </a:lnSpc>
              <a:defRPr sz="900">
                <a:solidFill>
                  <a:srgbClr val="231F20"/>
                </a:solidFill>
                <a:latin typeface="Montserrat Light"/>
                <a:ea typeface="Montserrat Light"/>
                <a:cs typeface="Montserrat Light"/>
                <a:sym typeface="Montserrat Light"/>
              </a:defRPr>
            </a:pPr>
            <a:r>
              <a:t>En</a:t>
            </a:r>
            <a:r>
              <a:rPr spc="-20"/>
              <a:t> </a:t>
            </a:r>
            <a:r>
              <a:t>beïnvloedend</a:t>
            </a:r>
            <a:r>
              <a:rPr spc="-10"/>
              <a:t> </a:t>
            </a:r>
            <a:r>
              <a:t>op</a:t>
            </a:r>
            <a:r>
              <a:rPr spc="-10"/>
              <a:t> </a:t>
            </a:r>
            <a:r>
              <a:t>de</a:t>
            </a:r>
            <a:r>
              <a:rPr spc="-5"/>
              <a:t> </a:t>
            </a:r>
            <a:r>
              <a:t>toekomstige</a:t>
            </a:r>
            <a:r>
              <a:rPr spc="-10"/>
              <a:t> </a:t>
            </a:r>
            <a:r>
              <a:t>bekostiging</a:t>
            </a:r>
            <a:r>
              <a:rPr spc="-10"/>
              <a:t> </a:t>
            </a:r>
            <a:r>
              <a:t>van</a:t>
            </a:r>
            <a:r>
              <a:rPr spc="-10"/>
              <a:t> </a:t>
            </a:r>
            <a:r>
              <a:t>het</a:t>
            </a:r>
            <a:r>
              <a:rPr spc="-5"/>
              <a:t> </a:t>
            </a:r>
            <a:r>
              <a:rPr spc="-10"/>
              <a:t>sociale werkveld?</a:t>
            </a:r>
          </a:p>
        </p:txBody>
      </p:sp>
      <p:sp>
        <p:nvSpPr>
          <p:cNvPr id="338" name="object 4"/>
          <p:cNvSpPr txBox="1"/>
          <p:nvPr/>
        </p:nvSpPr>
        <p:spPr>
          <a:xfrm>
            <a:off x="5231600" y="1732326"/>
            <a:ext cx="4114166"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ct val="150000"/>
              </a:lnSpc>
              <a:spcBef>
                <a:spcPts val="500"/>
              </a:spcBef>
              <a:defRPr spc="-20" sz="900">
                <a:solidFill>
                  <a:srgbClr val="231F20"/>
                </a:solidFill>
                <a:latin typeface="Montserrat Bold"/>
                <a:ea typeface="Montserrat Bold"/>
                <a:cs typeface="Montserrat Bold"/>
                <a:sym typeface="Montserrat Bold"/>
              </a:defRPr>
            </a:pPr>
            <a:r>
              <a:t>11.</a:t>
            </a:r>
            <a:r>
              <a:rPr spc="-40"/>
              <a:t> </a:t>
            </a:r>
            <a:r>
              <a:rPr spc="-34"/>
              <a:t>Organiseert</a:t>
            </a:r>
            <a:r>
              <a:rPr spc="-40"/>
              <a:t> tijdelijke</a:t>
            </a:r>
            <a:r>
              <a:rPr spc="-34"/>
              <a:t> Opvang</a:t>
            </a:r>
            <a:r>
              <a:rPr spc="-40"/>
              <a:t> </a:t>
            </a:r>
            <a:r>
              <a:rPr spc="-34"/>
              <a:t>alleen</a:t>
            </a:r>
            <a:r>
              <a:rPr spc="-40"/>
              <a:t> </a:t>
            </a:r>
            <a:r>
              <a:t>als</a:t>
            </a:r>
            <a:r>
              <a:rPr spc="-34"/>
              <a:t> </a:t>
            </a:r>
            <a:r>
              <a:t>het</a:t>
            </a:r>
            <a:r>
              <a:rPr spc="-40"/>
              <a:t> </a:t>
            </a:r>
            <a:r>
              <a:rPr spc="-25"/>
              <a:t>niet</a:t>
            </a:r>
            <a:r>
              <a:rPr spc="-40"/>
              <a:t> </a:t>
            </a:r>
            <a:r>
              <a:rPr spc="-34"/>
              <a:t>anders </a:t>
            </a:r>
            <a:r>
              <a:rPr spc="-25"/>
              <a:t>kan</a:t>
            </a:r>
          </a:p>
          <a:p>
            <a:pPr marR="5080" indent="151129">
              <a:lnSpc>
                <a:spcPct val="150000"/>
              </a:lnSpc>
              <a:defRPr spc="-10" sz="900">
                <a:solidFill>
                  <a:srgbClr val="231F20"/>
                </a:solidFill>
                <a:latin typeface="Montserrat Light"/>
                <a:ea typeface="Montserrat Light"/>
                <a:cs typeface="Montserrat Light"/>
                <a:sym typeface="Montserrat Light"/>
              </a:defRPr>
            </a:pPr>
            <a:r>
              <a:t>Kunnen</a:t>
            </a:r>
            <a:r>
              <a:rPr spc="-20"/>
              <a:t> </a:t>
            </a:r>
            <a:r>
              <a:rPr spc="0"/>
              <a:t>wonen</a:t>
            </a:r>
            <a:r>
              <a:t> </a:t>
            </a:r>
            <a:r>
              <a:rPr spc="0"/>
              <a:t>in</a:t>
            </a:r>
            <a:r>
              <a:rPr spc="-5"/>
              <a:t> </a:t>
            </a:r>
            <a:r>
              <a:rPr spc="0"/>
              <a:t>een</a:t>
            </a:r>
            <a:r>
              <a:t> </a:t>
            </a:r>
            <a:r>
              <a:rPr spc="0"/>
              <a:t>eigen</a:t>
            </a:r>
            <a:r>
              <a:rPr spc="-5"/>
              <a:t> </a:t>
            </a:r>
            <a:r>
              <a:rPr spc="0"/>
              <a:t>en</a:t>
            </a:r>
            <a:r>
              <a:t> </a:t>
            </a:r>
            <a:r>
              <a:rPr spc="0"/>
              <a:t>veilige</a:t>
            </a:r>
            <a:r>
              <a:t> </a:t>
            </a:r>
            <a:r>
              <a:rPr spc="0"/>
              <a:t>woonomgeving</a:t>
            </a:r>
            <a:r>
              <a:rPr spc="-5"/>
              <a:t> </a:t>
            </a:r>
            <a:r>
              <a:rPr spc="0"/>
              <a:t>zien</a:t>
            </a:r>
            <a:r>
              <a:t> </a:t>
            </a:r>
            <a:r>
              <a:rPr spc="0"/>
              <a:t>we</a:t>
            </a:r>
            <a:r>
              <a:rPr spc="-5"/>
              <a:t> </a:t>
            </a:r>
            <a:r>
              <a:rPr spc="-25"/>
              <a:t>als </a:t>
            </a:r>
            <a:r>
              <a:rPr spc="0"/>
              <a:t>randvoorwaarde</a:t>
            </a:r>
            <a:r>
              <a:rPr spc="-15"/>
              <a:t> </a:t>
            </a:r>
            <a:r>
              <a:rPr spc="0"/>
              <a:t>voor</a:t>
            </a:r>
            <a:r>
              <a:rPr spc="-5"/>
              <a:t> </a:t>
            </a:r>
            <a:r>
              <a:rPr spc="0"/>
              <a:t>herstel.</a:t>
            </a:r>
            <a:r>
              <a:rPr spc="-5"/>
              <a:t> </a:t>
            </a:r>
            <a:r>
              <a:rPr spc="0"/>
              <a:t>Om</a:t>
            </a:r>
            <a:r>
              <a:rPr spc="-5"/>
              <a:t> </a:t>
            </a:r>
            <a:r>
              <a:t>cliënten</a:t>
            </a:r>
            <a:r>
              <a:rPr spc="-5"/>
              <a:t> </a:t>
            </a:r>
            <a:r>
              <a:rPr spc="0"/>
              <a:t>hier</a:t>
            </a:r>
            <a:r>
              <a:rPr spc="-5"/>
              <a:t> </a:t>
            </a:r>
            <a:r>
              <a:rPr spc="0"/>
              <a:t>naar</a:t>
            </a:r>
            <a:r>
              <a:rPr spc="-5"/>
              <a:t> </a:t>
            </a:r>
            <a:r>
              <a:rPr spc="0"/>
              <a:t>toe</a:t>
            </a:r>
            <a:r>
              <a:rPr spc="-5"/>
              <a:t> </a:t>
            </a:r>
            <a:r>
              <a:rPr spc="0"/>
              <a:t>te</a:t>
            </a:r>
            <a:r>
              <a:rPr spc="-5"/>
              <a:t> </a:t>
            </a:r>
            <a:r>
              <a:t>begeleiden </a:t>
            </a:r>
            <a:r>
              <a:rPr spc="0"/>
              <a:t>is</a:t>
            </a:r>
            <a:r>
              <a:t> </a:t>
            </a:r>
            <a:r>
              <a:rPr spc="0"/>
              <a:t>een</a:t>
            </a:r>
            <a:r>
              <a:rPr spc="5"/>
              <a:t> </a:t>
            </a:r>
            <a:r>
              <a:t>belangrijke</a:t>
            </a:r>
            <a:r>
              <a:rPr spc="0"/>
              <a:t> taak.</a:t>
            </a:r>
            <a:r>
              <a:rPr spc="5"/>
              <a:t> </a:t>
            </a:r>
            <a:r>
              <a:rPr spc="0"/>
              <a:t>Welke</a:t>
            </a:r>
            <a:r>
              <a:rPr spc="5"/>
              <a:t> </a:t>
            </a:r>
            <a:r>
              <a:rPr spc="0"/>
              <a:t>plek heeft</a:t>
            </a:r>
            <a:r>
              <a:rPr spc="5"/>
              <a:t> </a:t>
            </a:r>
            <a:r>
              <a:rPr spc="0"/>
              <a:t>opvang in</a:t>
            </a:r>
            <a:r>
              <a:rPr spc="5"/>
              <a:t> </a:t>
            </a:r>
            <a:r>
              <a:rPr spc="0"/>
              <a:t>het</a:t>
            </a:r>
            <a:r>
              <a:rPr spc="5"/>
              <a:t> </a:t>
            </a:r>
            <a:r>
              <a:t>nieuwe </a:t>
            </a:r>
            <a:r>
              <a:rPr spc="0"/>
              <a:t>concept?</a:t>
            </a:r>
            <a:r>
              <a:rPr spc="-20"/>
              <a:t> </a:t>
            </a:r>
            <a:r>
              <a:rPr spc="0"/>
              <a:t>(nog</a:t>
            </a:r>
            <a:r>
              <a:rPr spc="-20"/>
              <a:t> </a:t>
            </a:r>
            <a:r>
              <a:rPr spc="0"/>
              <a:t>nader</a:t>
            </a:r>
            <a:r>
              <a:rPr spc="-20"/>
              <a:t> </a:t>
            </a:r>
            <a:r>
              <a:rPr spc="0"/>
              <a:t>te</a:t>
            </a:r>
            <a:r>
              <a:rPr spc="-20"/>
              <a:t> </a:t>
            </a:r>
            <a:r>
              <a:t>beschrijven)</a:t>
            </a:r>
          </a:p>
        </p:txBody>
      </p:sp>
      <p:sp>
        <p:nvSpPr>
          <p:cNvPr id="339" name="Rechthoek"/>
          <p:cNvSpPr/>
          <p:nvPr/>
        </p:nvSpPr>
        <p:spPr>
          <a:xfrm>
            <a:off x="9457878" y="1600200"/>
            <a:ext cx="2365822" cy="4916438"/>
          </a:xfrm>
          <a:prstGeom prst="rect">
            <a:avLst/>
          </a:prstGeom>
          <a:solidFill>
            <a:srgbClr val="244B98"/>
          </a:solidFill>
          <a:ln w="12700">
            <a:miter lim="400000"/>
          </a:ln>
        </p:spPr>
        <p:txBody>
          <a:bodyPr lIns="45719" rIns="45719" anchor="ctr"/>
          <a:lstStyle/>
          <a:p>
            <a:pPr/>
          </a:p>
        </p:txBody>
      </p:sp>
      <p:sp>
        <p:nvSpPr>
          <p:cNvPr id="340" name="object 5"/>
          <p:cNvSpPr txBox="1"/>
          <p:nvPr/>
        </p:nvSpPr>
        <p:spPr>
          <a:xfrm>
            <a:off x="5231600" y="2875326"/>
            <a:ext cx="3998596" cy="6674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i="1" spc="-10" sz="900">
                <a:solidFill>
                  <a:srgbClr val="231F20"/>
                </a:solidFill>
                <a:latin typeface="Montserrat Light"/>
                <a:ea typeface="Montserrat Light"/>
                <a:cs typeface="Montserrat Light"/>
                <a:sym typeface="Montserrat Light"/>
              </a:defRPr>
            </a:pPr>
            <a:r>
              <a:t>Afweging:</a:t>
            </a:r>
          </a:p>
          <a:p>
            <a:pPr marR="5080" indent="12700">
              <a:lnSpc>
                <a:spcPct val="138900"/>
              </a:lnSpc>
              <a:defRPr sz="900">
                <a:solidFill>
                  <a:srgbClr val="231F20"/>
                </a:solidFill>
                <a:latin typeface="Montserrat Light"/>
                <a:ea typeface="Montserrat Light"/>
                <a:cs typeface="Montserrat Light"/>
                <a:sym typeface="Montserrat Light"/>
              </a:defRPr>
            </a:pPr>
            <a:r>
              <a:t>Staat</a:t>
            </a:r>
            <a:r>
              <a:rPr spc="5"/>
              <a:t> </a:t>
            </a:r>
            <a:r>
              <a:t>de</a:t>
            </a:r>
            <a:r>
              <a:rPr spc="15"/>
              <a:t> </a:t>
            </a:r>
            <a:r>
              <a:rPr spc="-10"/>
              <a:t>organisatie</a:t>
            </a:r>
            <a:r>
              <a:rPr spc="15"/>
              <a:t> </a:t>
            </a:r>
            <a:r>
              <a:t>bekend</a:t>
            </a:r>
            <a:r>
              <a:rPr spc="15"/>
              <a:t> </a:t>
            </a:r>
            <a:r>
              <a:t>om</a:t>
            </a:r>
            <a:r>
              <a:rPr spc="15"/>
              <a:t> </a:t>
            </a:r>
            <a:r>
              <a:t>de</a:t>
            </a:r>
            <a:r>
              <a:rPr spc="15"/>
              <a:t> </a:t>
            </a:r>
            <a:r>
              <a:rPr spc="-10"/>
              <a:t>opvangmogelijkheden?</a:t>
            </a:r>
            <a:r>
              <a:rPr spc="15"/>
              <a:t> </a:t>
            </a:r>
            <a:r>
              <a:t>Of</a:t>
            </a:r>
            <a:r>
              <a:rPr spc="20"/>
              <a:t> </a:t>
            </a:r>
            <a:r>
              <a:rPr spc="-20"/>
              <a:t>voor</a:t>
            </a:r>
            <a:r>
              <a:rPr spc="500"/>
              <a:t> </a:t>
            </a:r>
            <a:r>
              <a:t>de</a:t>
            </a:r>
            <a:r>
              <a:rPr spc="-25"/>
              <a:t> </a:t>
            </a:r>
            <a:r>
              <a:t>grote</a:t>
            </a:r>
            <a:r>
              <a:rPr spc="-10"/>
              <a:t> </a:t>
            </a:r>
            <a:r>
              <a:t>ambitie</a:t>
            </a:r>
            <a:r>
              <a:rPr spc="-15"/>
              <a:t> </a:t>
            </a:r>
            <a:r>
              <a:t>waar</a:t>
            </a:r>
            <a:r>
              <a:rPr spc="-10"/>
              <a:t> </a:t>
            </a:r>
            <a:r>
              <a:t>opvang</a:t>
            </a:r>
            <a:r>
              <a:rPr spc="-10"/>
              <a:t> </a:t>
            </a:r>
            <a:r>
              <a:t>slechts</a:t>
            </a:r>
            <a:r>
              <a:rPr spc="-15"/>
              <a:t> </a:t>
            </a:r>
            <a:r>
              <a:t>een</a:t>
            </a:r>
            <a:r>
              <a:rPr spc="-10"/>
              <a:t> </a:t>
            </a:r>
            <a:r>
              <a:t>onderdeel</a:t>
            </a:r>
            <a:r>
              <a:rPr spc="-15"/>
              <a:t> </a:t>
            </a:r>
            <a:r>
              <a:t>van</a:t>
            </a:r>
            <a:r>
              <a:rPr spc="-10"/>
              <a:t> </a:t>
            </a:r>
            <a:r>
              <a:t>uitmaakt?</a:t>
            </a:r>
            <a:r>
              <a:rPr spc="-10"/>
              <a:t> </a:t>
            </a:r>
            <a:r>
              <a:rPr spc="-25"/>
              <a:t>In </a:t>
            </a:r>
            <a:r>
              <a:t>hoeverre</a:t>
            </a:r>
            <a:r>
              <a:rPr spc="-20"/>
              <a:t> </a:t>
            </a:r>
            <a:r>
              <a:t>ondersteunt</a:t>
            </a:r>
            <a:r>
              <a:rPr spc="-10"/>
              <a:t> </a:t>
            </a:r>
            <a:r>
              <a:t>de</a:t>
            </a:r>
            <a:r>
              <a:rPr spc="-5"/>
              <a:t> </a:t>
            </a:r>
            <a:r>
              <a:t>structuur</a:t>
            </a:r>
            <a:r>
              <a:rPr spc="-10"/>
              <a:t> </a:t>
            </a:r>
            <a:r>
              <a:t>van</a:t>
            </a:r>
            <a:r>
              <a:rPr spc="-5"/>
              <a:t> </a:t>
            </a:r>
            <a:r>
              <a:t>de</a:t>
            </a:r>
            <a:r>
              <a:rPr spc="-10"/>
              <a:t> organisatie</a:t>
            </a:r>
            <a:r>
              <a:rPr spc="-5"/>
              <a:t> </a:t>
            </a:r>
            <a:r>
              <a:rPr spc="-10"/>
              <a:t>hierin?</a:t>
            </a:r>
          </a:p>
        </p:txBody>
      </p:sp>
      <p:sp>
        <p:nvSpPr>
          <p:cNvPr id="341" name="object 6"/>
          <p:cNvSpPr txBox="1"/>
          <p:nvPr/>
        </p:nvSpPr>
        <p:spPr>
          <a:xfrm>
            <a:off x="9619026" y="1732326"/>
            <a:ext cx="1927861" cy="24067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b="1" spc="-10" sz="900">
                <a:solidFill>
                  <a:srgbClr val="FFFFFF"/>
                </a:solidFill>
                <a:latin typeface="Montserrat-ExtraBold"/>
                <a:ea typeface="Montserrat-ExtraBold"/>
                <a:cs typeface="Montserrat-ExtraBold"/>
                <a:sym typeface="Montserrat-ExtraBold"/>
              </a:defRPr>
            </a:pPr>
            <a:r>
              <a:t>Structuur</a:t>
            </a:r>
            <a:endParaRPr b="0">
              <a:latin typeface="Montserrat ExtraBold"/>
              <a:ea typeface="Montserrat ExtraBold"/>
              <a:cs typeface="Montserrat ExtraBold"/>
              <a:sym typeface="Montserrat ExtraBold"/>
            </a:endParaRPr>
          </a:p>
          <a:p>
            <a:pPr marL="83820" marR="457200" indent="-71755">
              <a:lnSpc>
                <a:spcPct val="138900"/>
              </a:lnSpc>
              <a:buSzPct val="100000"/>
              <a:buChar char="•"/>
              <a:tabLst>
                <a:tab pos="76200" algn="l"/>
              </a:tabLst>
              <a:defRPr sz="900">
                <a:solidFill>
                  <a:srgbClr val="FFFFFF"/>
                </a:solidFill>
                <a:latin typeface="Montserrat Medium"/>
                <a:ea typeface="Montserrat Medium"/>
                <a:cs typeface="Montserrat Medium"/>
                <a:sym typeface="Montserrat Medium"/>
              </a:defRPr>
            </a:pPr>
            <a:r>
              <a:t>Ontwikkelt</a:t>
            </a:r>
            <a:r>
              <a:rPr spc="90"/>
              <a:t> </a:t>
            </a:r>
            <a:r>
              <a:t>en</a:t>
            </a:r>
            <a:r>
              <a:rPr spc="90"/>
              <a:t> </a:t>
            </a:r>
            <a:r>
              <a:t>werkt</a:t>
            </a:r>
            <a:r>
              <a:rPr spc="95"/>
              <a:t> </a:t>
            </a:r>
            <a:r>
              <a:rPr spc="-25"/>
              <a:t>in </a:t>
            </a:r>
            <a:r>
              <a:t>(digitale)</a:t>
            </a:r>
            <a:r>
              <a:rPr spc="160"/>
              <a:t> </a:t>
            </a:r>
            <a:r>
              <a:rPr spc="-10"/>
              <a:t>netwerken</a:t>
            </a:r>
          </a:p>
          <a:p>
            <a:pPr marL="83820" marR="649605" indent="-71755">
              <a:lnSpc>
                <a:spcPct val="138900"/>
              </a:lnSpc>
              <a:buSzPct val="100000"/>
              <a:buChar char="•"/>
              <a:tabLst>
                <a:tab pos="76200" algn="l"/>
              </a:tabLst>
              <a:defRPr sz="900">
                <a:solidFill>
                  <a:srgbClr val="FFFFFF"/>
                </a:solidFill>
                <a:latin typeface="Montserrat Medium"/>
                <a:ea typeface="Montserrat Medium"/>
                <a:cs typeface="Montserrat Medium"/>
                <a:sym typeface="Montserrat Medium"/>
              </a:defRPr>
            </a:pPr>
            <a:r>
              <a:t>Is</a:t>
            </a:r>
            <a:r>
              <a:rPr spc="85"/>
              <a:t> </a:t>
            </a:r>
            <a:r>
              <a:t>maximaal</a:t>
            </a:r>
            <a:r>
              <a:rPr spc="95"/>
              <a:t> </a:t>
            </a:r>
            <a:r>
              <a:rPr spc="-10"/>
              <a:t>flexibel georganiseerd</a:t>
            </a:r>
          </a:p>
          <a:p>
            <a:pPr marL="83820" indent="-71755">
              <a:spcBef>
                <a:spcPts val="400"/>
              </a:spcBef>
              <a:buSzPct val="100000"/>
              <a:buChar char="•"/>
              <a:tabLst>
                <a:tab pos="76200" algn="l"/>
              </a:tabLst>
              <a:defRPr sz="900">
                <a:solidFill>
                  <a:srgbClr val="FFFFFF"/>
                </a:solidFill>
                <a:latin typeface="Montserrat Medium"/>
                <a:ea typeface="Montserrat Medium"/>
                <a:cs typeface="Montserrat Medium"/>
                <a:sym typeface="Montserrat Medium"/>
              </a:defRPr>
            </a:pPr>
            <a:r>
              <a:t>Is</a:t>
            </a:r>
            <a:r>
              <a:rPr spc="80"/>
              <a:t> </a:t>
            </a:r>
            <a:r>
              <a:t>waarde</a:t>
            </a:r>
            <a:r>
              <a:rPr spc="85"/>
              <a:t> </a:t>
            </a:r>
            <a:r>
              <a:t>gericht</a:t>
            </a:r>
            <a:r>
              <a:rPr spc="85"/>
              <a:t> </a:t>
            </a:r>
            <a:r>
              <a:rPr spc="-10"/>
              <a:t>gefinancierd</a:t>
            </a:r>
          </a:p>
          <a:p>
            <a:pPr marL="83820" marR="126364" indent="-71755" algn="just">
              <a:lnSpc>
                <a:spcPct val="138900"/>
              </a:lnSpc>
              <a:buSzPct val="100000"/>
              <a:buChar char="•"/>
              <a:tabLst>
                <a:tab pos="76200" algn="l"/>
              </a:tabLst>
              <a:defRPr sz="900">
                <a:solidFill>
                  <a:srgbClr val="FFFFFF"/>
                </a:solidFill>
                <a:latin typeface="Montserrat Medium"/>
                <a:ea typeface="Montserrat Medium"/>
                <a:cs typeface="Montserrat Medium"/>
                <a:sym typeface="Montserrat Medium"/>
              </a:defRPr>
            </a:pPr>
            <a:r>
              <a:t>Faciliteert</a:t>
            </a:r>
            <a:r>
              <a:rPr spc="114"/>
              <a:t> </a:t>
            </a:r>
            <a:r>
              <a:t>wonen</a:t>
            </a:r>
            <a:r>
              <a:rPr spc="120"/>
              <a:t> </a:t>
            </a:r>
            <a:r>
              <a:t>midden</a:t>
            </a:r>
            <a:r>
              <a:rPr spc="120"/>
              <a:t> </a:t>
            </a:r>
            <a:r>
              <a:rPr spc="-34"/>
              <a:t>in </a:t>
            </a:r>
            <a:r>
              <a:t>de</a:t>
            </a:r>
            <a:r>
              <a:rPr spc="75"/>
              <a:t> </a:t>
            </a:r>
            <a:r>
              <a:t>wijk</a:t>
            </a:r>
            <a:r>
              <a:rPr spc="75"/>
              <a:t> </a:t>
            </a:r>
            <a:r>
              <a:t>én</a:t>
            </a:r>
            <a:r>
              <a:rPr spc="80"/>
              <a:t> </a:t>
            </a:r>
            <a:r>
              <a:t>in</a:t>
            </a:r>
            <a:r>
              <a:rPr spc="75"/>
              <a:t> </a:t>
            </a:r>
            <a:r>
              <a:t>prikkelarme</a:t>
            </a:r>
            <a:r>
              <a:rPr spc="80"/>
              <a:t> </a:t>
            </a:r>
            <a:r>
              <a:rPr spc="-25"/>
              <a:t>en </a:t>
            </a:r>
            <a:r>
              <a:t>rustige</a:t>
            </a:r>
            <a:r>
              <a:rPr spc="125"/>
              <a:t> </a:t>
            </a:r>
            <a:r>
              <a:rPr spc="-10"/>
              <a:t>omgevingen</a:t>
            </a:r>
          </a:p>
          <a:p>
            <a:pPr indent="83819" algn="just">
              <a:spcBef>
                <a:spcPts val="400"/>
              </a:spcBef>
              <a:defRPr sz="900">
                <a:solidFill>
                  <a:srgbClr val="FFFFFF"/>
                </a:solidFill>
                <a:latin typeface="Montserrat Medium"/>
                <a:ea typeface="Montserrat Medium"/>
                <a:cs typeface="Montserrat Medium"/>
                <a:sym typeface="Montserrat Medium"/>
              </a:defRPr>
            </a:pPr>
            <a:r>
              <a:t>voor</a:t>
            </a:r>
            <a:r>
              <a:rPr spc="80"/>
              <a:t> </a:t>
            </a:r>
            <a:r>
              <a:t>kwetsbare</a:t>
            </a:r>
            <a:r>
              <a:rPr spc="85"/>
              <a:t> </a:t>
            </a:r>
            <a:r>
              <a:rPr spc="-10"/>
              <a:t>doelgroepen</a:t>
            </a:r>
          </a:p>
          <a:p>
            <a:pPr marL="83820" marR="170179" indent="-71755">
              <a:lnSpc>
                <a:spcPct val="138900"/>
              </a:lnSpc>
              <a:buSzPct val="100000"/>
              <a:buChar char="•"/>
              <a:tabLst>
                <a:tab pos="76200" algn="l"/>
              </a:tabLst>
              <a:defRPr sz="900">
                <a:solidFill>
                  <a:srgbClr val="FFFFFF"/>
                </a:solidFill>
                <a:latin typeface="Montserrat Medium"/>
                <a:ea typeface="Montserrat Medium"/>
                <a:cs typeface="Montserrat Medium"/>
                <a:sym typeface="Montserrat Medium"/>
              </a:defRPr>
            </a:pPr>
            <a:r>
              <a:t>Organiseert</a:t>
            </a:r>
            <a:r>
              <a:rPr spc="114"/>
              <a:t> </a:t>
            </a:r>
            <a:r>
              <a:t>opvang</a:t>
            </a:r>
            <a:r>
              <a:rPr spc="114"/>
              <a:t> </a:t>
            </a:r>
            <a:r>
              <a:t>niet</a:t>
            </a:r>
            <a:r>
              <a:rPr spc="120"/>
              <a:t> </a:t>
            </a:r>
            <a:r>
              <a:rPr spc="-25"/>
              <a:t>als </a:t>
            </a:r>
            <a:r>
              <a:t>kernproces</a:t>
            </a:r>
            <a:r>
              <a:rPr spc="95"/>
              <a:t> </a:t>
            </a:r>
            <a:r>
              <a:t>maar</a:t>
            </a:r>
            <a:r>
              <a:rPr spc="104"/>
              <a:t> </a:t>
            </a:r>
            <a:r>
              <a:rPr spc="-25"/>
              <a:t>als </a:t>
            </a:r>
            <a:r>
              <a:t>onderdeel</a:t>
            </a:r>
            <a:r>
              <a:rPr spc="80"/>
              <a:t> </a:t>
            </a:r>
            <a:r>
              <a:t>van</a:t>
            </a:r>
            <a:r>
              <a:rPr spc="80"/>
              <a:t> </a:t>
            </a:r>
            <a:r>
              <a:t>de</a:t>
            </a:r>
            <a:r>
              <a:rPr spc="85"/>
              <a:t> </a:t>
            </a:r>
            <a:r>
              <a:rPr spc="-20"/>
              <a:t>route</a:t>
            </a:r>
          </a:p>
        </p:txBody>
      </p:sp>
      <p:sp>
        <p:nvSpPr>
          <p:cNvPr id="342" name="object 7"/>
          <p:cNvSpPr txBox="1"/>
          <p:nvPr/>
        </p:nvSpPr>
        <p:spPr>
          <a:xfrm>
            <a:off x="743299" y="635558"/>
            <a:ext cx="3676651"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70" sz="1200">
                <a:latin typeface="Montserrat Bold"/>
                <a:ea typeface="Montserrat Bold"/>
                <a:cs typeface="Montserrat Bold"/>
                <a:sym typeface="Montserrat Bold"/>
              </a:defRPr>
            </a:pPr>
            <a:r>
              <a:t>Afwegingskader</a:t>
            </a:r>
            <a:r>
              <a:rPr spc="185"/>
              <a:t> </a:t>
            </a:r>
            <a:r>
              <a:rPr spc="0"/>
              <a:t>–</a:t>
            </a:r>
            <a:r>
              <a:rPr spc="190"/>
              <a:t> </a:t>
            </a:r>
            <a:r>
              <a:rPr spc="60">
                <a:latin typeface="Montserrat Regular"/>
                <a:ea typeface="Montserrat Regular"/>
                <a:cs typeface="Montserrat Regular"/>
                <a:sym typeface="Montserrat Regular"/>
              </a:rPr>
              <a:t>Nieuwe</a:t>
            </a:r>
            <a:r>
              <a:rPr spc="180">
                <a:latin typeface="Montserrat Regular"/>
                <a:ea typeface="Montserrat Regular"/>
                <a:cs typeface="Montserrat Regular"/>
                <a:sym typeface="Montserrat Regular"/>
              </a:rPr>
              <a:t> </a:t>
            </a:r>
            <a:r>
              <a:rPr spc="65">
                <a:latin typeface="Montserrat Regular"/>
                <a:ea typeface="Montserrat Regular"/>
                <a:cs typeface="Montserrat Regular"/>
                <a:sym typeface="Montserrat Regular"/>
              </a:rPr>
              <a:t>concept</a:t>
            </a:r>
            <a:r>
              <a:rPr spc="185">
                <a:latin typeface="Montserrat Regular"/>
                <a:ea typeface="Montserrat Regular"/>
                <a:cs typeface="Montserrat Regular"/>
                <a:sym typeface="Montserrat Regular"/>
              </a:rPr>
              <a:t> </a:t>
            </a:r>
            <a:r>
              <a:rPr spc="50">
                <a:latin typeface="Montserrat Regular"/>
                <a:ea typeface="Montserrat Regular"/>
                <a:cs typeface="Montserrat Regular"/>
                <a:sym typeface="Montserrat Regular"/>
              </a:rPr>
              <a:t>BW&amp;B</a:t>
            </a:r>
          </a:p>
        </p:txBody>
      </p:sp>
      <p:pic>
        <p:nvPicPr>
          <p:cNvPr id="343" name="V gekleurd rechtsboven.png" descr="V gekleurd rechtsboven.png">
            <a:hlinkClick r:id="" invalidUrl="" action="ppaction://hlinkshowjump?jump=firstslide" tgtFrame="" tooltip="" history="1" highlightClick="0" endSnd="0"/>
          </p:cNvPr>
          <p:cNvPicPr>
            <a:picLocks noChangeAspect="1"/>
          </p:cNvPicPr>
          <p:nvPr/>
        </p:nvPicPr>
        <p:blipFill>
          <a:blip r:embed="rId2">
            <a:extLst/>
          </a:blip>
          <a:stretch>
            <a:fillRect/>
          </a:stretch>
        </p:blipFill>
        <p:spPr>
          <a:xfrm>
            <a:off x="11423805" y="525941"/>
            <a:ext cx="283111" cy="256248"/>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5" name="object 2" descr="object 2"/>
          <p:cNvPicPr>
            <a:picLocks noChangeAspect="1"/>
          </p:cNvPicPr>
          <p:nvPr/>
        </p:nvPicPr>
        <p:blipFill>
          <a:blip r:embed="rId2">
            <a:extLst/>
          </a:blip>
          <a:stretch>
            <a:fillRect/>
          </a:stretch>
        </p:blipFill>
        <p:spPr>
          <a:xfrm>
            <a:off x="2738120" y="1052995"/>
            <a:ext cx="2489099" cy="1169923"/>
          </a:xfrm>
          <a:prstGeom prst="rect">
            <a:avLst/>
          </a:prstGeom>
          <a:ln w="12700">
            <a:miter lim="400000"/>
          </a:ln>
        </p:spPr>
      </p:pic>
      <p:sp>
        <p:nvSpPr>
          <p:cNvPr id="346" name="object 3"/>
          <p:cNvSpPr txBox="1"/>
          <p:nvPr/>
        </p:nvSpPr>
        <p:spPr>
          <a:xfrm>
            <a:off x="2872075" y="1232311"/>
            <a:ext cx="2019936" cy="7837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13599"/>
              </a:lnSpc>
              <a:spcBef>
                <a:spcPts val="100"/>
              </a:spcBef>
              <a:defRPr sz="1100">
                <a:solidFill>
                  <a:srgbClr val="FFFFFF"/>
                </a:solidFill>
                <a:latin typeface="Montserrat Light"/>
                <a:ea typeface="Montserrat Light"/>
                <a:cs typeface="Montserrat Light"/>
                <a:sym typeface="Montserrat Light"/>
              </a:defRPr>
            </a:pPr>
            <a:r>
              <a:t>Is</a:t>
            </a:r>
            <a:r>
              <a:rPr spc="-4"/>
              <a:t> </a:t>
            </a:r>
            <a:r>
              <a:t>de</a:t>
            </a:r>
            <a:r>
              <a:rPr spc="-4"/>
              <a:t> </a:t>
            </a:r>
            <a:r>
              <a:t>zorg</a:t>
            </a:r>
            <a:r>
              <a:rPr spc="-4"/>
              <a:t> </a:t>
            </a:r>
            <a:r>
              <a:t>in</a:t>
            </a:r>
            <a:r>
              <a:rPr spc="-4"/>
              <a:t> </a:t>
            </a:r>
            <a:r>
              <a:t>jullie</a:t>
            </a:r>
            <a:r>
              <a:rPr spc="-4"/>
              <a:t> </a:t>
            </a:r>
            <a:r>
              <a:rPr spc="-9"/>
              <a:t>organsiatie </a:t>
            </a:r>
            <a:r>
              <a:t>dichtbij</a:t>
            </a:r>
            <a:r>
              <a:rPr spc="-4"/>
              <a:t> </a:t>
            </a:r>
            <a:r>
              <a:t>waar</a:t>
            </a:r>
            <a:r>
              <a:rPr spc="-4"/>
              <a:t> </a:t>
            </a:r>
            <a:r>
              <a:t>nodig</a:t>
            </a:r>
            <a:r>
              <a:rPr spc="-4"/>
              <a:t> </a:t>
            </a:r>
            <a:r>
              <a:t>en </a:t>
            </a:r>
            <a:r>
              <a:rPr spc="-9"/>
              <a:t>veraf </a:t>
            </a:r>
            <a:r>
              <a:t>waar kan</a:t>
            </a:r>
            <a:r>
              <a:rPr spc="15"/>
              <a:t> </a:t>
            </a:r>
            <a:r>
              <a:t>en</a:t>
            </a:r>
            <a:r>
              <a:rPr spc="9"/>
              <a:t> </a:t>
            </a:r>
            <a:r>
              <a:t>versterkt</a:t>
            </a:r>
            <a:r>
              <a:rPr spc="15"/>
              <a:t> </a:t>
            </a:r>
            <a:r>
              <a:rPr spc="-25"/>
              <a:t>het </a:t>
            </a:r>
            <a:r>
              <a:t>continu</a:t>
            </a:r>
            <a:r>
              <a:rPr spc="-19"/>
              <a:t> </a:t>
            </a:r>
            <a:r>
              <a:t>eigen</a:t>
            </a:r>
            <a:r>
              <a:rPr spc="-19"/>
              <a:t> </a:t>
            </a:r>
            <a:r>
              <a:rPr spc="-9"/>
              <a:t>regie?</a:t>
            </a:r>
          </a:p>
        </p:txBody>
      </p:sp>
      <p:pic>
        <p:nvPicPr>
          <p:cNvPr id="347" name="object 4" descr="object 4"/>
          <p:cNvPicPr>
            <a:picLocks noChangeAspect="1"/>
          </p:cNvPicPr>
          <p:nvPr/>
        </p:nvPicPr>
        <p:blipFill>
          <a:blip r:embed="rId3">
            <a:extLst/>
          </a:blip>
          <a:stretch>
            <a:fillRect/>
          </a:stretch>
        </p:blipFill>
        <p:spPr>
          <a:xfrm>
            <a:off x="858596" y="2853739"/>
            <a:ext cx="1692009" cy="1511262"/>
          </a:xfrm>
          <a:prstGeom prst="rect">
            <a:avLst/>
          </a:prstGeom>
          <a:ln w="12700">
            <a:miter lim="400000"/>
          </a:ln>
        </p:spPr>
      </p:pic>
      <p:pic>
        <p:nvPicPr>
          <p:cNvPr id="348" name="object 5" descr="object 5"/>
          <p:cNvPicPr>
            <a:picLocks noChangeAspect="1"/>
          </p:cNvPicPr>
          <p:nvPr/>
        </p:nvPicPr>
        <p:blipFill>
          <a:blip r:embed="rId4">
            <a:extLst/>
          </a:blip>
          <a:stretch>
            <a:fillRect/>
          </a:stretch>
        </p:blipFill>
        <p:spPr>
          <a:xfrm>
            <a:off x="9480600" y="2853739"/>
            <a:ext cx="1879156" cy="1511262"/>
          </a:xfrm>
          <a:prstGeom prst="rect">
            <a:avLst/>
          </a:prstGeom>
          <a:ln w="12700">
            <a:miter lim="400000"/>
          </a:ln>
        </p:spPr>
      </p:pic>
      <p:sp>
        <p:nvSpPr>
          <p:cNvPr id="349" name="object 6"/>
          <p:cNvSpPr txBox="1"/>
          <p:nvPr/>
        </p:nvSpPr>
        <p:spPr>
          <a:xfrm>
            <a:off x="979294" y="2997048"/>
            <a:ext cx="1397637" cy="1187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13599"/>
              </a:lnSpc>
              <a:spcBef>
                <a:spcPts val="100"/>
              </a:spcBef>
              <a:defRPr sz="1100">
                <a:solidFill>
                  <a:srgbClr val="FFFFFF"/>
                </a:solidFill>
                <a:latin typeface="Montserrat Light"/>
                <a:ea typeface="Montserrat Light"/>
                <a:cs typeface="Montserrat Light"/>
                <a:sym typeface="Montserrat Light"/>
              </a:defRPr>
            </a:pPr>
            <a:r>
              <a:t>Wie</a:t>
            </a:r>
            <a:r>
              <a:rPr spc="-4"/>
              <a:t> </a:t>
            </a:r>
            <a:r>
              <a:t>zijn </a:t>
            </a:r>
            <a:r>
              <a:rPr spc="-19"/>
              <a:t>onze </a:t>
            </a:r>
            <a:r>
              <a:rPr spc="-9"/>
              <a:t>samenwerkings- </a:t>
            </a:r>
            <a:r>
              <a:t>partners</a:t>
            </a:r>
            <a:r>
              <a:rPr spc="15"/>
              <a:t> </a:t>
            </a:r>
            <a:r>
              <a:t>en</a:t>
            </a:r>
            <a:r>
              <a:rPr spc="25"/>
              <a:t> </a:t>
            </a:r>
            <a:r>
              <a:rPr spc="-9"/>
              <a:t>kennen </a:t>
            </a:r>
            <a:r>
              <a:t>zij</a:t>
            </a:r>
            <a:r>
              <a:rPr spc="-15"/>
              <a:t> </a:t>
            </a:r>
            <a:r>
              <a:t>onze</a:t>
            </a:r>
            <a:r>
              <a:rPr spc="-15"/>
              <a:t> </a:t>
            </a:r>
            <a:r>
              <a:rPr spc="-9"/>
              <a:t>positie</a:t>
            </a:r>
          </a:p>
          <a:p>
            <a:pPr marR="232409" indent="12700">
              <a:lnSpc>
                <a:spcPct val="113599"/>
              </a:lnSpc>
              <a:defRPr sz="1100">
                <a:solidFill>
                  <a:srgbClr val="FFFFFF"/>
                </a:solidFill>
                <a:latin typeface="Montserrat Light"/>
                <a:ea typeface="Montserrat Light"/>
                <a:cs typeface="Montserrat Light"/>
                <a:sym typeface="Montserrat Light"/>
              </a:defRPr>
            </a:pPr>
            <a:r>
              <a:t>en</a:t>
            </a:r>
            <a:r>
              <a:rPr spc="15"/>
              <a:t> </a:t>
            </a:r>
            <a:r>
              <a:t>het</a:t>
            </a:r>
            <a:r>
              <a:rPr spc="15"/>
              <a:t> </a:t>
            </a:r>
            <a:r>
              <a:rPr spc="-9"/>
              <a:t>landelijke werkveld?</a:t>
            </a:r>
          </a:p>
        </p:txBody>
      </p:sp>
      <p:sp>
        <p:nvSpPr>
          <p:cNvPr id="350" name="object 7"/>
          <p:cNvSpPr txBox="1"/>
          <p:nvPr/>
        </p:nvSpPr>
        <p:spPr>
          <a:xfrm>
            <a:off x="9592481" y="2997048"/>
            <a:ext cx="1602741" cy="12003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13599"/>
              </a:lnSpc>
              <a:spcBef>
                <a:spcPts val="100"/>
              </a:spcBef>
              <a:defRPr sz="1100">
                <a:solidFill>
                  <a:srgbClr val="FFFFFF"/>
                </a:solidFill>
                <a:latin typeface="Montserrat Light"/>
                <a:ea typeface="Montserrat Light"/>
                <a:cs typeface="Montserrat Light"/>
                <a:sym typeface="Montserrat Light"/>
              </a:defRPr>
            </a:pPr>
            <a:r>
              <a:t>Hoe</a:t>
            </a:r>
            <a:r>
              <a:rPr spc="-19"/>
              <a:t> </a:t>
            </a:r>
            <a:r>
              <a:t>vult</a:t>
            </a:r>
            <a:r>
              <a:rPr spc="-19"/>
              <a:t> </a:t>
            </a:r>
            <a:r>
              <a:t>de</a:t>
            </a:r>
            <a:r>
              <a:rPr spc="-15"/>
              <a:t> </a:t>
            </a:r>
            <a:r>
              <a:rPr spc="-25"/>
              <a:t>organisatie </a:t>
            </a:r>
            <a:r>
              <a:t>de</a:t>
            </a:r>
            <a:r>
              <a:rPr spc="4"/>
              <a:t> </a:t>
            </a:r>
            <a:r>
              <a:rPr spc="-9"/>
              <a:t>netwerkfunctie</a:t>
            </a:r>
            <a:r>
              <a:rPr spc="15"/>
              <a:t> </a:t>
            </a:r>
            <a:r>
              <a:rPr spc="-25"/>
              <a:t>in? </a:t>
            </a:r>
            <a:r>
              <a:rPr spc="-19"/>
              <a:t>Welke</a:t>
            </a:r>
            <a:r>
              <a:rPr spc="-25"/>
              <a:t> </a:t>
            </a:r>
            <a:r>
              <a:rPr spc="-9"/>
              <a:t>netwerken</a:t>
            </a:r>
            <a:r>
              <a:rPr spc="-19"/>
              <a:t> zijn </a:t>
            </a:r>
            <a:r>
              <a:t>er</a:t>
            </a:r>
            <a:r>
              <a:rPr spc="-30"/>
              <a:t> </a:t>
            </a:r>
            <a:r>
              <a:t>en</a:t>
            </a:r>
            <a:r>
              <a:rPr spc="-19"/>
              <a:t> </a:t>
            </a:r>
            <a:r>
              <a:rPr spc="-9"/>
              <a:t>worden</a:t>
            </a:r>
            <a:r>
              <a:rPr spc="-15"/>
              <a:t> </a:t>
            </a:r>
            <a:r>
              <a:rPr spc="-19"/>
              <a:t>deze </a:t>
            </a:r>
            <a:r>
              <a:t>actief</a:t>
            </a:r>
            <a:r>
              <a:rPr spc="-65"/>
              <a:t> </a:t>
            </a:r>
            <a:r>
              <a:rPr spc="-9"/>
              <a:t>ingezet?</a:t>
            </a:r>
          </a:p>
          <a:p>
            <a:pPr indent="12700">
              <a:spcBef>
                <a:spcPts val="100"/>
              </a:spcBef>
              <a:defRPr sz="1100">
                <a:solidFill>
                  <a:srgbClr val="FFFFFF"/>
                </a:solidFill>
                <a:latin typeface="Montserrat Light"/>
                <a:ea typeface="Montserrat Light"/>
                <a:cs typeface="Montserrat Light"/>
                <a:sym typeface="Montserrat Light"/>
              </a:defRPr>
            </a:pPr>
            <a:r>
              <a:t>Voor</a:t>
            </a:r>
            <a:r>
              <a:rPr spc="-65"/>
              <a:t> </a:t>
            </a:r>
            <a:r>
              <a:rPr spc="-19"/>
              <a:t>wie?</a:t>
            </a:r>
          </a:p>
        </p:txBody>
      </p:sp>
      <p:pic>
        <p:nvPicPr>
          <p:cNvPr id="351" name="object 8" descr="object 8"/>
          <p:cNvPicPr>
            <a:picLocks noChangeAspect="1"/>
          </p:cNvPicPr>
          <p:nvPr/>
        </p:nvPicPr>
        <p:blipFill>
          <a:blip r:embed="rId5">
            <a:extLst/>
          </a:blip>
          <a:stretch>
            <a:fillRect/>
          </a:stretch>
        </p:blipFill>
        <p:spPr>
          <a:xfrm>
            <a:off x="2738118" y="5278144"/>
            <a:ext cx="2489099" cy="1091997"/>
          </a:xfrm>
          <a:prstGeom prst="rect">
            <a:avLst/>
          </a:prstGeom>
          <a:ln w="12700">
            <a:miter lim="400000"/>
          </a:ln>
        </p:spPr>
      </p:pic>
      <p:pic>
        <p:nvPicPr>
          <p:cNvPr id="352" name="object 9" descr="object 9"/>
          <p:cNvPicPr>
            <a:picLocks noChangeAspect="1"/>
          </p:cNvPicPr>
          <p:nvPr/>
        </p:nvPicPr>
        <p:blipFill>
          <a:blip r:embed="rId6">
            <a:extLst/>
          </a:blip>
          <a:stretch>
            <a:fillRect/>
          </a:stretch>
        </p:blipFill>
        <p:spPr>
          <a:xfrm>
            <a:off x="6624115" y="5278144"/>
            <a:ext cx="2640915" cy="1091997"/>
          </a:xfrm>
          <a:prstGeom prst="rect">
            <a:avLst/>
          </a:prstGeom>
          <a:ln w="12700">
            <a:miter lim="400000"/>
          </a:ln>
        </p:spPr>
      </p:pic>
      <p:sp>
        <p:nvSpPr>
          <p:cNvPr id="353" name="object 10"/>
          <p:cNvSpPr txBox="1"/>
          <p:nvPr/>
        </p:nvSpPr>
        <p:spPr>
          <a:xfrm>
            <a:off x="2872075" y="5387754"/>
            <a:ext cx="2216151" cy="7837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13599"/>
              </a:lnSpc>
              <a:spcBef>
                <a:spcPts val="100"/>
              </a:spcBef>
              <a:defRPr sz="1100">
                <a:solidFill>
                  <a:srgbClr val="FFFFFF"/>
                </a:solidFill>
                <a:latin typeface="Montserrat Light"/>
                <a:ea typeface="Montserrat Light"/>
                <a:cs typeface="Montserrat Light"/>
                <a:sym typeface="Montserrat Light"/>
              </a:defRPr>
            </a:pPr>
            <a:r>
              <a:t>In</a:t>
            </a:r>
            <a:r>
              <a:rPr spc="4"/>
              <a:t> </a:t>
            </a:r>
            <a:r>
              <a:t>hoeverre</a:t>
            </a:r>
            <a:r>
              <a:rPr spc="19"/>
              <a:t> </a:t>
            </a:r>
            <a:r>
              <a:t>‘voldoet’</a:t>
            </a:r>
            <a:r>
              <a:rPr spc="19"/>
              <a:t> </a:t>
            </a:r>
            <a:r>
              <a:rPr spc="-19"/>
              <a:t>onze </a:t>
            </a:r>
            <a:r>
              <a:t>organisatie</a:t>
            </a:r>
            <a:r>
              <a:rPr spc="-15"/>
              <a:t> </a:t>
            </a:r>
            <a:r>
              <a:t>aan</a:t>
            </a:r>
            <a:r>
              <a:rPr spc="-15"/>
              <a:t> </a:t>
            </a:r>
            <a:r>
              <a:t>de</a:t>
            </a:r>
            <a:r>
              <a:rPr spc="-15"/>
              <a:t> </a:t>
            </a:r>
            <a:r>
              <a:t>uiting</a:t>
            </a:r>
            <a:r>
              <a:rPr spc="-9"/>
              <a:t> </a:t>
            </a:r>
            <a:r>
              <a:rPr spc="-25"/>
              <a:t>van</a:t>
            </a:r>
            <a:r>
              <a:rPr spc="500"/>
              <a:t> </a:t>
            </a:r>
            <a:r>
              <a:t>dit</a:t>
            </a:r>
            <a:r>
              <a:rPr spc="-4"/>
              <a:t> </a:t>
            </a:r>
            <a:r>
              <a:t>manifest?</a:t>
            </a:r>
            <a:r>
              <a:rPr spc="-4"/>
              <a:t> </a:t>
            </a:r>
            <a:r>
              <a:t>Wat</a:t>
            </a:r>
            <a:r>
              <a:rPr spc="-4"/>
              <a:t> </a:t>
            </a:r>
            <a:r>
              <a:t>zijn</a:t>
            </a:r>
            <a:r>
              <a:rPr spc="-4"/>
              <a:t> </a:t>
            </a:r>
            <a:r>
              <a:t>de</a:t>
            </a:r>
            <a:r>
              <a:rPr spc="-4"/>
              <a:t> </a:t>
            </a:r>
            <a:r>
              <a:rPr spc="-9"/>
              <a:t>sterke </a:t>
            </a:r>
            <a:r>
              <a:t>en</a:t>
            </a:r>
            <a:r>
              <a:rPr spc="-9"/>
              <a:t> </a:t>
            </a:r>
            <a:r>
              <a:t>minder</a:t>
            </a:r>
            <a:r>
              <a:rPr spc="-4"/>
              <a:t> </a:t>
            </a:r>
            <a:r>
              <a:t>sterke</a:t>
            </a:r>
            <a:r>
              <a:rPr spc="-4"/>
              <a:t> </a:t>
            </a:r>
            <a:r>
              <a:rPr spc="-9"/>
              <a:t>punten?</a:t>
            </a:r>
          </a:p>
        </p:txBody>
      </p:sp>
      <p:sp>
        <p:nvSpPr>
          <p:cNvPr id="354" name="object 11"/>
          <p:cNvSpPr txBox="1"/>
          <p:nvPr/>
        </p:nvSpPr>
        <p:spPr>
          <a:xfrm>
            <a:off x="6747912" y="5378753"/>
            <a:ext cx="2136776" cy="58175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13599"/>
              </a:lnSpc>
              <a:spcBef>
                <a:spcPts val="100"/>
              </a:spcBef>
              <a:defRPr sz="1100">
                <a:solidFill>
                  <a:srgbClr val="FFFFFF"/>
                </a:solidFill>
                <a:latin typeface="Montserrat Light"/>
                <a:ea typeface="Montserrat Light"/>
                <a:cs typeface="Montserrat Light"/>
                <a:sym typeface="Montserrat Light"/>
              </a:defRPr>
            </a:pPr>
            <a:r>
              <a:t>Hoe</a:t>
            </a:r>
            <a:r>
              <a:rPr spc="-9"/>
              <a:t> </a:t>
            </a:r>
            <a:r>
              <a:t>draagt</a:t>
            </a:r>
            <a:r>
              <a:rPr spc="4"/>
              <a:t> </a:t>
            </a:r>
            <a:r>
              <a:t>de organisatie</a:t>
            </a:r>
            <a:r>
              <a:rPr spc="4"/>
              <a:t> </a:t>
            </a:r>
            <a:r>
              <a:rPr spc="-25"/>
              <a:t>bij </a:t>
            </a:r>
            <a:r>
              <a:t>aan</a:t>
            </a:r>
            <a:r>
              <a:rPr spc="4"/>
              <a:t> </a:t>
            </a:r>
            <a:r>
              <a:t>leefbaarheid</a:t>
            </a:r>
            <a:r>
              <a:rPr spc="9"/>
              <a:t> </a:t>
            </a:r>
            <a:r>
              <a:t>en</a:t>
            </a:r>
            <a:r>
              <a:rPr spc="4"/>
              <a:t> </a:t>
            </a:r>
            <a:r>
              <a:t>inclusie</a:t>
            </a:r>
            <a:r>
              <a:rPr spc="9"/>
              <a:t> </a:t>
            </a:r>
            <a:r>
              <a:rPr spc="-25"/>
              <a:t>in </a:t>
            </a:r>
            <a:r>
              <a:t>de</a:t>
            </a:r>
            <a:r>
              <a:rPr spc="19"/>
              <a:t> </a:t>
            </a:r>
            <a:r>
              <a:rPr spc="-9"/>
              <a:t>wijk?</a:t>
            </a:r>
          </a:p>
        </p:txBody>
      </p:sp>
      <p:sp>
        <p:nvSpPr>
          <p:cNvPr id="355" name="object 12"/>
          <p:cNvSpPr txBox="1"/>
          <p:nvPr/>
        </p:nvSpPr>
        <p:spPr>
          <a:xfrm>
            <a:off x="2956497" y="2967688"/>
            <a:ext cx="3126741" cy="4304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300"/>
              </a:lnSpc>
              <a:spcBef>
                <a:spcPts val="100"/>
              </a:spcBef>
              <a:defRPr sz="700">
                <a:solidFill>
                  <a:srgbClr val="231F20"/>
                </a:solidFill>
                <a:latin typeface="Montserrat Light"/>
                <a:ea typeface="Montserrat Light"/>
                <a:cs typeface="Montserrat Light"/>
                <a:sym typeface="Montserrat Light"/>
              </a:defRPr>
            </a:pPr>
            <a:r>
              <a:t>Bij</a:t>
            </a:r>
            <a:r>
              <a:rPr spc="-25"/>
              <a:t> </a:t>
            </a:r>
            <a:r>
              <a:rPr spc="-10">
                <a:latin typeface="Montserrat Bold"/>
                <a:ea typeface="Montserrat Bold"/>
                <a:cs typeface="Montserrat Bold"/>
                <a:sym typeface="Montserrat Bold"/>
              </a:rPr>
              <a:t>Community</a:t>
            </a:r>
            <a:r>
              <a:rPr spc="-20">
                <a:latin typeface="Montserrat Bold"/>
                <a:ea typeface="Montserrat Bold"/>
                <a:cs typeface="Montserrat Bold"/>
                <a:sym typeface="Montserrat Bold"/>
              </a:rPr>
              <a:t> </a:t>
            </a:r>
            <a:r>
              <a:rPr>
                <a:latin typeface="Montserrat Bold"/>
                <a:ea typeface="Montserrat Bold"/>
                <a:cs typeface="Montserrat Bold"/>
                <a:sym typeface="Montserrat Bold"/>
              </a:rPr>
              <a:t>Next</a:t>
            </a:r>
            <a:r>
              <a:rPr spc="-40">
                <a:latin typeface="Montserrat Bold"/>
                <a:ea typeface="Montserrat Bold"/>
                <a:cs typeface="Montserrat Bold"/>
                <a:sym typeface="Montserrat Bold"/>
              </a:rPr>
              <a:t> </a:t>
            </a:r>
            <a:r>
              <a:rPr spc="-10"/>
              <a:t>vinden</a:t>
            </a:r>
            <a:r>
              <a:rPr spc="-25"/>
              <a:t> </a:t>
            </a:r>
            <a:r>
              <a:t>we</a:t>
            </a:r>
            <a:r>
              <a:rPr spc="-20"/>
              <a:t> </a:t>
            </a:r>
            <a:r>
              <a:t>het</a:t>
            </a:r>
            <a:r>
              <a:rPr spc="-20"/>
              <a:t> </a:t>
            </a:r>
            <a:r>
              <a:rPr spc="-10"/>
              <a:t>belangrijk</a:t>
            </a:r>
            <a:r>
              <a:rPr spc="-25"/>
              <a:t> </a:t>
            </a:r>
            <a:r>
              <a:rPr spc="-10"/>
              <a:t>dat</a:t>
            </a:r>
            <a:r>
              <a:rPr spc="-20"/>
              <a:t> </a:t>
            </a:r>
            <a:r>
              <a:rPr spc="-10"/>
              <a:t>mensen</a:t>
            </a:r>
            <a:r>
              <a:rPr spc="-20"/>
              <a:t> </a:t>
            </a:r>
            <a:r>
              <a:t>in</a:t>
            </a:r>
            <a:r>
              <a:rPr spc="-25"/>
              <a:t> een</a:t>
            </a:r>
            <a:r>
              <a:rPr spc="500"/>
              <a:t> </a:t>
            </a:r>
            <a:r>
              <a:rPr spc="-10"/>
              <a:t>kwetsbare</a:t>
            </a:r>
            <a:r>
              <a:rPr spc="-20"/>
              <a:t> </a:t>
            </a:r>
            <a:r>
              <a:rPr spc="-10"/>
              <a:t>periode</a:t>
            </a:r>
            <a:r>
              <a:rPr spc="-15"/>
              <a:t> </a:t>
            </a:r>
            <a:r>
              <a:t>in</a:t>
            </a:r>
            <a:r>
              <a:rPr spc="-15"/>
              <a:t> </a:t>
            </a:r>
            <a:r>
              <a:rPr spc="-10"/>
              <a:t>hun</a:t>
            </a:r>
            <a:r>
              <a:rPr spc="-20"/>
              <a:t> </a:t>
            </a:r>
            <a:r>
              <a:rPr spc="-10"/>
              <a:t>leven,</a:t>
            </a:r>
            <a:r>
              <a:rPr spc="-15"/>
              <a:t> </a:t>
            </a:r>
            <a:r>
              <a:rPr spc="-10"/>
              <a:t>zelf</a:t>
            </a:r>
            <a:r>
              <a:rPr spc="-15"/>
              <a:t> </a:t>
            </a:r>
            <a:r>
              <a:t>de</a:t>
            </a:r>
            <a:r>
              <a:rPr spc="-20"/>
              <a:t> </a:t>
            </a:r>
            <a:r>
              <a:rPr spc="-10"/>
              <a:t>regie</a:t>
            </a:r>
            <a:r>
              <a:rPr spc="-15"/>
              <a:t> </a:t>
            </a:r>
            <a:r>
              <a:t>weer</a:t>
            </a:r>
            <a:r>
              <a:rPr spc="-15"/>
              <a:t> </a:t>
            </a:r>
            <a:r>
              <a:rPr spc="-10"/>
              <a:t>kunnen</a:t>
            </a:r>
            <a:r>
              <a:rPr spc="-15"/>
              <a:t> </a:t>
            </a:r>
            <a:r>
              <a:rPr spc="-10"/>
              <a:t>nemen.</a:t>
            </a:r>
            <a:r>
              <a:rPr spc="500"/>
              <a:t> </a:t>
            </a:r>
            <a:r>
              <a:t>Om</a:t>
            </a:r>
            <a:r>
              <a:rPr spc="-25"/>
              <a:t> </a:t>
            </a:r>
            <a:r>
              <a:t>van</a:t>
            </a:r>
            <a:r>
              <a:rPr spc="-25"/>
              <a:t> </a:t>
            </a:r>
            <a:r>
              <a:rPr spc="-10"/>
              <a:t>daaruit</a:t>
            </a:r>
            <a:r>
              <a:rPr spc="-25"/>
              <a:t> </a:t>
            </a:r>
            <a:r>
              <a:rPr spc="-10"/>
              <a:t>verder</a:t>
            </a:r>
            <a:r>
              <a:rPr spc="-25"/>
              <a:t> </a:t>
            </a:r>
            <a:r>
              <a:t>te</a:t>
            </a:r>
            <a:r>
              <a:rPr spc="-25"/>
              <a:t> </a:t>
            </a:r>
            <a:r>
              <a:rPr spc="-10"/>
              <a:t>bouwen</a:t>
            </a:r>
            <a:r>
              <a:rPr spc="-25"/>
              <a:t> </a:t>
            </a:r>
            <a:r>
              <a:rPr spc="-10"/>
              <a:t>aan</a:t>
            </a:r>
            <a:r>
              <a:rPr spc="-25"/>
              <a:t> </a:t>
            </a:r>
            <a:r>
              <a:t>het</a:t>
            </a:r>
            <a:r>
              <a:rPr spc="-20"/>
              <a:t> </a:t>
            </a:r>
            <a:r>
              <a:rPr spc="-10"/>
              <a:t>gewenste</a:t>
            </a:r>
            <a:r>
              <a:rPr spc="-25"/>
              <a:t> </a:t>
            </a:r>
            <a:r>
              <a:rPr spc="-10"/>
              <a:t>leven.</a:t>
            </a:r>
          </a:p>
        </p:txBody>
      </p:sp>
      <p:sp>
        <p:nvSpPr>
          <p:cNvPr id="356" name="object 13"/>
          <p:cNvSpPr txBox="1"/>
          <p:nvPr/>
        </p:nvSpPr>
        <p:spPr>
          <a:xfrm>
            <a:off x="2956497" y="3600151"/>
            <a:ext cx="2974976" cy="5885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300"/>
              </a:lnSpc>
              <a:spcBef>
                <a:spcPts val="100"/>
              </a:spcBef>
              <a:defRPr sz="700">
                <a:solidFill>
                  <a:srgbClr val="231F20"/>
                </a:solidFill>
                <a:latin typeface="Montserrat Light"/>
                <a:ea typeface="Montserrat Light"/>
                <a:cs typeface="Montserrat Light"/>
                <a:sym typeface="Montserrat Light"/>
              </a:defRPr>
            </a:pPr>
            <a:r>
              <a:t>Als</a:t>
            </a:r>
            <a:r>
              <a:rPr spc="5"/>
              <a:t> </a:t>
            </a:r>
            <a:r>
              <a:rPr spc="-10"/>
              <a:t>netwerkorganisatie</a:t>
            </a:r>
            <a:r>
              <a:rPr spc="10"/>
              <a:t> </a:t>
            </a:r>
            <a:r>
              <a:t>werken</a:t>
            </a:r>
            <a:r>
              <a:rPr spc="10"/>
              <a:t> </a:t>
            </a:r>
            <a:r>
              <a:t>we</a:t>
            </a:r>
            <a:r>
              <a:rPr spc="5"/>
              <a:t> </a:t>
            </a:r>
            <a:r>
              <a:t>samen</a:t>
            </a:r>
            <a:r>
              <a:rPr spc="10"/>
              <a:t> </a:t>
            </a:r>
            <a:r>
              <a:t>met</a:t>
            </a:r>
            <a:r>
              <a:rPr spc="10"/>
              <a:t> </a:t>
            </a:r>
            <a:r>
              <a:rPr spc="-10"/>
              <a:t>psychisch</a:t>
            </a:r>
            <a:r>
              <a:rPr spc="500"/>
              <a:t> </a:t>
            </a:r>
            <a:r>
              <a:t>kwetsbare</a:t>
            </a:r>
            <a:r>
              <a:rPr spc="-15"/>
              <a:t> </a:t>
            </a:r>
            <a:r>
              <a:t>mensen</a:t>
            </a:r>
            <a:r>
              <a:rPr spc="-10"/>
              <a:t> </a:t>
            </a:r>
            <a:r>
              <a:t>aan</a:t>
            </a:r>
            <a:r>
              <a:rPr spc="-15"/>
              <a:t> </a:t>
            </a:r>
            <a:r>
              <a:t>hun</a:t>
            </a:r>
            <a:r>
              <a:rPr spc="-10"/>
              <a:t> </a:t>
            </a:r>
            <a:r>
              <a:t>eigen</a:t>
            </a:r>
            <a:r>
              <a:rPr spc="-10"/>
              <a:t> </a:t>
            </a:r>
            <a:r>
              <a:t>plek</a:t>
            </a:r>
            <a:r>
              <a:rPr spc="-15"/>
              <a:t> </a:t>
            </a:r>
            <a:r>
              <a:t>in</a:t>
            </a:r>
            <a:r>
              <a:rPr spc="-10"/>
              <a:t> </a:t>
            </a:r>
            <a:r>
              <a:t>de</a:t>
            </a:r>
            <a:r>
              <a:rPr spc="-10"/>
              <a:t> </a:t>
            </a:r>
            <a:r>
              <a:t>samenleving.</a:t>
            </a:r>
            <a:r>
              <a:rPr spc="-15"/>
              <a:t> </a:t>
            </a:r>
            <a:r>
              <a:rPr spc="-25"/>
              <a:t>Wij</a:t>
            </a:r>
            <a:r>
              <a:rPr spc="500"/>
              <a:t> </a:t>
            </a:r>
            <a:r>
              <a:t>geloven</a:t>
            </a:r>
            <a:r>
              <a:rPr spc="-15"/>
              <a:t> </a:t>
            </a:r>
            <a:r>
              <a:t>dat</a:t>
            </a:r>
            <a:r>
              <a:rPr spc="-10"/>
              <a:t> </a:t>
            </a:r>
            <a:r>
              <a:t>een</a:t>
            </a:r>
            <a:r>
              <a:rPr spc="-15"/>
              <a:t> </a:t>
            </a:r>
            <a:r>
              <a:t>veilig</a:t>
            </a:r>
            <a:r>
              <a:rPr spc="-10"/>
              <a:t> </a:t>
            </a:r>
            <a:r>
              <a:t>thuis</a:t>
            </a:r>
            <a:r>
              <a:rPr spc="-15"/>
              <a:t> </a:t>
            </a:r>
            <a:r>
              <a:t>de</a:t>
            </a:r>
            <a:r>
              <a:rPr spc="-10"/>
              <a:t> </a:t>
            </a:r>
            <a:r>
              <a:t>basis</a:t>
            </a:r>
            <a:r>
              <a:rPr spc="-15"/>
              <a:t> </a:t>
            </a:r>
            <a:r>
              <a:t>is</a:t>
            </a:r>
            <a:r>
              <a:rPr spc="-10"/>
              <a:t> </a:t>
            </a:r>
            <a:r>
              <a:t>voor</a:t>
            </a:r>
            <a:r>
              <a:rPr spc="-15"/>
              <a:t> </a:t>
            </a:r>
            <a:r>
              <a:t>herstel,</a:t>
            </a:r>
            <a:r>
              <a:rPr spc="-10"/>
              <a:t> </a:t>
            </a:r>
            <a:r>
              <a:t>en</a:t>
            </a:r>
            <a:r>
              <a:rPr spc="-15"/>
              <a:t> </a:t>
            </a:r>
            <a:r>
              <a:t>dat</a:t>
            </a:r>
            <a:r>
              <a:rPr spc="-10"/>
              <a:t> </a:t>
            </a:r>
            <a:r>
              <a:rPr spc="-25"/>
              <a:t>er</a:t>
            </a:r>
            <a:r>
              <a:rPr spc="500"/>
              <a:t> </a:t>
            </a:r>
            <a:r>
              <a:t>vanuit</a:t>
            </a:r>
            <a:r>
              <a:rPr spc="-10"/>
              <a:t> </a:t>
            </a:r>
            <a:r>
              <a:t>vertrouwen</a:t>
            </a:r>
            <a:r>
              <a:rPr spc="-10"/>
              <a:t> </a:t>
            </a:r>
            <a:r>
              <a:t>nieuw</a:t>
            </a:r>
            <a:r>
              <a:rPr spc="-10"/>
              <a:t> </a:t>
            </a:r>
            <a:r>
              <a:t>perspectief</a:t>
            </a:r>
            <a:r>
              <a:rPr spc="-10"/>
              <a:t> ontstaat.</a:t>
            </a:r>
          </a:p>
        </p:txBody>
      </p:sp>
      <p:sp>
        <p:nvSpPr>
          <p:cNvPr id="357" name="object 14"/>
          <p:cNvSpPr txBox="1"/>
          <p:nvPr/>
        </p:nvSpPr>
        <p:spPr>
          <a:xfrm>
            <a:off x="2956497" y="4390726"/>
            <a:ext cx="3006091" cy="5885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1590" indent="12700">
              <a:lnSpc>
                <a:spcPct val="138300"/>
              </a:lnSpc>
              <a:spcBef>
                <a:spcPts val="100"/>
              </a:spcBef>
              <a:defRPr sz="700">
                <a:solidFill>
                  <a:srgbClr val="231F20"/>
                </a:solidFill>
                <a:latin typeface="Montserrat Light"/>
                <a:ea typeface="Montserrat Light"/>
                <a:cs typeface="Montserrat Light"/>
                <a:sym typeface="Montserrat Light"/>
              </a:defRPr>
            </a:pPr>
            <a:r>
              <a:t>We</a:t>
            </a:r>
            <a:r>
              <a:rPr spc="-20"/>
              <a:t> </a:t>
            </a:r>
            <a:r>
              <a:t>werken</a:t>
            </a:r>
            <a:r>
              <a:rPr spc="-20"/>
              <a:t> </a:t>
            </a:r>
            <a:r>
              <a:t>op</a:t>
            </a:r>
            <a:r>
              <a:rPr spc="-20"/>
              <a:t> </a:t>
            </a:r>
            <a:r>
              <a:t>alle</a:t>
            </a:r>
            <a:r>
              <a:rPr spc="-20"/>
              <a:t> </a:t>
            </a:r>
            <a:r>
              <a:t>niveaus</a:t>
            </a:r>
            <a:r>
              <a:rPr spc="-20"/>
              <a:t> </a:t>
            </a:r>
            <a:r>
              <a:t>samen</a:t>
            </a:r>
            <a:r>
              <a:rPr spc="-20"/>
              <a:t> </a:t>
            </a:r>
            <a:r>
              <a:t>en</a:t>
            </a:r>
            <a:r>
              <a:rPr spc="-20"/>
              <a:t> </a:t>
            </a:r>
            <a:r>
              <a:t>brengen</a:t>
            </a:r>
            <a:r>
              <a:rPr spc="-20"/>
              <a:t> </a:t>
            </a:r>
            <a:r>
              <a:t>wonen,</a:t>
            </a:r>
            <a:r>
              <a:rPr spc="-20"/>
              <a:t> </a:t>
            </a:r>
            <a:r>
              <a:t>werk</a:t>
            </a:r>
            <a:r>
              <a:rPr spc="-20"/>
              <a:t> </a:t>
            </a:r>
            <a:r>
              <a:rPr spc="-25"/>
              <a:t>en</a:t>
            </a:r>
            <a:r>
              <a:rPr spc="500"/>
              <a:t> </a:t>
            </a:r>
            <a:r>
              <a:t>zorg</a:t>
            </a:r>
            <a:r>
              <a:rPr spc="-30"/>
              <a:t> </a:t>
            </a:r>
            <a:r>
              <a:t>dichtbij.</a:t>
            </a:r>
            <a:r>
              <a:rPr spc="-25"/>
              <a:t> </a:t>
            </a:r>
            <a:r>
              <a:t>In</a:t>
            </a:r>
            <a:r>
              <a:rPr spc="-25"/>
              <a:t> </a:t>
            </a:r>
            <a:r>
              <a:t>de</a:t>
            </a:r>
            <a:r>
              <a:rPr spc="-25"/>
              <a:t> </a:t>
            </a:r>
            <a:r>
              <a:t>eigen</a:t>
            </a:r>
            <a:r>
              <a:rPr spc="-25"/>
              <a:t> </a:t>
            </a:r>
            <a:r>
              <a:t>directe</a:t>
            </a:r>
            <a:r>
              <a:rPr spc="-30"/>
              <a:t> </a:t>
            </a:r>
            <a:r>
              <a:rPr spc="-10"/>
              <a:t>omgeving,</a:t>
            </a:r>
          </a:p>
          <a:p>
            <a:pPr marR="5080" indent="12700">
              <a:lnSpc>
                <a:spcPct val="138300"/>
              </a:lnSpc>
              <a:defRPr sz="700">
                <a:solidFill>
                  <a:srgbClr val="231F20"/>
                </a:solidFill>
                <a:latin typeface="Montserrat Light"/>
                <a:ea typeface="Montserrat Light"/>
                <a:cs typeface="Montserrat Light"/>
                <a:sym typeface="Montserrat Light"/>
              </a:defRPr>
            </a:pPr>
            <a:r>
              <a:t>midden</a:t>
            </a:r>
            <a:r>
              <a:rPr spc="-15"/>
              <a:t> </a:t>
            </a:r>
            <a:r>
              <a:t>in</a:t>
            </a:r>
            <a:r>
              <a:rPr spc="-10"/>
              <a:t> </a:t>
            </a:r>
            <a:r>
              <a:t>de</a:t>
            </a:r>
            <a:r>
              <a:rPr spc="-10"/>
              <a:t> </a:t>
            </a:r>
            <a:r>
              <a:t>wijk.</a:t>
            </a:r>
            <a:r>
              <a:rPr spc="-15"/>
              <a:t> </a:t>
            </a:r>
            <a:r>
              <a:rPr spc="-10"/>
              <a:t>Vanuit </a:t>
            </a:r>
            <a:r>
              <a:t>onze</a:t>
            </a:r>
            <a:r>
              <a:rPr spc="-10"/>
              <a:t> </a:t>
            </a:r>
            <a:r>
              <a:t>expertises</a:t>
            </a:r>
            <a:r>
              <a:rPr spc="-10"/>
              <a:t> </a:t>
            </a:r>
            <a:r>
              <a:t>versterken</a:t>
            </a:r>
            <a:r>
              <a:rPr spc="-15"/>
              <a:t> </a:t>
            </a:r>
            <a:r>
              <a:t>we</a:t>
            </a:r>
            <a:r>
              <a:rPr spc="-10"/>
              <a:t> elkaar,</a:t>
            </a:r>
            <a:r>
              <a:rPr spc="500"/>
              <a:t> </a:t>
            </a:r>
            <a:r>
              <a:t>delen</a:t>
            </a:r>
            <a:r>
              <a:rPr spc="-15"/>
              <a:t> </a:t>
            </a:r>
            <a:r>
              <a:t>we</a:t>
            </a:r>
            <a:r>
              <a:rPr spc="-10"/>
              <a:t> </a:t>
            </a:r>
            <a:r>
              <a:t>kennis</a:t>
            </a:r>
            <a:r>
              <a:rPr spc="-10"/>
              <a:t> </a:t>
            </a:r>
            <a:r>
              <a:t>en</a:t>
            </a:r>
            <a:r>
              <a:rPr spc="-10"/>
              <a:t> </a:t>
            </a:r>
            <a:r>
              <a:t>streven</a:t>
            </a:r>
            <a:r>
              <a:rPr spc="-15"/>
              <a:t> </a:t>
            </a:r>
            <a:r>
              <a:t>we</a:t>
            </a:r>
            <a:r>
              <a:rPr spc="-10"/>
              <a:t> continu </a:t>
            </a:r>
            <a:r>
              <a:rPr spc="-20"/>
              <a:t>naar</a:t>
            </a:r>
          </a:p>
        </p:txBody>
      </p:sp>
      <p:sp>
        <p:nvSpPr>
          <p:cNvPr id="358" name="object 15"/>
          <p:cNvSpPr txBox="1"/>
          <p:nvPr/>
        </p:nvSpPr>
        <p:spPr>
          <a:xfrm>
            <a:off x="6221443" y="2967688"/>
            <a:ext cx="3075307" cy="27237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300"/>
              </a:lnSpc>
              <a:spcBef>
                <a:spcPts val="100"/>
              </a:spcBef>
              <a:defRPr sz="700">
                <a:solidFill>
                  <a:srgbClr val="231F20"/>
                </a:solidFill>
                <a:latin typeface="Montserrat Light"/>
                <a:ea typeface="Montserrat Light"/>
                <a:cs typeface="Montserrat Light"/>
                <a:sym typeface="Montserrat Light"/>
              </a:defRPr>
            </a:pPr>
            <a:r>
              <a:t>verbetering</a:t>
            </a:r>
            <a:r>
              <a:rPr spc="-15"/>
              <a:t> </a:t>
            </a:r>
            <a:r>
              <a:t>van</a:t>
            </a:r>
            <a:r>
              <a:rPr spc="-15"/>
              <a:t> </a:t>
            </a:r>
            <a:r>
              <a:t>de</a:t>
            </a:r>
            <a:r>
              <a:rPr spc="-15"/>
              <a:t> </a:t>
            </a:r>
            <a:r>
              <a:t>leefbaarheid,</a:t>
            </a:r>
            <a:r>
              <a:rPr spc="-15"/>
              <a:t> </a:t>
            </a:r>
            <a:r>
              <a:t>zodat</a:t>
            </a:r>
            <a:r>
              <a:rPr spc="-15"/>
              <a:t> </a:t>
            </a:r>
            <a:r>
              <a:t>we</a:t>
            </a:r>
            <a:r>
              <a:rPr spc="-15"/>
              <a:t> </a:t>
            </a:r>
            <a:r>
              <a:t>positief</a:t>
            </a:r>
            <a:r>
              <a:rPr spc="-15"/>
              <a:t> </a:t>
            </a:r>
            <a:r>
              <a:t>bijdragen</a:t>
            </a:r>
            <a:r>
              <a:rPr spc="-10"/>
              <a:t> </a:t>
            </a:r>
            <a:r>
              <a:rPr spc="-25"/>
              <a:t>aan</a:t>
            </a:r>
            <a:r>
              <a:rPr spc="500"/>
              <a:t> </a:t>
            </a:r>
            <a:r>
              <a:t>inclusie,</a:t>
            </a:r>
            <a:r>
              <a:rPr spc="-25"/>
              <a:t> </a:t>
            </a:r>
            <a:r>
              <a:t>welzijn</a:t>
            </a:r>
            <a:r>
              <a:rPr spc="-20"/>
              <a:t> </a:t>
            </a:r>
            <a:r>
              <a:t>en</a:t>
            </a:r>
            <a:r>
              <a:rPr spc="-20"/>
              <a:t> </a:t>
            </a:r>
            <a:r>
              <a:t>psychische</a:t>
            </a:r>
            <a:r>
              <a:rPr spc="-25"/>
              <a:t> </a:t>
            </a:r>
            <a:r>
              <a:rPr spc="-10"/>
              <a:t>gezondheid.</a:t>
            </a:r>
          </a:p>
        </p:txBody>
      </p:sp>
      <p:sp>
        <p:nvSpPr>
          <p:cNvPr id="359" name="object 16"/>
          <p:cNvSpPr txBox="1"/>
          <p:nvPr/>
        </p:nvSpPr>
        <p:spPr>
          <a:xfrm>
            <a:off x="6221443" y="3442036"/>
            <a:ext cx="2914651" cy="5885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300"/>
              </a:lnSpc>
              <a:spcBef>
                <a:spcPts val="100"/>
              </a:spcBef>
              <a:defRPr sz="700">
                <a:solidFill>
                  <a:srgbClr val="231F20"/>
                </a:solidFill>
                <a:latin typeface="Montserrat Light"/>
                <a:ea typeface="Montserrat Light"/>
                <a:cs typeface="Montserrat Light"/>
                <a:sym typeface="Montserrat Light"/>
              </a:defRPr>
            </a:pPr>
            <a:r>
              <a:t>Omringd</a:t>
            </a:r>
            <a:r>
              <a:rPr spc="-15"/>
              <a:t> </a:t>
            </a:r>
            <a:r>
              <a:t>door</a:t>
            </a:r>
            <a:r>
              <a:rPr spc="-15"/>
              <a:t> </a:t>
            </a:r>
            <a:r>
              <a:t>familie,</a:t>
            </a:r>
            <a:r>
              <a:rPr spc="-10"/>
              <a:t> </a:t>
            </a:r>
            <a:r>
              <a:t>vrienden,</a:t>
            </a:r>
            <a:r>
              <a:rPr spc="-15"/>
              <a:t> </a:t>
            </a:r>
            <a:r>
              <a:rPr spc="-10"/>
              <a:t>vrijwilligers,</a:t>
            </a:r>
            <a:r>
              <a:rPr spc="500"/>
              <a:t> </a:t>
            </a:r>
            <a:r>
              <a:t>ervaringsdeskundigen</a:t>
            </a:r>
            <a:r>
              <a:rPr spc="-5"/>
              <a:t> </a:t>
            </a:r>
            <a:r>
              <a:t>en </a:t>
            </a:r>
            <a:r>
              <a:rPr spc="-10"/>
              <a:t>ggz-</a:t>
            </a:r>
            <a:r>
              <a:t>professionals,</a:t>
            </a:r>
            <a:r>
              <a:rPr spc="-5"/>
              <a:t> </a:t>
            </a:r>
            <a:r>
              <a:t>dragen </a:t>
            </a:r>
            <a:r>
              <a:rPr spc="-10"/>
              <a:t>mensen</a:t>
            </a:r>
            <a:r>
              <a:rPr spc="500"/>
              <a:t> </a:t>
            </a:r>
            <a:r>
              <a:t>bij</a:t>
            </a:r>
            <a:r>
              <a:rPr spc="-20"/>
              <a:t> </a:t>
            </a:r>
            <a:r>
              <a:t>en</a:t>
            </a:r>
            <a:r>
              <a:rPr spc="-15"/>
              <a:t> </a:t>
            </a:r>
            <a:r>
              <a:t>zorgen</a:t>
            </a:r>
            <a:r>
              <a:rPr spc="-20"/>
              <a:t> </a:t>
            </a:r>
            <a:r>
              <a:t>zij</a:t>
            </a:r>
            <a:r>
              <a:rPr spc="-15"/>
              <a:t> </a:t>
            </a:r>
            <a:r>
              <a:t>mede</a:t>
            </a:r>
            <a:r>
              <a:rPr spc="-15"/>
              <a:t> </a:t>
            </a:r>
            <a:r>
              <a:t>zelf</a:t>
            </a:r>
            <a:r>
              <a:rPr spc="-20"/>
              <a:t> </a:t>
            </a:r>
            <a:r>
              <a:t>voor</a:t>
            </a:r>
            <a:r>
              <a:rPr spc="-15"/>
              <a:t> </a:t>
            </a:r>
            <a:r>
              <a:t>een</a:t>
            </a:r>
            <a:r>
              <a:rPr spc="-15"/>
              <a:t> </a:t>
            </a:r>
            <a:r>
              <a:t>aangename</a:t>
            </a:r>
            <a:r>
              <a:rPr spc="-20"/>
              <a:t> </a:t>
            </a:r>
            <a:r>
              <a:t>en</a:t>
            </a:r>
            <a:r>
              <a:rPr spc="-15"/>
              <a:t> </a:t>
            </a:r>
            <a:r>
              <a:rPr spc="-10"/>
              <a:t>diverse</a:t>
            </a:r>
            <a:r>
              <a:rPr spc="500"/>
              <a:t> </a:t>
            </a:r>
            <a:r>
              <a:t>gemeenschap.</a:t>
            </a:r>
            <a:r>
              <a:rPr spc="-15"/>
              <a:t> </a:t>
            </a:r>
            <a:r>
              <a:t>Stap</a:t>
            </a:r>
            <a:r>
              <a:rPr spc="-15"/>
              <a:t> </a:t>
            </a:r>
            <a:r>
              <a:t>voor</a:t>
            </a:r>
            <a:r>
              <a:rPr spc="-10"/>
              <a:t> stap.</a:t>
            </a:r>
          </a:p>
        </p:txBody>
      </p:sp>
      <p:sp>
        <p:nvSpPr>
          <p:cNvPr id="360" name="object 17"/>
          <p:cNvSpPr txBox="1"/>
          <p:nvPr/>
        </p:nvSpPr>
        <p:spPr>
          <a:xfrm>
            <a:off x="6221443" y="4276426"/>
            <a:ext cx="2784476" cy="266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400"/>
              </a:spcBef>
              <a:defRPr sz="700">
                <a:solidFill>
                  <a:srgbClr val="231F20"/>
                </a:solidFill>
                <a:latin typeface="Montserrat Light"/>
                <a:ea typeface="Montserrat Light"/>
                <a:cs typeface="Montserrat Light"/>
                <a:sym typeface="Montserrat Light"/>
              </a:defRPr>
            </a:pPr>
            <a:r>
              <a:t>Wat</a:t>
            </a:r>
            <a:r>
              <a:rPr spc="-15"/>
              <a:t> </a:t>
            </a:r>
            <a:r>
              <a:t>de</a:t>
            </a:r>
            <a:r>
              <a:rPr spc="-10"/>
              <a:t> </a:t>
            </a:r>
            <a:r>
              <a:t>situatie</a:t>
            </a:r>
            <a:r>
              <a:rPr spc="-10"/>
              <a:t> </a:t>
            </a:r>
            <a:r>
              <a:t>ook</a:t>
            </a:r>
            <a:r>
              <a:rPr spc="-15"/>
              <a:t> </a:t>
            </a:r>
            <a:r>
              <a:t>is,</a:t>
            </a:r>
            <a:r>
              <a:rPr spc="-10"/>
              <a:t> </a:t>
            </a:r>
            <a:r>
              <a:t>wat</a:t>
            </a:r>
            <a:r>
              <a:rPr spc="-10"/>
              <a:t> </a:t>
            </a:r>
            <a:r>
              <a:t>het</a:t>
            </a:r>
            <a:r>
              <a:rPr spc="-15"/>
              <a:t> </a:t>
            </a:r>
            <a:r>
              <a:t>leven</a:t>
            </a:r>
            <a:r>
              <a:rPr spc="-10"/>
              <a:t> </a:t>
            </a:r>
            <a:r>
              <a:t>ook</a:t>
            </a:r>
            <a:r>
              <a:rPr spc="-10"/>
              <a:t> brengt,</a:t>
            </a:r>
          </a:p>
          <a:p>
            <a:pPr indent="12700">
              <a:spcBef>
                <a:spcPts val="300"/>
              </a:spcBef>
              <a:defRPr sz="700">
                <a:solidFill>
                  <a:srgbClr val="231F20"/>
                </a:solidFill>
                <a:latin typeface="Montserrat Light"/>
                <a:ea typeface="Montserrat Light"/>
                <a:cs typeface="Montserrat Light"/>
                <a:sym typeface="Montserrat Light"/>
              </a:defRPr>
            </a:pPr>
            <a:r>
              <a:t>wij</a:t>
            </a:r>
            <a:r>
              <a:rPr spc="-10"/>
              <a:t> </a:t>
            </a:r>
            <a:r>
              <a:t>staan</a:t>
            </a:r>
            <a:r>
              <a:rPr spc="-10"/>
              <a:t> </a:t>
            </a:r>
            <a:r>
              <a:t>klaar</a:t>
            </a:r>
            <a:r>
              <a:rPr spc="-10"/>
              <a:t> </a:t>
            </a:r>
            <a:r>
              <a:t>met</a:t>
            </a:r>
            <a:r>
              <a:rPr spc="-10"/>
              <a:t> </a:t>
            </a:r>
            <a:r>
              <a:t>een</a:t>
            </a:r>
            <a:r>
              <a:rPr spc="-10"/>
              <a:t> </a:t>
            </a:r>
            <a:r>
              <a:t>netwerk</a:t>
            </a:r>
            <a:r>
              <a:rPr spc="-10"/>
              <a:t> </a:t>
            </a:r>
            <a:r>
              <a:t>van</a:t>
            </a:r>
            <a:r>
              <a:rPr spc="-10"/>
              <a:t> </a:t>
            </a:r>
            <a:r>
              <a:t>én</a:t>
            </a:r>
            <a:r>
              <a:rPr spc="-10"/>
              <a:t> </a:t>
            </a:r>
            <a:r>
              <a:t>voor</a:t>
            </a:r>
            <a:r>
              <a:rPr spc="-10"/>
              <a:t> professionals.</a:t>
            </a:r>
          </a:p>
        </p:txBody>
      </p:sp>
      <p:sp>
        <p:nvSpPr>
          <p:cNvPr id="361" name="object 18"/>
          <p:cNvSpPr txBox="1"/>
          <p:nvPr/>
        </p:nvSpPr>
        <p:spPr>
          <a:xfrm>
            <a:off x="6221443" y="4750771"/>
            <a:ext cx="1499236" cy="266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400"/>
              </a:spcBef>
              <a:defRPr sz="700">
                <a:solidFill>
                  <a:srgbClr val="231F20"/>
                </a:solidFill>
                <a:latin typeface="Montserrat Bold"/>
                <a:ea typeface="Montserrat Bold"/>
                <a:cs typeface="Montserrat Bold"/>
                <a:sym typeface="Montserrat Bold"/>
              </a:defRPr>
            </a:pPr>
            <a:r>
              <a:t>Community</a:t>
            </a:r>
            <a:r>
              <a:rPr spc="5"/>
              <a:t> </a:t>
            </a:r>
            <a:r>
              <a:rPr spc="-20"/>
              <a:t>Next</a:t>
            </a:r>
          </a:p>
          <a:p>
            <a:pPr indent="12700">
              <a:spcBef>
                <a:spcPts val="300"/>
              </a:spcBef>
              <a:defRPr sz="700">
                <a:solidFill>
                  <a:srgbClr val="231F20"/>
                </a:solidFill>
                <a:latin typeface="Montserrat Bold"/>
                <a:ea typeface="Montserrat Bold"/>
                <a:cs typeface="Montserrat Bold"/>
                <a:sym typeface="Montserrat Bold"/>
              </a:defRPr>
            </a:pPr>
            <a:r>
              <a:t>Basis</a:t>
            </a:r>
            <a:r>
              <a:rPr spc="5"/>
              <a:t> </a:t>
            </a:r>
            <a:r>
              <a:t>voor</a:t>
            </a:r>
            <a:r>
              <a:rPr spc="5"/>
              <a:t> </a:t>
            </a:r>
            <a:r>
              <a:t>herstel</a:t>
            </a:r>
            <a:r>
              <a:rPr spc="10"/>
              <a:t> </a:t>
            </a:r>
            <a:r>
              <a:t>en</a:t>
            </a:r>
            <a:r>
              <a:rPr spc="5"/>
              <a:t> </a:t>
            </a:r>
            <a:r>
              <a:rPr spc="-10"/>
              <a:t>inclusie</a:t>
            </a:r>
          </a:p>
        </p:txBody>
      </p:sp>
      <p:sp>
        <p:nvSpPr>
          <p:cNvPr id="362" name="object 19"/>
          <p:cNvSpPr txBox="1"/>
          <p:nvPr/>
        </p:nvSpPr>
        <p:spPr>
          <a:xfrm>
            <a:off x="3143062" y="2391611"/>
            <a:ext cx="5397501"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spcBef>
                <a:spcPts val="600"/>
              </a:spcBef>
              <a:defRPr sz="1200">
                <a:solidFill>
                  <a:srgbClr val="231F20"/>
                </a:solidFill>
                <a:latin typeface="Montserrat Bold"/>
                <a:ea typeface="Montserrat Bold"/>
                <a:cs typeface="Montserrat Bold"/>
                <a:sym typeface="Montserrat Bold"/>
              </a:defRPr>
            </a:pPr>
            <a:r>
              <a:t>Iedereen</a:t>
            </a:r>
            <a:r>
              <a:rPr spc="5"/>
              <a:t> </a:t>
            </a:r>
            <a:r>
              <a:t>heeft</a:t>
            </a:r>
            <a:r>
              <a:rPr spc="10"/>
              <a:t> </a:t>
            </a:r>
            <a:r>
              <a:t>een</a:t>
            </a:r>
            <a:r>
              <a:rPr spc="10"/>
              <a:t> </a:t>
            </a:r>
            <a:r>
              <a:t>talent,</a:t>
            </a:r>
            <a:r>
              <a:rPr spc="5"/>
              <a:t> </a:t>
            </a:r>
            <a:r>
              <a:t>een</a:t>
            </a:r>
            <a:r>
              <a:rPr spc="10"/>
              <a:t> </a:t>
            </a:r>
            <a:r>
              <a:t>droom</a:t>
            </a:r>
            <a:r>
              <a:rPr spc="10"/>
              <a:t> </a:t>
            </a:r>
            <a:r>
              <a:t>of</a:t>
            </a:r>
            <a:r>
              <a:rPr spc="5"/>
              <a:t> </a:t>
            </a:r>
            <a:r>
              <a:t>een</a:t>
            </a:r>
            <a:r>
              <a:rPr spc="10"/>
              <a:t> </a:t>
            </a:r>
            <a:r>
              <a:t>doel</a:t>
            </a:r>
            <a:r>
              <a:rPr spc="10"/>
              <a:t> </a:t>
            </a:r>
            <a:r>
              <a:t>om</a:t>
            </a:r>
            <a:r>
              <a:rPr spc="10"/>
              <a:t> </a:t>
            </a:r>
            <a:r>
              <a:t>voor</a:t>
            </a:r>
            <a:r>
              <a:rPr spc="5"/>
              <a:t> </a:t>
            </a:r>
            <a:r>
              <a:t>te</a:t>
            </a:r>
            <a:r>
              <a:rPr spc="10"/>
              <a:t> </a:t>
            </a:r>
            <a:r>
              <a:rPr spc="-20"/>
              <a:t>gaan.</a:t>
            </a:r>
          </a:p>
          <a:p>
            <a:pPr algn="ctr">
              <a:spcBef>
                <a:spcPts val="500"/>
              </a:spcBef>
              <a:defRPr sz="1200">
                <a:solidFill>
                  <a:srgbClr val="231F20"/>
                </a:solidFill>
                <a:latin typeface="Montserrat Bold"/>
                <a:ea typeface="Montserrat Bold"/>
                <a:cs typeface="Montserrat Bold"/>
                <a:sym typeface="Montserrat Bold"/>
              </a:defRPr>
            </a:pPr>
            <a:r>
              <a:t>Iets</a:t>
            </a:r>
            <a:r>
              <a:rPr spc="5"/>
              <a:t> </a:t>
            </a:r>
            <a:r>
              <a:t>wat</a:t>
            </a:r>
            <a:r>
              <a:rPr spc="5"/>
              <a:t> </a:t>
            </a:r>
            <a:r>
              <a:t>het</a:t>
            </a:r>
            <a:r>
              <a:rPr spc="5"/>
              <a:t> </a:t>
            </a:r>
            <a:r>
              <a:t>leven</a:t>
            </a:r>
            <a:r>
              <a:rPr spc="10"/>
              <a:t> </a:t>
            </a:r>
            <a:r>
              <a:t>zin</a:t>
            </a:r>
            <a:r>
              <a:rPr spc="5"/>
              <a:t> </a:t>
            </a:r>
            <a:r>
              <a:t>geeft,</a:t>
            </a:r>
            <a:r>
              <a:rPr spc="5"/>
              <a:t> </a:t>
            </a:r>
            <a:r>
              <a:t>en</a:t>
            </a:r>
            <a:r>
              <a:rPr spc="5"/>
              <a:t> </a:t>
            </a:r>
            <a:r>
              <a:t>betekenisvol</a:t>
            </a:r>
            <a:r>
              <a:rPr spc="10"/>
              <a:t> </a:t>
            </a:r>
            <a:r>
              <a:rPr spc="-10"/>
              <a:t>maakt</a:t>
            </a:r>
          </a:p>
        </p:txBody>
      </p:sp>
      <p:pic>
        <p:nvPicPr>
          <p:cNvPr id="363" name="object 20" descr="object 20"/>
          <p:cNvPicPr>
            <a:picLocks noChangeAspect="1"/>
          </p:cNvPicPr>
          <p:nvPr/>
        </p:nvPicPr>
        <p:blipFill>
          <a:blip r:embed="rId7">
            <a:extLst/>
          </a:blip>
          <a:stretch>
            <a:fillRect/>
          </a:stretch>
        </p:blipFill>
        <p:spPr>
          <a:xfrm>
            <a:off x="6618134" y="1052995"/>
            <a:ext cx="2646896" cy="1169923"/>
          </a:xfrm>
          <a:prstGeom prst="rect">
            <a:avLst/>
          </a:prstGeom>
          <a:ln w="12700">
            <a:miter lim="400000"/>
          </a:ln>
        </p:spPr>
      </p:pic>
      <p:sp>
        <p:nvSpPr>
          <p:cNvPr id="364" name="object 21"/>
          <p:cNvSpPr txBox="1"/>
          <p:nvPr/>
        </p:nvSpPr>
        <p:spPr>
          <a:xfrm>
            <a:off x="6734077" y="1232311"/>
            <a:ext cx="2309496" cy="7837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13599"/>
              </a:lnSpc>
              <a:spcBef>
                <a:spcPts val="100"/>
              </a:spcBef>
              <a:defRPr sz="1100">
                <a:solidFill>
                  <a:srgbClr val="FFFFFF"/>
                </a:solidFill>
                <a:latin typeface="Montserrat Light"/>
                <a:ea typeface="Montserrat Light"/>
                <a:cs typeface="Montserrat Light"/>
                <a:sym typeface="Montserrat Light"/>
              </a:defRPr>
            </a:pPr>
            <a:r>
              <a:t>Heeft</a:t>
            </a:r>
            <a:r>
              <a:rPr spc="19"/>
              <a:t> </a:t>
            </a:r>
            <a:r>
              <a:t>jouw</a:t>
            </a:r>
            <a:r>
              <a:rPr spc="25"/>
              <a:t> </a:t>
            </a:r>
            <a:r>
              <a:t>organisatie</a:t>
            </a:r>
            <a:r>
              <a:rPr spc="19"/>
              <a:t> </a:t>
            </a:r>
            <a:r>
              <a:t>de</a:t>
            </a:r>
            <a:r>
              <a:rPr spc="25"/>
              <a:t> </a:t>
            </a:r>
            <a:r>
              <a:rPr spc="-19"/>
              <a:t>wijk</a:t>
            </a:r>
            <a:r>
              <a:t> als</a:t>
            </a:r>
            <a:r>
              <a:rPr spc="-9"/>
              <a:t> </a:t>
            </a:r>
            <a:r>
              <a:t>werkveld (i.p.v. de</a:t>
            </a:r>
            <a:r>
              <a:rPr spc="4"/>
              <a:t> </a:t>
            </a:r>
            <a:r>
              <a:rPr spc="-9"/>
              <a:t>organisatie) </a:t>
            </a:r>
            <a:r>
              <a:t>wat betekent dat? Hoe ziet </a:t>
            </a:r>
            <a:r>
              <a:rPr spc="-25"/>
              <a:t>dat </a:t>
            </a:r>
            <a:r>
              <a:t>eruit?</a:t>
            </a:r>
            <a:r>
              <a:rPr spc="-4"/>
              <a:t> </a:t>
            </a:r>
            <a:r>
              <a:t>Wat levert</a:t>
            </a:r>
            <a:r>
              <a:rPr spc="-4"/>
              <a:t> </a:t>
            </a:r>
            <a:r>
              <a:t>dat </a:t>
            </a:r>
            <a:r>
              <a:rPr spc="-25"/>
              <a:t>op?</a:t>
            </a:r>
          </a:p>
        </p:txBody>
      </p:sp>
      <p:sp>
        <p:nvSpPr>
          <p:cNvPr id="365" name="object 22"/>
          <p:cNvSpPr txBox="1"/>
          <p:nvPr/>
        </p:nvSpPr>
        <p:spPr>
          <a:xfrm>
            <a:off x="743298" y="635558"/>
            <a:ext cx="3608072"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65" sz="1200">
                <a:latin typeface="Montserrat Bold"/>
                <a:ea typeface="Montserrat Bold"/>
                <a:cs typeface="Montserrat Bold"/>
                <a:sym typeface="Montserrat Bold"/>
              </a:defRPr>
            </a:pPr>
            <a:r>
              <a:t>Praatstukken</a:t>
            </a:r>
            <a:r>
              <a:rPr spc="175"/>
              <a:t> </a:t>
            </a:r>
            <a:r>
              <a:rPr spc="0"/>
              <a:t>–</a:t>
            </a:r>
            <a:r>
              <a:rPr spc="180"/>
              <a:t> </a:t>
            </a:r>
            <a:r>
              <a:rPr spc="50">
                <a:latin typeface="Montserrat Regular"/>
                <a:ea typeface="Montserrat Regular"/>
                <a:cs typeface="Montserrat Regular"/>
                <a:sym typeface="Montserrat Regular"/>
              </a:rPr>
              <a:t>Manifest</a:t>
            </a:r>
            <a:r>
              <a:rPr spc="135">
                <a:latin typeface="Montserrat Regular"/>
                <a:ea typeface="Montserrat Regular"/>
                <a:cs typeface="Montserrat Regular"/>
                <a:sym typeface="Montserrat Regular"/>
              </a:rPr>
              <a:t> </a:t>
            </a:r>
            <a:r>
              <a:rPr spc="45">
                <a:latin typeface="Montserrat Regular"/>
                <a:ea typeface="Montserrat Regular"/>
                <a:cs typeface="Montserrat Regular"/>
                <a:sym typeface="Montserrat Regular"/>
              </a:rPr>
              <a:t>Community</a:t>
            </a:r>
            <a:r>
              <a:rPr spc="135">
                <a:latin typeface="Montserrat Regular"/>
                <a:ea typeface="Montserrat Regular"/>
                <a:cs typeface="Montserrat Regular"/>
                <a:sym typeface="Montserrat Regular"/>
              </a:rPr>
              <a:t> </a:t>
            </a:r>
            <a:r>
              <a:rPr spc="35">
                <a:latin typeface="Montserrat Regular"/>
                <a:ea typeface="Montserrat Regular"/>
                <a:cs typeface="Montserrat Regular"/>
                <a:sym typeface="Montserrat Regular"/>
              </a:rPr>
              <a:t>Next</a:t>
            </a:r>
          </a:p>
        </p:txBody>
      </p:sp>
      <p:pic>
        <p:nvPicPr>
          <p:cNvPr id="366" name="V gekleurd rechtsboven.png" descr="V gekleurd rechtsboven.png">
            <a:hlinkClick r:id="" invalidUrl="" action="ppaction://hlinkshowjump?jump=firstslide" tgtFrame="" tooltip="" history="1" highlightClick="0" endSnd="0"/>
          </p:cNvPr>
          <p:cNvPicPr>
            <a:picLocks noChangeAspect="1"/>
          </p:cNvPicPr>
          <p:nvPr/>
        </p:nvPicPr>
        <p:blipFill>
          <a:blip r:embed="rId8">
            <a:extLst/>
          </a:blip>
          <a:stretch>
            <a:fillRect/>
          </a:stretch>
        </p:blipFill>
        <p:spPr>
          <a:xfrm>
            <a:off x="11423805" y="525941"/>
            <a:ext cx="283111" cy="256248"/>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object 2"/>
          <p:cNvSpPr/>
          <p:nvPr/>
        </p:nvSpPr>
        <p:spPr>
          <a:xfrm>
            <a:off x="-1" y="0"/>
            <a:ext cx="12193208" cy="6858000"/>
          </a:xfrm>
          <a:prstGeom prst="rect">
            <a:avLst/>
          </a:prstGeom>
          <a:solidFill>
            <a:srgbClr val="EEF0F5"/>
          </a:solidFill>
          <a:ln w="12700">
            <a:miter lim="400000"/>
          </a:ln>
        </p:spPr>
        <p:txBody>
          <a:bodyPr lIns="45719" rIns="45719"/>
          <a:lstStyle/>
          <a:p>
            <a:pPr/>
          </a:p>
        </p:txBody>
      </p:sp>
      <p:sp>
        <p:nvSpPr>
          <p:cNvPr id="369" name="Rechthoek"/>
          <p:cNvSpPr/>
          <p:nvPr/>
        </p:nvSpPr>
        <p:spPr>
          <a:xfrm>
            <a:off x="381000" y="3067722"/>
            <a:ext cx="2403806" cy="1641395"/>
          </a:xfrm>
          <a:prstGeom prst="rect">
            <a:avLst/>
          </a:prstGeom>
          <a:solidFill>
            <a:srgbClr val="FFFFFF"/>
          </a:solidFill>
          <a:ln w="12700">
            <a:miter lim="400000"/>
          </a:ln>
        </p:spPr>
        <p:txBody>
          <a:bodyPr lIns="45719" rIns="45719" anchor="ctr"/>
          <a:lstStyle/>
          <a:p>
            <a:pPr/>
          </a:p>
        </p:txBody>
      </p:sp>
      <p:sp>
        <p:nvSpPr>
          <p:cNvPr id="370" name="Rechthoek"/>
          <p:cNvSpPr/>
          <p:nvPr/>
        </p:nvSpPr>
        <p:spPr>
          <a:xfrm>
            <a:off x="2967456" y="3067722"/>
            <a:ext cx="2403806" cy="1641395"/>
          </a:xfrm>
          <a:prstGeom prst="rect">
            <a:avLst/>
          </a:prstGeom>
          <a:solidFill>
            <a:srgbClr val="FFFFFF"/>
          </a:solidFill>
          <a:ln w="12700">
            <a:miter lim="400000"/>
          </a:ln>
        </p:spPr>
        <p:txBody>
          <a:bodyPr lIns="45719" rIns="45719" anchor="ctr"/>
          <a:lstStyle/>
          <a:p>
            <a:pPr/>
          </a:p>
        </p:txBody>
      </p:sp>
      <p:sp>
        <p:nvSpPr>
          <p:cNvPr id="371" name="Rechthoek"/>
          <p:cNvSpPr/>
          <p:nvPr/>
        </p:nvSpPr>
        <p:spPr>
          <a:xfrm>
            <a:off x="381000" y="4857152"/>
            <a:ext cx="2403806" cy="1641395"/>
          </a:xfrm>
          <a:prstGeom prst="rect">
            <a:avLst/>
          </a:prstGeom>
          <a:solidFill>
            <a:srgbClr val="FFFFFF"/>
          </a:solidFill>
          <a:ln w="12700">
            <a:miter lim="400000"/>
          </a:ln>
        </p:spPr>
        <p:txBody>
          <a:bodyPr lIns="45719" rIns="45719" anchor="ctr"/>
          <a:lstStyle/>
          <a:p>
            <a:pPr/>
          </a:p>
        </p:txBody>
      </p:sp>
      <p:sp>
        <p:nvSpPr>
          <p:cNvPr id="372" name="Rechthoek"/>
          <p:cNvSpPr/>
          <p:nvPr/>
        </p:nvSpPr>
        <p:spPr>
          <a:xfrm>
            <a:off x="2967456" y="4857152"/>
            <a:ext cx="2403806" cy="1641395"/>
          </a:xfrm>
          <a:prstGeom prst="rect">
            <a:avLst/>
          </a:prstGeom>
          <a:solidFill>
            <a:srgbClr val="FFFFFF"/>
          </a:solidFill>
          <a:ln w="12700">
            <a:miter lim="400000"/>
          </a:ln>
        </p:spPr>
        <p:txBody>
          <a:bodyPr lIns="45719" rIns="45719" anchor="ctr"/>
          <a:lstStyle/>
          <a:p>
            <a:pPr/>
          </a:p>
        </p:txBody>
      </p:sp>
      <p:sp>
        <p:nvSpPr>
          <p:cNvPr id="373" name="object 3"/>
          <p:cNvSpPr/>
          <p:nvPr/>
        </p:nvSpPr>
        <p:spPr>
          <a:xfrm>
            <a:off x="5653899" y="395998"/>
            <a:ext cx="6166689" cy="6110998"/>
          </a:xfrm>
          <a:prstGeom prst="rect">
            <a:avLst/>
          </a:prstGeom>
          <a:solidFill>
            <a:srgbClr val="FFFFFF"/>
          </a:solidFill>
          <a:ln w="12700">
            <a:miter lim="400000"/>
          </a:ln>
        </p:spPr>
        <p:txBody>
          <a:bodyPr lIns="45719" rIns="45719"/>
          <a:lstStyle/>
          <a:p>
            <a:pPr/>
          </a:p>
        </p:txBody>
      </p:sp>
      <p:sp>
        <p:nvSpPr>
          <p:cNvPr id="374" name="object 4"/>
          <p:cNvSpPr/>
          <p:nvPr/>
        </p:nvSpPr>
        <p:spPr>
          <a:xfrm>
            <a:off x="378001" y="395997"/>
            <a:ext cx="4993451" cy="2565008"/>
          </a:xfrm>
          <a:prstGeom prst="rect">
            <a:avLst/>
          </a:prstGeom>
          <a:solidFill>
            <a:srgbClr val="FFFFFF"/>
          </a:solidFill>
          <a:ln w="12700">
            <a:miter lim="400000"/>
          </a:ln>
        </p:spPr>
        <p:txBody>
          <a:bodyPr lIns="45719" rIns="45719"/>
          <a:lstStyle/>
          <a:p>
            <a:pPr/>
          </a:p>
        </p:txBody>
      </p:sp>
      <p:sp>
        <p:nvSpPr>
          <p:cNvPr id="375" name="object 5"/>
          <p:cNvSpPr txBox="1"/>
          <p:nvPr>
            <p:ph type="title"/>
          </p:nvPr>
        </p:nvSpPr>
        <p:spPr>
          <a:xfrm>
            <a:off x="1692074" y="497907"/>
            <a:ext cx="2360296" cy="403861"/>
          </a:xfrm>
          <a:prstGeom prst="rect">
            <a:avLst/>
          </a:prstGeom>
        </p:spPr>
        <p:txBody>
          <a:bodyPr/>
          <a:lstStyle/>
          <a:p>
            <a:pPr>
              <a:spcBef>
                <a:spcPts val="100"/>
              </a:spcBef>
              <a:defRPr sz="2400">
                <a:solidFill>
                  <a:srgbClr val="231F20"/>
                </a:solidFill>
              </a:defRPr>
            </a:pPr>
            <a:r>
              <a:t>Beoogde</a:t>
            </a:r>
            <a:r>
              <a:rPr spc="200"/>
              <a:t> </a:t>
            </a:r>
            <a:r>
              <a:rPr spc="-100"/>
              <a:t>shift</a:t>
            </a:r>
          </a:p>
        </p:txBody>
      </p:sp>
      <p:grpSp>
        <p:nvGrpSpPr>
          <p:cNvPr id="378" name="object 6"/>
          <p:cNvGrpSpPr/>
          <p:nvPr/>
        </p:nvGrpSpPr>
        <p:grpSpPr>
          <a:xfrm>
            <a:off x="756004" y="1011786"/>
            <a:ext cx="4206355" cy="1711401"/>
            <a:chOff x="0" y="0"/>
            <a:chExt cx="4206355" cy="1711400"/>
          </a:xfrm>
        </p:grpSpPr>
        <p:sp>
          <p:nvSpPr>
            <p:cNvPr id="376" name="object 7"/>
            <p:cNvSpPr/>
            <p:nvPr/>
          </p:nvSpPr>
          <p:spPr>
            <a:xfrm>
              <a:off x="0" y="0"/>
              <a:ext cx="1907058" cy="1711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86" y="0"/>
                  </a:moveTo>
                  <a:lnTo>
                    <a:pt x="714" y="0"/>
                  </a:lnTo>
                  <a:lnTo>
                    <a:pt x="436" y="63"/>
                  </a:lnTo>
                  <a:lnTo>
                    <a:pt x="209" y="233"/>
                  </a:lnTo>
                  <a:lnTo>
                    <a:pt x="56" y="486"/>
                  </a:lnTo>
                  <a:lnTo>
                    <a:pt x="0" y="796"/>
                  </a:lnTo>
                  <a:lnTo>
                    <a:pt x="0" y="20804"/>
                  </a:lnTo>
                  <a:lnTo>
                    <a:pt x="56" y="21114"/>
                  </a:lnTo>
                  <a:lnTo>
                    <a:pt x="209" y="21367"/>
                  </a:lnTo>
                  <a:lnTo>
                    <a:pt x="436" y="21537"/>
                  </a:lnTo>
                  <a:lnTo>
                    <a:pt x="714" y="21600"/>
                  </a:lnTo>
                  <a:lnTo>
                    <a:pt x="20886" y="21600"/>
                  </a:lnTo>
                  <a:lnTo>
                    <a:pt x="21164" y="21537"/>
                  </a:lnTo>
                  <a:lnTo>
                    <a:pt x="21391" y="21367"/>
                  </a:lnTo>
                  <a:lnTo>
                    <a:pt x="21544" y="21114"/>
                  </a:lnTo>
                  <a:lnTo>
                    <a:pt x="21600" y="20804"/>
                  </a:lnTo>
                  <a:lnTo>
                    <a:pt x="21600" y="796"/>
                  </a:lnTo>
                  <a:lnTo>
                    <a:pt x="21544" y="486"/>
                  </a:lnTo>
                  <a:lnTo>
                    <a:pt x="21391" y="233"/>
                  </a:lnTo>
                  <a:lnTo>
                    <a:pt x="21164" y="63"/>
                  </a:lnTo>
                  <a:lnTo>
                    <a:pt x="20886" y="0"/>
                  </a:lnTo>
                  <a:close/>
                </a:path>
              </a:pathLst>
            </a:custGeom>
            <a:solidFill>
              <a:srgbClr val="ED1B33"/>
            </a:solidFill>
            <a:ln w="12700" cap="flat">
              <a:noFill/>
              <a:miter lim="400000"/>
            </a:ln>
            <a:effectLst/>
          </p:spPr>
          <p:txBody>
            <a:bodyPr wrap="square" lIns="45719" tIns="45719" rIns="45719" bIns="45719" numCol="1" anchor="t">
              <a:noAutofit/>
            </a:bodyPr>
            <a:lstStyle/>
            <a:p>
              <a:pPr/>
            </a:p>
          </p:txBody>
        </p:sp>
        <p:sp>
          <p:nvSpPr>
            <p:cNvPr id="377" name="object 8"/>
            <p:cNvSpPr/>
            <p:nvPr/>
          </p:nvSpPr>
          <p:spPr>
            <a:xfrm>
              <a:off x="2299298" y="0"/>
              <a:ext cx="1907058" cy="1711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886" y="0"/>
                  </a:moveTo>
                  <a:lnTo>
                    <a:pt x="714" y="0"/>
                  </a:lnTo>
                  <a:lnTo>
                    <a:pt x="436" y="63"/>
                  </a:lnTo>
                  <a:lnTo>
                    <a:pt x="209" y="233"/>
                  </a:lnTo>
                  <a:lnTo>
                    <a:pt x="56" y="486"/>
                  </a:lnTo>
                  <a:lnTo>
                    <a:pt x="0" y="796"/>
                  </a:lnTo>
                  <a:lnTo>
                    <a:pt x="0" y="20804"/>
                  </a:lnTo>
                  <a:lnTo>
                    <a:pt x="56" y="21114"/>
                  </a:lnTo>
                  <a:lnTo>
                    <a:pt x="209" y="21367"/>
                  </a:lnTo>
                  <a:lnTo>
                    <a:pt x="436" y="21537"/>
                  </a:lnTo>
                  <a:lnTo>
                    <a:pt x="714" y="21600"/>
                  </a:lnTo>
                  <a:lnTo>
                    <a:pt x="20886" y="21600"/>
                  </a:lnTo>
                  <a:lnTo>
                    <a:pt x="21164" y="21537"/>
                  </a:lnTo>
                  <a:lnTo>
                    <a:pt x="21391" y="21367"/>
                  </a:lnTo>
                  <a:lnTo>
                    <a:pt x="21544" y="21114"/>
                  </a:lnTo>
                  <a:lnTo>
                    <a:pt x="21600" y="20804"/>
                  </a:lnTo>
                  <a:lnTo>
                    <a:pt x="21600" y="796"/>
                  </a:lnTo>
                  <a:lnTo>
                    <a:pt x="21544" y="486"/>
                  </a:lnTo>
                  <a:lnTo>
                    <a:pt x="21391" y="233"/>
                  </a:lnTo>
                  <a:lnTo>
                    <a:pt x="21164" y="63"/>
                  </a:lnTo>
                  <a:lnTo>
                    <a:pt x="20886" y="0"/>
                  </a:lnTo>
                  <a:close/>
                </a:path>
              </a:pathLst>
            </a:custGeom>
            <a:solidFill>
              <a:srgbClr val="2BAFB0"/>
            </a:solidFill>
            <a:ln w="12700" cap="flat">
              <a:noFill/>
              <a:miter lim="400000"/>
            </a:ln>
            <a:effectLst/>
          </p:spPr>
          <p:txBody>
            <a:bodyPr wrap="square" lIns="45719" tIns="45719" rIns="45719" bIns="45719" numCol="1" anchor="t">
              <a:noAutofit/>
            </a:bodyPr>
            <a:lstStyle/>
            <a:p>
              <a:pPr/>
            </a:p>
          </p:txBody>
        </p:sp>
      </p:grpSp>
      <p:sp>
        <p:nvSpPr>
          <p:cNvPr id="379" name="object 9"/>
          <p:cNvSpPr txBox="1"/>
          <p:nvPr/>
        </p:nvSpPr>
        <p:spPr>
          <a:xfrm>
            <a:off x="901771" y="1120176"/>
            <a:ext cx="1621792" cy="118950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spcBef>
                <a:spcPts val="600"/>
              </a:spcBef>
              <a:defRPr sz="1400">
                <a:solidFill>
                  <a:srgbClr val="FFFFFF"/>
                </a:solidFill>
                <a:latin typeface="Montserrat Bold"/>
                <a:ea typeface="Montserrat Bold"/>
                <a:cs typeface="Montserrat Bold"/>
                <a:sym typeface="Montserrat Bold"/>
              </a:defRPr>
            </a:pPr>
            <a:r>
              <a:t>Van</a:t>
            </a:r>
            <a:r>
              <a:rPr spc="-65"/>
              <a:t> </a:t>
            </a:r>
            <a:r>
              <a:rPr spc="-10"/>
              <a:t>‘zorgen</a:t>
            </a:r>
            <a:r>
              <a:rPr spc="-60"/>
              <a:t> </a:t>
            </a:r>
            <a:r>
              <a:rPr spc="-10"/>
              <a:t>voor’</a:t>
            </a:r>
          </a:p>
          <a:p>
            <a:pPr>
              <a:spcBef>
                <a:spcPts val="300"/>
              </a:spcBef>
              <a:defRPr spc="-10" sz="900">
                <a:solidFill>
                  <a:srgbClr val="FFFFFF"/>
                </a:solidFill>
                <a:latin typeface="Montserrat Regular"/>
                <a:ea typeface="Montserrat Regular"/>
                <a:cs typeface="Montserrat Regular"/>
                <a:sym typeface="Montserrat Regular"/>
              </a:defRPr>
            </a:pPr>
            <a:r>
              <a:t>Instituut</a:t>
            </a:r>
          </a:p>
          <a:p>
            <a:pPr marR="112395">
              <a:lnSpc>
                <a:spcPct val="141400"/>
              </a:lnSpc>
              <a:defRPr sz="900">
                <a:solidFill>
                  <a:srgbClr val="FFFFFF"/>
                </a:solidFill>
                <a:latin typeface="Montserrat Regular"/>
                <a:ea typeface="Montserrat Regular"/>
                <a:cs typeface="Montserrat Regular"/>
                <a:sym typeface="Montserrat Regular"/>
              </a:defRPr>
            </a:pPr>
            <a:r>
              <a:t>Organisatie</a:t>
            </a:r>
            <a:r>
              <a:rPr spc="-15"/>
              <a:t> </a:t>
            </a:r>
            <a:r>
              <a:t>als</a:t>
            </a:r>
            <a:r>
              <a:rPr spc="-10"/>
              <a:t> werkveld </a:t>
            </a:r>
            <a:r>
              <a:t>Buiten</a:t>
            </a:r>
            <a:r>
              <a:rPr spc="-5"/>
              <a:t> </a:t>
            </a:r>
            <a:r>
              <a:t>de</a:t>
            </a:r>
            <a:r>
              <a:rPr spc="-5"/>
              <a:t> </a:t>
            </a:r>
            <a:r>
              <a:rPr spc="-10"/>
              <a:t>samenleving Ziektebeeld</a:t>
            </a:r>
            <a:r>
              <a:rPr spc="500"/>
              <a:t> </a:t>
            </a:r>
            <a:r>
              <a:rPr spc="-10"/>
              <a:t>Achterhoede</a:t>
            </a:r>
          </a:p>
          <a:p>
            <a:pPr>
              <a:spcBef>
                <a:spcPts val="400"/>
              </a:spcBef>
              <a:defRPr spc="-10" sz="900">
                <a:solidFill>
                  <a:srgbClr val="FFFFFF"/>
                </a:solidFill>
                <a:latin typeface="Montserrat Regular"/>
                <a:ea typeface="Montserrat Regular"/>
                <a:cs typeface="Montserrat Regular"/>
                <a:sym typeface="Montserrat Regular"/>
              </a:defRPr>
            </a:pPr>
            <a:r>
              <a:t>Cliënt</a:t>
            </a:r>
          </a:p>
        </p:txBody>
      </p:sp>
      <p:sp>
        <p:nvSpPr>
          <p:cNvPr id="380" name="object 10"/>
          <p:cNvSpPr txBox="1"/>
          <p:nvPr/>
        </p:nvSpPr>
        <p:spPr>
          <a:xfrm>
            <a:off x="3231166" y="1120176"/>
            <a:ext cx="1629411" cy="137297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35559">
              <a:spcBef>
                <a:spcPts val="600"/>
              </a:spcBef>
              <a:defRPr sz="1400">
                <a:solidFill>
                  <a:srgbClr val="FFFFFF"/>
                </a:solidFill>
                <a:latin typeface="Montserrat Bold"/>
                <a:ea typeface="Montserrat Bold"/>
                <a:cs typeface="Montserrat Bold"/>
                <a:sym typeface="Montserrat Bold"/>
              </a:defRPr>
            </a:pPr>
            <a:r>
              <a:t>Naar</a:t>
            </a:r>
            <a:r>
              <a:rPr spc="-55"/>
              <a:t> </a:t>
            </a:r>
            <a:r>
              <a:rPr spc="-10"/>
              <a:t>‘zorgen</a:t>
            </a:r>
            <a:r>
              <a:rPr spc="-50"/>
              <a:t> </a:t>
            </a:r>
            <a:r>
              <a:rPr spc="-20"/>
              <a:t>dat’</a:t>
            </a:r>
          </a:p>
          <a:p>
            <a:pPr marR="5080" algn="r">
              <a:spcBef>
                <a:spcPts val="300"/>
              </a:spcBef>
              <a:defRPr sz="900">
                <a:solidFill>
                  <a:srgbClr val="FFFFFF"/>
                </a:solidFill>
                <a:latin typeface="Montserrat Regular"/>
                <a:ea typeface="Montserrat Regular"/>
                <a:cs typeface="Montserrat Regular"/>
                <a:sym typeface="Montserrat Regular"/>
              </a:defRPr>
            </a:pPr>
            <a:r>
              <a:t>Netwerk</a:t>
            </a:r>
            <a:r>
              <a:rPr spc="15"/>
              <a:t> </a:t>
            </a:r>
            <a:r>
              <a:t>van</a:t>
            </a:r>
            <a:r>
              <a:rPr spc="15"/>
              <a:t> </a:t>
            </a:r>
            <a:r>
              <a:rPr spc="-10"/>
              <a:t>professionals</a:t>
            </a:r>
          </a:p>
          <a:p>
            <a:pPr marR="5080" algn="r">
              <a:spcBef>
                <a:spcPts val="400"/>
              </a:spcBef>
              <a:defRPr sz="900">
                <a:solidFill>
                  <a:srgbClr val="FFFFFF"/>
                </a:solidFill>
                <a:latin typeface="Montserrat Regular"/>
                <a:ea typeface="Montserrat Regular"/>
                <a:cs typeface="Montserrat Regular"/>
                <a:sym typeface="Montserrat Regular"/>
              </a:defRPr>
            </a:pPr>
            <a:r>
              <a:t>Wijk</a:t>
            </a:r>
            <a:r>
              <a:rPr spc="-10"/>
              <a:t> </a:t>
            </a:r>
            <a:r>
              <a:t>als</a:t>
            </a:r>
            <a:r>
              <a:rPr spc="-5"/>
              <a:t> </a:t>
            </a:r>
            <a:r>
              <a:rPr spc="-10"/>
              <a:t>werkveld</a:t>
            </a:r>
          </a:p>
          <a:p>
            <a:pPr marR="5080" indent="1147444" algn="r">
              <a:lnSpc>
                <a:spcPct val="141400"/>
              </a:lnSpc>
              <a:defRPr spc="-10" sz="900">
                <a:solidFill>
                  <a:srgbClr val="FFFFFF"/>
                </a:solidFill>
                <a:latin typeface="Montserrat Regular"/>
                <a:ea typeface="Montserrat Regular"/>
                <a:cs typeface="Montserrat Regular"/>
                <a:sym typeface="Montserrat Regular"/>
              </a:defRPr>
            </a:pPr>
            <a:r>
              <a:t>Inclusie </a:t>
            </a:r>
            <a:r>
              <a:rPr spc="0"/>
              <a:t>Positieve</a:t>
            </a:r>
            <a:r>
              <a:rPr spc="5"/>
              <a:t> </a:t>
            </a:r>
            <a:r>
              <a:t>gezondheid</a:t>
            </a:r>
          </a:p>
          <a:p>
            <a:pPr marR="5080" algn="r">
              <a:spcBef>
                <a:spcPts val="400"/>
              </a:spcBef>
              <a:defRPr spc="-10" sz="900">
                <a:solidFill>
                  <a:srgbClr val="FFFFFF"/>
                </a:solidFill>
                <a:latin typeface="Montserrat Regular"/>
                <a:ea typeface="Montserrat Regular"/>
                <a:cs typeface="Montserrat Regular"/>
                <a:sym typeface="Montserrat Regular"/>
              </a:defRPr>
            </a:pPr>
            <a:r>
              <a:t>Voorhoede</a:t>
            </a:r>
          </a:p>
          <a:p>
            <a:pPr marR="5080" algn="r">
              <a:spcBef>
                <a:spcPts val="400"/>
              </a:spcBef>
              <a:defRPr spc="-20" sz="900">
                <a:solidFill>
                  <a:srgbClr val="FFFFFF"/>
                </a:solidFill>
                <a:latin typeface="Montserrat Regular"/>
                <a:ea typeface="Montserrat Regular"/>
                <a:cs typeface="Montserrat Regular"/>
                <a:sym typeface="Montserrat Regular"/>
              </a:defRPr>
            </a:pPr>
            <a:r>
              <a:t>Mens</a:t>
            </a:r>
          </a:p>
        </p:txBody>
      </p:sp>
      <p:grpSp>
        <p:nvGrpSpPr>
          <p:cNvPr id="383" name="object 11"/>
          <p:cNvGrpSpPr/>
          <p:nvPr/>
        </p:nvGrpSpPr>
        <p:grpSpPr>
          <a:xfrm>
            <a:off x="2730849" y="1800580"/>
            <a:ext cx="294228" cy="151334"/>
            <a:chOff x="0" y="0"/>
            <a:chExt cx="294227" cy="151332"/>
          </a:xfrm>
        </p:grpSpPr>
        <p:sp>
          <p:nvSpPr>
            <p:cNvPr id="381" name="object 12"/>
            <p:cNvSpPr/>
            <p:nvPr/>
          </p:nvSpPr>
          <p:spPr>
            <a:xfrm>
              <a:off x="0" y="75668"/>
              <a:ext cx="171819" cy="1"/>
            </a:xfrm>
            <a:prstGeom prst="line">
              <a:avLst/>
            </a:prstGeom>
            <a:noFill/>
            <a:ln w="48983" cap="flat">
              <a:solidFill>
                <a:srgbClr val="000000"/>
              </a:solidFill>
              <a:prstDash val="solid"/>
              <a:round/>
            </a:ln>
            <a:effectLst/>
          </p:spPr>
          <p:txBody>
            <a:bodyPr wrap="square" lIns="45719" tIns="45719" rIns="45719" bIns="45719" numCol="1" anchor="t">
              <a:noAutofit/>
            </a:bodyPr>
            <a:lstStyle/>
            <a:p>
              <a:pPr/>
            </a:p>
          </p:txBody>
        </p:sp>
        <p:pic>
          <p:nvPicPr>
            <p:cNvPr id="382" name="object 13" descr="object 13"/>
            <p:cNvPicPr>
              <a:picLocks noChangeAspect="1"/>
            </p:cNvPicPr>
            <p:nvPr/>
          </p:nvPicPr>
          <p:blipFill>
            <a:blip r:embed="rId2">
              <a:extLst/>
            </a:blip>
            <a:stretch>
              <a:fillRect/>
            </a:stretch>
          </p:blipFill>
          <p:spPr>
            <a:xfrm>
              <a:off x="86302" y="0"/>
              <a:ext cx="207926" cy="151333"/>
            </a:xfrm>
            <a:prstGeom prst="rect">
              <a:avLst/>
            </a:prstGeom>
            <a:ln w="12700" cap="flat">
              <a:noFill/>
              <a:miter lim="400000"/>
            </a:ln>
            <a:effectLst/>
          </p:spPr>
        </p:pic>
      </p:grpSp>
      <p:sp>
        <p:nvSpPr>
          <p:cNvPr id="384" name="object 14"/>
          <p:cNvSpPr txBox="1"/>
          <p:nvPr/>
        </p:nvSpPr>
        <p:spPr>
          <a:xfrm>
            <a:off x="6072556" y="1053514"/>
            <a:ext cx="3678846" cy="50736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lnSpc>
                <a:spcPct val="150000"/>
              </a:lnSpc>
              <a:defRPr sz="1000">
                <a:latin typeface="Montserrat Bold"/>
                <a:ea typeface="Montserrat Bold"/>
                <a:cs typeface="Montserrat Bold"/>
                <a:sym typeface="Montserrat Bold"/>
              </a:defRPr>
            </a:pPr>
            <a:r>
              <a:t>Ambitie</a:t>
            </a:r>
            <a:endParaRPr spc="10" sz="900">
              <a:latin typeface="Montserrat Light"/>
              <a:ea typeface="Montserrat Light"/>
              <a:cs typeface="Montserrat Light"/>
              <a:sym typeface="Montserrat Light"/>
            </a:endParaRPr>
          </a:p>
          <a:p>
            <a:pPr defTabSz="457200">
              <a:lnSpc>
                <a:spcPct val="150000"/>
              </a:lnSpc>
              <a:defRPr spc="10" sz="950">
                <a:latin typeface="Montserrat Light"/>
                <a:ea typeface="Montserrat Light"/>
                <a:cs typeface="Montserrat Light"/>
                <a:sym typeface="Montserrat Light"/>
              </a:defRPr>
            </a:pPr>
            <a:r>
              <a:rPr>
                <a:latin typeface="Montserrat Bold"/>
                <a:ea typeface="Montserrat Bold"/>
                <a:cs typeface="Montserrat Bold"/>
                <a:sym typeface="Montserrat Bold"/>
              </a:rPr>
              <a:t>• </a:t>
            </a:r>
            <a:r>
              <a:t>Is een netwerkorganisatie van herstelprofessionals</a:t>
            </a:r>
          </a:p>
          <a:p>
            <a:pPr defTabSz="457200">
              <a:lnSpc>
                <a:spcPct val="150000"/>
              </a:lnSpc>
              <a:defRPr spc="10" sz="950">
                <a:latin typeface="Montserrat Light"/>
                <a:ea typeface="Montserrat Light"/>
                <a:cs typeface="Montserrat Light"/>
                <a:sym typeface="Montserrat Light"/>
              </a:defRPr>
            </a:pPr>
            <a:r>
              <a:rPr>
                <a:latin typeface="Montserrat Bold"/>
                <a:ea typeface="Montserrat Bold"/>
                <a:cs typeface="Montserrat Bold"/>
                <a:sym typeface="Montserrat Bold"/>
              </a:rPr>
              <a:t>• </a:t>
            </a:r>
            <a:r>
              <a:t>Werkt zowel aan preventie als langdurig herstel</a:t>
            </a:r>
          </a:p>
          <a:p>
            <a:pPr defTabSz="457200">
              <a:lnSpc>
                <a:spcPct val="150000"/>
              </a:lnSpc>
              <a:defRPr spc="10" sz="950">
                <a:latin typeface="Montserrat Light"/>
                <a:ea typeface="Montserrat Light"/>
                <a:cs typeface="Montserrat Light"/>
                <a:sym typeface="Montserrat Light"/>
              </a:defRPr>
            </a:pPr>
            <a:r>
              <a:rPr>
                <a:latin typeface="Montserrat Bold"/>
                <a:ea typeface="Montserrat Bold"/>
                <a:cs typeface="Montserrat Bold"/>
                <a:sym typeface="Montserrat Bold"/>
              </a:rPr>
              <a:t>• </a:t>
            </a:r>
            <a:r>
              <a:t>Faciliteert de juiste professional op de juiste plek</a:t>
            </a:r>
          </a:p>
          <a:p>
            <a:pPr defTabSz="457200">
              <a:lnSpc>
                <a:spcPct val="150000"/>
              </a:lnSpc>
              <a:defRPr spc="10" sz="950">
                <a:latin typeface="Montserrat Light"/>
                <a:ea typeface="Montserrat Light"/>
                <a:cs typeface="Montserrat Light"/>
                <a:sym typeface="Montserrat Light"/>
              </a:defRPr>
            </a:pPr>
            <a:r>
              <a:rPr>
                <a:latin typeface="Montserrat Bold"/>
                <a:ea typeface="Montserrat Bold"/>
                <a:cs typeface="Montserrat Bold"/>
                <a:sym typeface="Montserrat Bold"/>
              </a:rPr>
              <a:t>• </a:t>
            </a:r>
            <a:r>
              <a:t>Profileert ambitie i.p.v. organisatie</a:t>
            </a:r>
          </a:p>
          <a:p>
            <a:pPr defTabSz="457200">
              <a:lnSpc>
                <a:spcPct val="150000"/>
              </a:lnSpc>
              <a:defRPr spc="10" sz="950">
                <a:latin typeface="Montserrat Light"/>
                <a:ea typeface="Montserrat Light"/>
                <a:cs typeface="Montserrat Light"/>
                <a:sym typeface="Montserrat Light"/>
              </a:defRPr>
            </a:pPr>
            <a:r>
              <a:rPr>
                <a:latin typeface="Montserrat Bold"/>
                <a:ea typeface="Montserrat Bold"/>
                <a:cs typeface="Montserrat Bold"/>
                <a:sym typeface="Montserrat Bold"/>
              </a:rPr>
              <a:t>• </a:t>
            </a:r>
            <a:r>
              <a:t>Is voortrekker in het ontwikkelen van de inclusieve wijk</a:t>
            </a:r>
            <a:endParaRPr sz="900"/>
          </a:p>
          <a:p>
            <a:pPr defTabSz="457200">
              <a:lnSpc>
                <a:spcPct val="150000"/>
              </a:lnSpc>
              <a:defRPr sz="900">
                <a:latin typeface="Montserrat Bold"/>
                <a:ea typeface="Montserrat Bold"/>
                <a:cs typeface="Montserrat Bold"/>
                <a:sym typeface="Montserrat Bold"/>
              </a:defRPr>
            </a:pPr>
          </a:p>
          <a:p>
            <a:pPr defTabSz="457200">
              <a:lnSpc>
                <a:spcPct val="150000"/>
              </a:lnSpc>
              <a:defRPr sz="900">
                <a:latin typeface="Montserrat Bold"/>
                <a:ea typeface="Montserrat Bold"/>
                <a:cs typeface="Montserrat Bold"/>
                <a:sym typeface="Montserrat Bold"/>
              </a:defRPr>
            </a:pPr>
          </a:p>
          <a:p>
            <a:pPr defTabSz="457200">
              <a:lnSpc>
                <a:spcPct val="150000"/>
              </a:lnSpc>
              <a:defRPr sz="1000">
                <a:latin typeface="Montserrat Bold"/>
                <a:ea typeface="Montserrat Bold"/>
                <a:cs typeface="Montserrat Bold"/>
                <a:sym typeface="Montserrat Bold"/>
              </a:defRPr>
            </a:pPr>
            <a:r>
              <a:t>Kennis en kwaliteit</a:t>
            </a:r>
            <a:endParaRPr spc="10" sz="900">
              <a:latin typeface="Montserrat Light"/>
              <a:ea typeface="Montserrat Light"/>
              <a:cs typeface="Montserrat Light"/>
              <a:sym typeface="Montserrat Light"/>
            </a:endParaRPr>
          </a:p>
          <a:p>
            <a:pPr defTabSz="457200">
              <a:lnSpc>
                <a:spcPct val="150000"/>
              </a:lnSpc>
              <a:defRPr spc="10" sz="950">
                <a:latin typeface="Montserrat Light"/>
                <a:ea typeface="Montserrat Light"/>
                <a:cs typeface="Montserrat Light"/>
                <a:sym typeface="Montserrat Light"/>
              </a:defRPr>
            </a:pPr>
            <a:r>
              <a:rPr>
                <a:latin typeface="Montserrat Bold"/>
                <a:ea typeface="Montserrat Bold"/>
                <a:cs typeface="Montserrat Bold"/>
                <a:sym typeface="Montserrat Bold"/>
              </a:rPr>
              <a:t>• </a:t>
            </a:r>
            <a:r>
              <a:t>Zet in op kennisdeling en samenwerkingen in de wijk</a:t>
            </a:r>
          </a:p>
          <a:p>
            <a:pPr defTabSz="457200">
              <a:lnSpc>
                <a:spcPct val="150000"/>
              </a:lnSpc>
              <a:defRPr spc="10" sz="950">
                <a:latin typeface="Montserrat Light"/>
                <a:ea typeface="Montserrat Light"/>
                <a:cs typeface="Montserrat Light"/>
                <a:sym typeface="Montserrat Light"/>
              </a:defRPr>
            </a:pPr>
            <a:r>
              <a:rPr>
                <a:latin typeface="Montserrat Bold"/>
                <a:ea typeface="Montserrat Bold"/>
                <a:cs typeface="Montserrat Bold"/>
                <a:sym typeface="Montserrat Bold"/>
              </a:rPr>
              <a:t>• </a:t>
            </a:r>
            <a:r>
              <a:t>Werkt volgens een landelijke kwaliteitsnorm van de sector</a:t>
            </a:r>
          </a:p>
          <a:p>
            <a:pPr defTabSz="457200">
              <a:lnSpc>
                <a:spcPct val="150000"/>
              </a:lnSpc>
              <a:defRPr spc="10" sz="950">
                <a:latin typeface="Montserrat Light"/>
                <a:ea typeface="Montserrat Light"/>
                <a:cs typeface="Montserrat Light"/>
                <a:sym typeface="Montserrat Light"/>
              </a:defRPr>
            </a:pPr>
            <a:r>
              <a:rPr>
                <a:latin typeface="Montserrat Bold"/>
                <a:ea typeface="Montserrat Bold"/>
                <a:cs typeface="Montserrat Bold"/>
                <a:sym typeface="Montserrat Bold"/>
              </a:rPr>
              <a:t>• </a:t>
            </a:r>
            <a:r>
              <a:t>Is gefundeerd op professionals, ervarings-deskundigen </a:t>
            </a:r>
            <a:br/>
            <a:r>
              <a:t>en wetenschap</a:t>
            </a:r>
            <a:endParaRPr sz="900"/>
          </a:p>
          <a:p>
            <a:pPr defTabSz="457200">
              <a:lnSpc>
                <a:spcPct val="150000"/>
              </a:lnSpc>
              <a:defRPr spc="10" sz="900">
                <a:latin typeface="Montserrat Light"/>
                <a:ea typeface="Montserrat Light"/>
                <a:cs typeface="Montserrat Light"/>
                <a:sym typeface="Montserrat Light"/>
              </a:defRPr>
            </a:pPr>
          </a:p>
          <a:p>
            <a:pPr defTabSz="457200">
              <a:lnSpc>
                <a:spcPct val="150000"/>
              </a:lnSpc>
              <a:defRPr spc="10" sz="900">
                <a:latin typeface="Montserrat Light"/>
                <a:ea typeface="Montserrat Light"/>
                <a:cs typeface="Montserrat Light"/>
                <a:sym typeface="Montserrat Light"/>
              </a:defRPr>
            </a:pPr>
          </a:p>
          <a:p>
            <a:pPr defTabSz="457200">
              <a:lnSpc>
                <a:spcPct val="150000"/>
              </a:lnSpc>
              <a:defRPr sz="1000">
                <a:latin typeface="Montserrat Bold"/>
                <a:ea typeface="Montserrat Bold"/>
                <a:cs typeface="Montserrat Bold"/>
                <a:sym typeface="Montserrat Bold"/>
              </a:defRPr>
            </a:pPr>
            <a:r>
              <a:t>Structuur</a:t>
            </a:r>
            <a:endParaRPr spc="10" sz="900">
              <a:latin typeface="Montserrat Light"/>
              <a:ea typeface="Montserrat Light"/>
              <a:cs typeface="Montserrat Light"/>
              <a:sym typeface="Montserrat Light"/>
            </a:endParaRPr>
          </a:p>
          <a:p>
            <a:pPr defTabSz="457200">
              <a:lnSpc>
                <a:spcPct val="150000"/>
              </a:lnSpc>
              <a:defRPr spc="10" sz="950">
                <a:latin typeface="Montserrat Light"/>
                <a:ea typeface="Montserrat Light"/>
                <a:cs typeface="Montserrat Light"/>
                <a:sym typeface="Montserrat Light"/>
              </a:defRPr>
            </a:pPr>
            <a:r>
              <a:rPr>
                <a:latin typeface="Montserrat Bold"/>
                <a:ea typeface="Montserrat Bold"/>
                <a:cs typeface="Montserrat Bold"/>
                <a:sym typeface="Montserrat Bold"/>
              </a:rPr>
              <a:t>• </a:t>
            </a:r>
            <a:r>
              <a:t>Ontwikkelt en werkt in (digitale) netwerken</a:t>
            </a:r>
          </a:p>
          <a:p>
            <a:pPr defTabSz="457200">
              <a:lnSpc>
                <a:spcPct val="150000"/>
              </a:lnSpc>
              <a:defRPr spc="10" sz="950">
                <a:latin typeface="Montserrat Light"/>
                <a:ea typeface="Montserrat Light"/>
                <a:cs typeface="Montserrat Light"/>
                <a:sym typeface="Montserrat Light"/>
              </a:defRPr>
            </a:pPr>
            <a:r>
              <a:rPr>
                <a:latin typeface="Montserrat Bold"/>
                <a:ea typeface="Montserrat Bold"/>
                <a:cs typeface="Montserrat Bold"/>
                <a:sym typeface="Montserrat Bold"/>
              </a:rPr>
              <a:t>• </a:t>
            </a:r>
            <a:r>
              <a:t>Is maximaal flexibel georganiseerd</a:t>
            </a:r>
          </a:p>
          <a:p>
            <a:pPr defTabSz="457200">
              <a:lnSpc>
                <a:spcPct val="150000"/>
              </a:lnSpc>
              <a:defRPr spc="10" sz="950">
                <a:latin typeface="Montserrat Light"/>
                <a:ea typeface="Montserrat Light"/>
                <a:cs typeface="Montserrat Light"/>
                <a:sym typeface="Montserrat Light"/>
              </a:defRPr>
            </a:pPr>
            <a:r>
              <a:rPr>
                <a:latin typeface="Montserrat Bold"/>
                <a:ea typeface="Montserrat Bold"/>
                <a:cs typeface="Montserrat Bold"/>
                <a:sym typeface="Montserrat Bold"/>
              </a:rPr>
              <a:t>• </a:t>
            </a:r>
            <a:r>
              <a:t>Is waarde gericht gefinancierd</a:t>
            </a:r>
          </a:p>
          <a:p>
            <a:pPr defTabSz="457200">
              <a:lnSpc>
                <a:spcPct val="150000"/>
              </a:lnSpc>
              <a:defRPr spc="10" sz="950">
                <a:latin typeface="Montserrat Light"/>
                <a:ea typeface="Montserrat Light"/>
                <a:cs typeface="Montserrat Light"/>
                <a:sym typeface="Montserrat Light"/>
              </a:defRPr>
            </a:pPr>
            <a:r>
              <a:rPr>
                <a:latin typeface="Montserrat Bold"/>
                <a:ea typeface="Montserrat Bold"/>
                <a:cs typeface="Montserrat Bold"/>
                <a:sym typeface="Montserrat Bold"/>
              </a:rPr>
              <a:t>• </a:t>
            </a:r>
            <a:r>
              <a:t>Faciliteert wonen midden in de wijk én in prikkelarme en rustige omgevingen voor kwetsbare doelgroepen</a:t>
            </a:r>
          </a:p>
          <a:p>
            <a:pPr defTabSz="457200">
              <a:lnSpc>
                <a:spcPct val="150000"/>
              </a:lnSpc>
              <a:defRPr spc="10" sz="950">
                <a:latin typeface="Montserrat Light"/>
                <a:ea typeface="Montserrat Light"/>
                <a:cs typeface="Montserrat Light"/>
                <a:sym typeface="Montserrat Light"/>
              </a:defRPr>
            </a:pPr>
            <a:r>
              <a:rPr>
                <a:latin typeface="Montserrat Bold"/>
                <a:ea typeface="Montserrat Bold"/>
                <a:cs typeface="Montserrat Bold"/>
                <a:sym typeface="Montserrat Bold"/>
              </a:rPr>
              <a:t>• </a:t>
            </a:r>
            <a:r>
              <a:t>Organiseert opvang niet als</a:t>
            </a:r>
            <a:br/>
            <a:r>
              <a:t>kernproces maar als onderdeel van de route</a:t>
            </a:r>
          </a:p>
          <a:p>
            <a:pPr defTabSz="457200">
              <a:lnSpc>
                <a:spcPct val="150000"/>
              </a:lnSpc>
              <a:defRPr spc="10" sz="950">
                <a:latin typeface="Montserrat Light"/>
                <a:ea typeface="Montserrat Light"/>
                <a:cs typeface="Montserrat Light"/>
                <a:sym typeface="Montserrat Light"/>
              </a:defRPr>
            </a:pPr>
            <a:r>
              <a:rPr>
                <a:latin typeface="Montserrat Bold"/>
                <a:ea typeface="Montserrat Bold"/>
                <a:cs typeface="Montserrat Bold"/>
                <a:sym typeface="Montserrat Bold"/>
              </a:rPr>
              <a:t>• </a:t>
            </a:r>
            <a:r>
              <a:t>Ondersteunt herstel-professionals op afstand</a:t>
            </a:r>
          </a:p>
        </p:txBody>
      </p:sp>
      <p:sp>
        <p:nvSpPr>
          <p:cNvPr id="385" name="object 20"/>
          <p:cNvSpPr txBox="1"/>
          <p:nvPr/>
        </p:nvSpPr>
        <p:spPr>
          <a:xfrm>
            <a:off x="10259338" y="756640"/>
            <a:ext cx="791211" cy="53987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algn="ctr">
              <a:lnSpc>
                <a:spcPct val="130000"/>
              </a:lnSpc>
              <a:spcBef>
                <a:spcPts val="100"/>
              </a:spcBef>
              <a:defRPr sz="700">
                <a:solidFill>
                  <a:srgbClr val="231F20"/>
                </a:solidFill>
                <a:latin typeface="Montserrat Bold"/>
                <a:ea typeface="Montserrat Bold"/>
                <a:cs typeface="Montserrat Bold"/>
                <a:sym typeface="Montserrat Bold"/>
              </a:defRPr>
            </a:pPr>
            <a:r>
              <a:t>Score</a:t>
            </a:r>
            <a:r>
              <a:rPr spc="65"/>
              <a:t> </a:t>
            </a:r>
            <a:r>
              <a:t>schaal</a:t>
            </a:r>
            <a:r>
              <a:rPr spc="70"/>
              <a:t> </a:t>
            </a:r>
            <a:r>
              <a:t>0-</a:t>
            </a:r>
            <a:r>
              <a:rPr spc="-50"/>
              <a:t>5</a:t>
            </a:r>
            <a:r>
              <a:rPr spc="500"/>
              <a:t> </a:t>
            </a:r>
            <a:r>
              <a:t>(minder-</a:t>
            </a:r>
            <a:r>
              <a:rPr spc="-10"/>
              <a:t>meer)</a:t>
            </a:r>
          </a:p>
          <a:p>
            <a:pPr algn="ctr" defTabSz="457200">
              <a:lnSpc>
                <a:spcPct val="130000"/>
              </a:lnSpc>
              <a:defRPr sz="1000">
                <a:latin typeface="Montserrat Bold"/>
                <a:ea typeface="Montserrat Bold"/>
                <a:cs typeface="Montserrat Bold"/>
                <a:sym typeface="Montserrat Bold"/>
              </a:defRPr>
            </a:pPr>
          </a:p>
          <a:p>
            <a:pPr algn="ctr" defTabSz="457200">
              <a:lnSpc>
                <a:spcPct val="130000"/>
              </a:lnSpc>
              <a:defRPr sz="1000">
                <a:latin typeface="Montserrat Bold"/>
                <a:ea typeface="Montserrat Bold"/>
                <a:cs typeface="Montserrat Bold"/>
                <a:sym typeface="Montserrat Bold"/>
              </a:defRPr>
            </a:pPr>
            <a:r>
              <a:t>.....</a:t>
            </a:r>
          </a:p>
          <a:p>
            <a:pPr algn="ctr" defTabSz="457200">
              <a:lnSpc>
                <a:spcPct val="130000"/>
              </a:lnSpc>
              <a:defRPr sz="1000">
                <a:latin typeface="Montserrat Bold"/>
                <a:ea typeface="Montserrat Bold"/>
                <a:cs typeface="Montserrat Bold"/>
                <a:sym typeface="Montserrat Bold"/>
              </a:defRPr>
            </a:pPr>
            <a:r>
              <a:t>.....</a:t>
            </a:r>
          </a:p>
          <a:p>
            <a:pPr algn="ctr" defTabSz="457200">
              <a:lnSpc>
                <a:spcPct val="130000"/>
              </a:lnSpc>
              <a:defRPr sz="1000">
                <a:latin typeface="Montserrat Bold"/>
                <a:ea typeface="Montserrat Bold"/>
                <a:cs typeface="Montserrat Bold"/>
                <a:sym typeface="Montserrat Bold"/>
              </a:defRPr>
            </a:pPr>
            <a:r>
              <a:t>.....</a:t>
            </a:r>
          </a:p>
          <a:p>
            <a:pPr algn="ctr" defTabSz="457200">
              <a:lnSpc>
                <a:spcPct val="130000"/>
              </a:lnSpc>
              <a:defRPr sz="1000">
                <a:latin typeface="Montserrat Bold"/>
                <a:ea typeface="Montserrat Bold"/>
                <a:cs typeface="Montserrat Bold"/>
                <a:sym typeface="Montserrat Bold"/>
              </a:defRPr>
            </a:pPr>
            <a:r>
              <a:t>.....</a:t>
            </a:r>
          </a:p>
          <a:p>
            <a:pPr algn="ctr" defTabSz="457200">
              <a:lnSpc>
                <a:spcPct val="130000"/>
              </a:lnSpc>
              <a:defRPr sz="1000">
                <a:latin typeface="Montserrat Bold"/>
                <a:ea typeface="Montserrat Bold"/>
                <a:cs typeface="Montserrat Bold"/>
                <a:sym typeface="Montserrat Bold"/>
              </a:defRPr>
            </a:pPr>
            <a:r>
              <a:t>.....</a:t>
            </a:r>
          </a:p>
          <a:p>
            <a:pPr algn="ctr" defTabSz="457200">
              <a:lnSpc>
                <a:spcPct val="130000"/>
              </a:lnSpc>
              <a:defRPr sz="1000">
                <a:latin typeface="Montserrat Bold"/>
                <a:ea typeface="Montserrat Bold"/>
                <a:cs typeface="Montserrat Bold"/>
                <a:sym typeface="Montserrat Bold"/>
              </a:defRPr>
            </a:pPr>
          </a:p>
          <a:p>
            <a:pPr algn="ctr" defTabSz="457200">
              <a:lnSpc>
                <a:spcPct val="130000"/>
              </a:lnSpc>
              <a:defRPr sz="1000">
                <a:latin typeface="Montserrat Bold"/>
                <a:ea typeface="Montserrat Bold"/>
                <a:cs typeface="Montserrat Bold"/>
                <a:sym typeface="Montserrat Bold"/>
              </a:defRPr>
            </a:pPr>
          </a:p>
          <a:p>
            <a:pPr algn="ctr" defTabSz="457200">
              <a:lnSpc>
                <a:spcPct val="130000"/>
              </a:lnSpc>
              <a:defRPr sz="1000">
                <a:latin typeface="Montserrat Bold"/>
                <a:ea typeface="Montserrat Bold"/>
                <a:cs typeface="Montserrat Bold"/>
                <a:sym typeface="Montserrat Bold"/>
              </a:defRPr>
            </a:pPr>
          </a:p>
          <a:p>
            <a:pPr algn="ctr" defTabSz="457200">
              <a:lnSpc>
                <a:spcPct val="130000"/>
              </a:lnSpc>
              <a:defRPr sz="1000">
                <a:latin typeface="Montserrat Bold"/>
                <a:ea typeface="Montserrat Bold"/>
                <a:cs typeface="Montserrat Bold"/>
                <a:sym typeface="Montserrat Bold"/>
              </a:defRPr>
            </a:pPr>
            <a:r>
              <a:t>.....</a:t>
            </a:r>
          </a:p>
          <a:p>
            <a:pPr algn="ctr" defTabSz="457200">
              <a:lnSpc>
                <a:spcPct val="130000"/>
              </a:lnSpc>
              <a:defRPr sz="1000">
                <a:latin typeface="Montserrat Bold"/>
                <a:ea typeface="Montserrat Bold"/>
                <a:cs typeface="Montserrat Bold"/>
                <a:sym typeface="Montserrat Bold"/>
              </a:defRPr>
            </a:pPr>
            <a:r>
              <a:t>.....</a:t>
            </a:r>
          </a:p>
          <a:p>
            <a:pPr algn="ctr" defTabSz="457200">
              <a:lnSpc>
                <a:spcPct val="130000"/>
              </a:lnSpc>
              <a:defRPr sz="1000">
                <a:latin typeface="Montserrat Bold"/>
                <a:ea typeface="Montserrat Bold"/>
                <a:cs typeface="Montserrat Bold"/>
                <a:sym typeface="Montserrat Bold"/>
              </a:defRPr>
            </a:pPr>
            <a:r>
              <a:t>.....</a:t>
            </a:r>
          </a:p>
          <a:p>
            <a:pPr algn="ctr" defTabSz="457200">
              <a:lnSpc>
                <a:spcPct val="130000"/>
              </a:lnSpc>
              <a:defRPr sz="1000">
                <a:latin typeface="Montserrat Bold"/>
                <a:ea typeface="Montserrat Bold"/>
                <a:cs typeface="Montserrat Bold"/>
                <a:sym typeface="Montserrat Bold"/>
              </a:defRPr>
            </a:pPr>
          </a:p>
          <a:p>
            <a:pPr algn="ctr" defTabSz="457200">
              <a:lnSpc>
                <a:spcPct val="130000"/>
              </a:lnSpc>
              <a:defRPr sz="1000">
                <a:latin typeface="Montserrat Bold"/>
                <a:ea typeface="Montserrat Bold"/>
                <a:cs typeface="Montserrat Bold"/>
                <a:sym typeface="Montserrat Bold"/>
              </a:defRPr>
            </a:pPr>
          </a:p>
          <a:p>
            <a:pPr algn="ctr" defTabSz="457200">
              <a:lnSpc>
                <a:spcPct val="130000"/>
              </a:lnSpc>
              <a:defRPr sz="1000">
                <a:latin typeface="Montserrat Bold"/>
                <a:ea typeface="Montserrat Bold"/>
                <a:cs typeface="Montserrat Bold"/>
                <a:sym typeface="Montserrat Bold"/>
              </a:defRPr>
            </a:pPr>
          </a:p>
          <a:p>
            <a:pPr algn="ctr" defTabSz="457200">
              <a:lnSpc>
                <a:spcPct val="130000"/>
              </a:lnSpc>
              <a:defRPr sz="1000">
                <a:latin typeface="Montserrat Bold"/>
                <a:ea typeface="Montserrat Bold"/>
                <a:cs typeface="Montserrat Bold"/>
                <a:sym typeface="Montserrat Bold"/>
              </a:defRPr>
            </a:pPr>
          </a:p>
          <a:p>
            <a:pPr algn="ctr" defTabSz="457200">
              <a:lnSpc>
                <a:spcPct val="130000"/>
              </a:lnSpc>
              <a:defRPr sz="1000">
                <a:latin typeface="Montserrat Bold"/>
                <a:ea typeface="Montserrat Bold"/>
                <a:cs typeface="Montserrat Bold"/>
                <a:sym typeface="Montserrat Bold"/>
              </a:defRPr>
            </a:pPr>
            <a:r>
              <a:t>.....</a:t>
            </a:r>
          </a:p>
          <a:p>
            <a:pPr algn="ctr" defTabSz="457200">
              <a:lnSpc>
                <a:spcPct val="130000"/>
              </a:lnSpc>
              <a:defRPr sz="1000">
                <a:latin typeface="Montserrat Bold"/>
                <a:ea typeface="Montserrat Bold"/>
                <a:cs typeface="Montserrat Bold"/>
                <a:sym typeface="Montserrat Bold"/>
              </a:defRPr>
            </a:pPr>
            <a:r>
              <a:t>.....</a:t>
            </a:r>
          </a:p>
          <a:p>
            <a:pPr algn="ctr" defTabSz="457200">
              <a:lnSpc>
                <a:spcPct val="130000"/>
              </a:lnSpc>
              <a:defRPr sz="1000">
                <a:latin typeface="Montserrat Bold"/>
                <a:ea typeface="Montserrat Bold"/>
                <a:cs typeface="Montserrat Bold"/>
                <a:sym typeface="Montserrat Bold"/>
              </a:defRPr>
            </a:pPr>
            <a:r>
              <a:t>.....</a:t>
            </a:r>
          </a:p>
          <a:p>
            <a:pPr algn="ctr" defTabSz="457200">
              <a:lnSpc>
                <a:spcPct val="130000"/>
              </a:lnSpc>
              <a:defRPr sz="1000">
                <a:latin typeface="Montserrat Bold"/>
                <a:ea typeface="Montserrat Bold"/>
                <a:cs typeface="Montserrat Bold"/>
                <a:sym typeface="Montserrat Bold"/>
              </a:defRPr>
            </a:pPr>
            <a:r>
              <a:t>.....</a:t>
            </a:r>
          </a:p>
          <a:p>
            <a:pPr algn="ctr" defTabSz="457200">
              <a:lnSpc>
                <a:spcPct val="130000"/>
              </a:lnSpc>
              <a:defRPr sz="1000">
                <a:latin typeface="Montserrat Bold"/>
                <a:ea typeface="Montserrat Bold"/>
                <a:cs typeface="Montserrat Bold"/>
                <a:sym typeface="Montserrat Bold"/>
              </a:defRPr>
            </a:pPr>
          </a:p>
          <a:p>
            <a:pPr algn="ctr" defTabSz="457200">
              <a:lnSpc>
                <a:spcPct val="130000"/>
              </a:lnSpc>
              <a:defRPr sz="1000">
                <a:latin typeface="Montserrat Bold"/>
                <a:ea typeface="Montserrat Bold"/>
                <a:cs typeface="Montserrat Bold"/>
                <a:sym typeface="Montserrat Bold"/>
              </a:defRPr>
            </a:pPr>
          </a:p>
          <a:p>
            <a:pPr algn="ctr" defTabSz="457200">
              <a:lnSpc>
                <a:spcPct val="130000"/>
              </a:lnSpc>
              <a:defRPr sz="1000">
                <a:latin typeface="Montserrat Bold"/>
                <a:ea typeface="Montserrat Bold"/>
                <a:cs typeface="Montserrat Bold"/>
                <a:sym typeface="Montserrat Bold"/>
              </a:defRPr>
            </a:pPr>
            <a:r>
              <a:t>…..</a:t>
            </a:r>
          </a:p>
          <a:p>
            <a:pPr algn="ctr" defTabSz="457200">
              <a:lnSpc>
                <a:spcPct val="130000"/>
              </a:lnSpc>
              <a:defRPr sz="1000">
                <a:latin typeface="Montserrat Bold"/>
                <a:ea typeface="Montserrat Bold"/>
                <a:cs typeface="Montserrat Bold"/>
                <a:sym typeface="Montserrat Bold"/>
              </a:defRPr>
            </a:pPr>
            <a:r>
              <a:t>.....</a:t>
            </a:r>
          </a:p>
        </p:txBody>
      </p:sp>
      <p:sp>
        <p:nvSpPr>
          <p:cNvPr id="386" name="object 21"/>
          <p:cNvSpPr txBox="1"/>
          <p:nvPr/>
        </p:nvSpPr>
        <p:spPr>
          <a:xfrm>
            <a:off x="480987" y="3212743"/>
            <a:ext cx="2203831" cy="98552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lnSpc>
                <a:spcPct val="120000"/>
              </a:lnSpc>
              <a:defRPr sz="1450">
                <a:latin typeface="Montserrat Bold"/>
                <a:ea typeface="Montserrat Bold"/>
                <a:cs typeface="Montserrat Bold"/>
                <a:sym typeface="Montserrat Bold"/>
              </a:defRPr>
            </a:pPr>
            <a:r>
              <a:t>Relatie met de cliënt</a:t>
            </a:r>
            <a:endParaRPr sz="1000">
              <a:latin typeface="Montserrat Light"/>
              <a:ea typeface="Montserrat Light"/>
              <a:cs typeface="Montserrat Light"/>
              <a:sym typeface="Montserrat Light"/>
            </a:endParaRPr>
          </a:p>
          <a:p>
            <a:pPr defTabSz="457200">
              <a:lnSpc>
                <a:spcPct val="120000"/>
              </a:lnSpc>
              <a:defRPr sz="650">
                <a:latin typeface="Montserrat Regular"/>
                <a:ea typeface="Montserrat Regular"/>
                <a:cs typeface="Montserrat Regular"/>
                <a:sym typeface="Montserrat Regular"/>
              </a:defRPr>
            </a:pPr>
          </a:p>
          <a:p>
            <a:pPr defTabSz="457200">
              <a:lnSpc>
                <a:spcPct val="120000"/>
              </a:lnSpc>
              <a:defRPr sz="650">
                <a:latin typeface="Montserrat Regular"/>
                <a:ea typeface="Montserrat Regular"/>
                <a:cs typeface="Montserrat Regular"/>
                <a:sym typeface="Montserrat Regular"/>
              </a:defRPr>
            </a:pPr>
            <a:r>
              <a:rPr>
                <a:latin typeface="Montserrat Bold"/>
                <a:ea typeface="Montserrat Bold"/>
                <a:cs typeface="Montserrat Bold"/>
                <a:sym typeface="Montserrat Bold"/>
              </a:rPr>
              <a:t>• </a:t>
            </a:r>
            <a:r>
              <a:t>Werkt samen aan ambities en doelen van de cliënt</a:t>
            </a:r>
          </a:p>
          <a:p>
            <a:pPr defTabSz="457200">
              <a:lnSpc>
                <a:spcPct val="120000"/>
              </a:lnSpc>
              <a:defRPr sz="650">
                <a:latin typeface="Montserrat Regular"/>
                <a:ea typeface="Montserrat Regular"/>
                <a:cs typeface="Montserrat Regular"/>
                <a:sym typeface="Montserrat Regular"/>
              </a:defRPr>
            </a:pPr>
            <a:r>
              <a:rPr>
                <a:latin typeface="Montserrat Bold"/>
                <a:ea typeface="Montserrat Bold"/>
                <a:cs typeface="Montserrat Bold"/>
                <a:sym typeface="Montserrat Bold"/>
              </a:rPr>
              <a:t>• </a:t>
            </a:r>
            <a:r>
              <a:t>Is dichtbij waar nodig en veraf waar kan en versterkt </a:t>
            </a:r>
            <a:br/>
            <a:r>
              <a:t>continu eigen regie</a:t>
            </a:r>
          </a:p>
          <a:p>
            <a:pPr defTabSz="457200">
              <a:lnSpc>
                <a:spcPct val="120000"/>
              </a:lnSpc>
              <a:defRPr sz="650">
                <a:latin typeface="Montserrat Regular"/>
                <a:ea typeface="Montserrat Regular"/>
                <a:cs typeface="Montserrat Regular"/>
                <a:sym typeface="Montserrat Regular"/>
              </a:defRPr>
            </a:pPr>
            <a:r>
              <a:rPr>
                <a:latin typeface="Montserrat Bold"/>
                <a:ea typeface="Montserrat Bold"/>
                <a:cs typeface="Montserrat Bold"/>
                <a:sym typeface="Montserrat Bold"/>
              </a:rPr>
              <a:t>• </a:t>
            </a:r>
            <a:r>
              <a:t>Is zo lang als nodig betrokken op de route van </a:t>
            </a:r>
            <a:br/>
            <a:r>
              <a:t>betekenisvol leven</a:t>
            </a:r>
          </a:p>
        </p:txBody>
      </p:sp>
      <p:sp>
        <p:nvSpPr>
          <p:cNvPr id="387" name="object 22"/>
          <p:cNvSpPr txBox="1"/>
          <p:nvPr/>
        </p:nvSpPr>
        <p:spPr>
          <a:xfrm>
            <a:off x="3066973" y="3218801"/>
            <a:ext cx="2304759" cy="1229362"/>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lnSpc>
                <a:spcPct val="120000"/>
              </a:lnSpc>
              <a:defRPr sz="1450">
                <a:latin typeface="Montserrat Bold"/>
                <a:ea typeface="Montserrat Bold"/>
                <a:cs typeface="Montserrat Bold"/>
                <a:sym typeface="Montserrat Bold"/>
              </a:defRPr>
            </a:pPr>
            <a:r>
              <a:t>Relatie met de wijk</a:t>
            </a:r>
            <a:br>
              <a:rPr sz="650">
                <a:latin typeface="Montserrat Regular"/>
                <a:ea typeface="Montserrat Regular"/>
                <a:cs typeface="Montserrat Regular"/>
                <a:sym typeface="Montserrat Regular"/>
              </a:rPr>
            </a:br>
            <a:endParaRPr sz="650">
              <a:latin typeface="Montserrat Regular"/>
              <a:ea typeface="Montserrat Regular"/>
              <a:cs typeface="Montserrat Regular"/>
              <a:sym typeface="Montserrat Regular"/>
            </a:endParaRPr>
          </a:p>
          <a:p>
            <a:pPr defTabSz="457200">
              <a:lnSpc>
                <a:spcPct val="120000"/>
              </a:lnSpc>
              <a:defRPr sz="650">
                <a:latin typeface="Montserrat Regular"/>
                <a:ea typeface="Montserrat Regular"/>
                <a:cs typeface="Montserrat Regular"/>
                <a:sym typeface="Montserrat Regular"/>
              </a:defRPr>
            </a:pPr>
            <a:r>
              <a:rPr>
                <a:latin typeface="Montserrat Bold"/>
                <a:ea typeface="Montserrat Bold"/>
                <a:cs typeface="Montserrat Bold"/>
                <a:sym typeface="Montserrat Bold"/>
              </a:rPr>
              <a:t>• </a:t>
            </a:r>
            <a:r>
              <a:t>Heeft de wijk als werkveld en niet de organisatie</a:t>
            </a:r>
          </a:p>
          <a:p>
            <a:pPr defTabSz="457200">
              <a:lnSpc>
                <a:spcPct val="120000"/>
              </a:lnSpc>
              <a:defRPr sz="650">
                <a:latin typeface="Montserrat Regular"/>
                <a:ea typeface="Montserrat Regular"/>
                <a:cs typeface="Montserrat Regular"/>
                <a:sym typeface="Montserrat Regular"/>
              </a:defRPr>
            </a:pPr>
            <a:r>
              <a:rPr>
                <a:latin typeface="Montserrat Bold"/>
                <a:ea typeface="Montserrat Bold"/>
                <a:cs typeface="Montserrat Bold"/>
                <a:sym typeface="Montserrat Bold"/>
              </a:rPr>
              <a:t>• </a:t>
            </a:r>
            <a:r>
              <a:t>Is bekend en breed georiënteerd in de wijk en </a:t>
            </a:r>
            <a:br/>
            <a:r>
              <a:t>creërt het juiste netwerk voor de cliënt</a:t>
            </a:r>
          </a:p>
          <a:p>
            <a:pPr defTabSz="457200">
              <a:lnSpc>
                <a:spcPct val="120000"/>
              </a:lnSpc>
              <a:defRPr sz="650">
                <a:latin typeface="Montserrat Regular"/>
                <a:ea typeface="Montserrat Regular"/>
                <a:cs typeface="Montserrat Regular"/>
                <a:sym typeface="Montserrat Regular"/>
              </a:defRPr>
            </a:pPr>
            <a:r>
              <a:rPr>
                <a:latin typeface="Montserrat Bold"/>
                <a:ea typeface="Montserrat Bold"/>
                <a:cs typeface="Montserrat Bold"/>
                <a:sym typeface="Montserrat Bold"/>
              </a:rPr>
              <a:t>• </a:t>
            </a:r>
            <a:r>
              <a:t>Deelt kennis en verbindt om inclusie te </a:t>
            </a:r>
            <a:br/>
            <a:r>
              <a:t>optimaliseren in de wijk</a:t>
            </a:r>
          </a:p>
          <a:p>
            <a:pPr defTabSz="457200">
              <a:lnSpc>
                <a:spcPct val="120000"/>
              </a:lnSpc>
              <a:defRPr sz="650">
                <a:latin typeface="Montserrat Regular"/>
                <a:ea typeface="Montserrat Regular"/>
                <a:cs typeface="Montserrat Regular"/>
                <a:sym typeface="Montserrat Regular"/>
              </a:defRPr>
            </a:pPr>
            <a:r>
              <a:rPr>
                <a:latin typeface="Montserrat Bold"/>
                <a:ea typeface="Montserrat Bold"/>
                <a:cs typeface="Montserrat Bold"/>
                <a:sym typeface="Montserrat Bold"/>
              </a:rPr>
              <a:t>• </a:t>
            </a:r>
            <a:r>
              <a:t>Zet zich actief in voor de wijk d.m.v. community building en wijkinterventie</a:t>
            </a:r>
          </a:p>
        </p:txBody>
      </p:sp>
      <p:sp>
        <p:nvSpPr>
          <p:cNvPr id="388" name="object 23"/>
          <p:cNvSpPr txBox="1"/>
          <p:nvPr/>
        </p:nvSpPr>
        <p:spPr>
          <a:xfrm>
            <a:off x="480517" y="4979859"/>
            <a:ext cx="2304759" cy="985522"/>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lnSpc>
                <a:spcPct val="120000"/>
              </a:lnSpc>
              <a:defRPr sz="1450">
                <a:latin typeface="Montserrat Bold"/>
                <a:ea typeface="Montserrat Bold"/>
                <a:cs typeface="Montserrat Bold"/>
                <a:sym typeface="Montserrat Bold"/>
              </a:defRPr>
            </a:pPr>
            <a:r>
              <a:t>Professioneel profiel</a:t>
            </a:r>
            <a:endParaRPr sz="1000">
              <a:latin typeface="Montserrat Light"/>
              <a:ea typeface="Montserrat Light"/>
              <a:cs typeface="Montserrat Light"/>
              <a:sym typeface="Montserrat Light"/>
            </a:endParaRPr>
          </a:p>
          <a:p>
            <a:pPr defTabSz="457200">
              <a:lnSpc>
                <a:spcPct val="120000"/>
              </a:lnSpc>
              <a:defRPr sz="650">
                <a:latin typeface="Montserrat Regular"/>
                <a:ea typeface="Montserrat Regular"/>
                <a:cs typeface="Montserrat Regular"/>
                <a:sym typeface="Montserrat Regular"/>
              </a:defRPr>
            </a:pPr>
          </a:p>
          <a:p>
            <a:pPr defTabSz="457200">
              <a:lnSpc>
                <a:spcPct val="120000"/>
              </a:lnSpc>
              <a:defRPr sz="650">
                <a:latin typeface="Montserrat Regular"/>
                <a:ea typeface="Montserrat Regular"/>
                <a:cs typeface="Montserrat Regular"/>
                <a:sym typeface="Montserrat Regular"/>
              </a:defRPr>
            </a:pPr>
            <a:r>
              <a:rPr>
                <a:latin typeface="Montserrat Bold"/>
                <a:ea typeface="Montserrat Bold"/>
                <a:cs typeface="Montserrat Bold"/>
                <a:sym typeface="Montserrat Bold"/>
              </a:rPr>
              <a:t>• </a:t>
            </a:r>
            <a:r>
              <a:t>Is een T-professional: een generalist met eigen (herstel)specialisme</a:t>
            </a:r>
          </a:p>
          <a:p>
            <a:pPr defTabSz="457200">
              <a:lnSpc>
                <a:spcPct val="120000"/>
              </a:lnSpc>
              <a:defRPr sz="650">
                <a:latin typeface="Montserrat Regular"/>
                <a:ea typeface="Montserrat Regular"/>
                <a:cs typeface="Montserrat Regular"/>
                <a:sym typeface="Montserrat Regular"/>
              </a:defRPr>
            </a:pPr>
            <a:r>
              <a:rPr>
                <a:latin typeface="Montserrat Bold"/>
                <a:ea typeface="Montserrat Bold"/>
                <a:cs typeface="Montserrat Bold"/>
                <a:sym typeface="Montserrat Bold"/>
              </a:rPr>
              <a:t>• </a:t>
            </a:r>
            <a:r>
              <a:t>Werkt vanuit positieve gezondheid</a:t>
            </a:r>
          </a:p>
          <a:p>
            <a:pPr defTabSz="457200">
              <a:lnSpc>
                <a:spcPct val="120000"/>
              </a:lnSpc>
              <a:defRPr sz="650">
                <a:latin typeface="Montserrat Regular"/>
                <a:ea typeface="Montserrat Regular"/>
                <a:cs typeface="Montserrat Regular"/>
                <a:sym typeface="Montserrat Regular"/>
              </a:defRPr>
            </a:pPr>
            <a:r>
              <a:rPr>
                <a:latin typeface="Montserrat Bold"/>
                <a:ea typeface="Montserrat Bold"/>
                <a:cs typeface="Montserrat Bold"/>
                <a:sym typeface="Montserrat Bold"/>
              </a:rPr>
              <a:t>• </a:t>
            </a:r>
            <a:r>
              <a:t>Werkt volgens landelijke beroepsstandaard, opleiding en vakgroep</a:t>
            </a:r>
          </a:p>
        </p:txBody>
      </p:sp>
      <p:sp>
        <p:nvSpPr>
          <p:cNvPr id="389" name="object 24"/>
          <p:cNvSpPr txBox="1"/>
          <p:nvPr/>
        </p:nvSpPr>
        <p:spPr>
          <a:xfrm>
            <a:off x="3066973" y="4967159"/>
            <a:ext cx="2304759" cy="1107442"/>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lnSpc>
                <a:spcPct val="120000"/>
              </a:lnSpc>
              <a:defRPr sz="1450">
                <a:latin typeface="Montserrat Bold"/>
                <a:ea typeface="Montserrat Bold"/>
                <a:cs typeface="Montserrat Bold"/>
                <a:sym typeface="Montserrat Bold"/>
              </a:defRPr>
            </a:pPr>
            <a:r>
              <a:t>(Herstel)specialisme</a:t>
            </a:r>
            <a:endParaRPr sz="1000">
              <a:latin typeface="Montserrat Light"/>
              <a:ea typeface="Montserrat Light"/>
              <a:cs typeface="Montserrat Light"/>
              <a:sym typeface="Montserrat Light"/>
            </a:endParaRPr>
          </a:p>
          <a:p>
            <a:pPr defTabSz="457200">
              <a:lnSpc>
                <a:spcPct val="120000"/>
              </a:lnSpc>
              <a:defRPr sz="650">
                <a:latin typeface="Montserrat Regular"/>
                <a:ea typeface="Montserrat Regular"/>
                <a:cs typeface="Montserrat Regular"/>
                <a:sym typeface="Montserrat Regular"/>
              </a:defRPr>
            </a:pPr>
          </a:p>
          <a:p>
            <a:pPr defTabSz="457200">
              <a:lnSpc>
                <a:spcPct val="120000"/>
              </a:lnSpc>
              <a:defRPr sz="650">
                <a:latin typeface="Montserrat Regular"/>
                <a:ea typeface="Montserrat Regular"/>
                <a:cs typeface="Montserrat Regular"/>
                <a:sym typeface="Montserrat Regular"/>
              </a:defRPr>
            </a:pPr>
            <a:r>
              <a:t>Onderscheidend voor een herstelprofessional is het werken vanuit het herstelspecialisme, zoals:</a:t>
            </a:r>
          </a:p>
          <a:p>
            <a:pPr defTabSz="457200">
              <a:lnSpc>
                <a:spcPct val="120000"/>
              </a:lnSpc>
              <a:defRPr sz="650">
                <a:latin typeface="Montserrat Regular"/>
                <a:ea typeface="Montserrat Regular"/>
                <a:cs typeface="Montserrat Regular"/>
                <a:sym typeface="Montserrat Regular"/>
              </a:defRPr>
            </a:pPr>
            <a:r>
              <a:rPr>
                <a:latin typeface="Montserrat Bold"/>
                <a:ea typeface="Montserrat Bold"/>
                <a:cs typeface="Montserrat Bold"/>
                <a:sym typeface="Montserrat Bold"/>
              </a:rPr>
              <a:t>• </a:t>
            </a:r>
            <a:r>
              <a:t>Psychiatrie</a:t>
            </a:r>
          </a:p>
          <a:p>
            <a:pPr defTabSz="457200">
              <a:lnSpc>
                <a:spcPct val="120000"/>
              </a:lnSpc>
              <a:defRPr sz="650">
                <a:latin typeface="Montserrat Regular"/>
                <a:ea typeface="Montserrat Regular"/>
                <a:cs typeface="Montserrat Regular"/>
                <a:sym typeface="Montserrat Regular"/>
              </a:defRPr>
            </a:pPr>
            <a:r>
              <a:rPr>
                <a:latin typeface="Montserrat Bold"/>
                <a:ea typeface="Montserrat Bold"/>
                <a:cs typeface="Montserrat Bold"/>
                <a:sym typeface="Montserrat Bold"/>
              </a:rPr>
              <a:t>• </a:t>
            </a:r>
            <a:r>
              <a:t>Verslaving</a:t>
            </a:r>
          </a:p>
          <a:p>
            <a:pPr defTabSz="457200">
              <a:lnSpc>
                <a:spcPct val="120000"/>
              </a:lnSpc>
              <a:defRPr sz="650">
                <a:latin typeface="Montserrat Regular"/>
                <a:ea typeface="Montserrat Regular"/>
                <a:cs typeface="Montserrat Regular"/>
                <a:sym typeface="Montserrat Regular"/>
              </a:defRPr>
            </a:pPr>
            <a:r>
              <a:rPr>
                <a:latin typeface="Montserrat Bold"/>
                <a:ea typeface="Montserrat Bold"/>
                <a:cs typeface="Montserrat Bold"/>
                <a:sym typeface="Montserrat Bold"/>
              </a:rPr>
              <a:t>• </a:t>
            </a:r>
            <a:r>
              <a:t>Autisme</a:t>
            </a:r>
          </a:p>
          <a:p>
            <a:pPr defTabSz="457200">
              <a:lnSpc>
                <a:spcPct val="120000"/>
              </a:lnSpc>
              <a:defRPr sz="650">
                <a:latin typeface="Montserrat Regular"/>
                <a:ea typeface="Montserrat Regular"/>
                <a:cs typeface="Montserrat Regular"/>
                <a:sym typeface="Montserrat Regular"/>
              </a:defRPr>
            </a:pPr>
            <a:r>
              <a:rPr>
                <a:latin typeface="Montserrat Bold"/>
                <a:ea typeface="Montserrat Bold"/>
                <a:cs typeface="Montserrat Bold"/>
                <a:sym typeface="Montserrat Bold"/>
              </a:rPr>
              <a:t>• </a:t>
            </a:r>
            <a:r>
              <a:t>Ervaringsdeskundige</a:t>
            </a:r>
          </a:p>
        </p:txBody>
      </p:sp>
      <p:pic>
        <p:nvPicPr>
          <p:cNvPr id="390" name="V gekleurd rechtsboven.png" descr="V gekleurd rechtsboven.png">
            <a:hlinkClick r:id="" invalidUrl="" action="ppaction://hlinkshowjump?jump=firstslide" tgtFrame="" tooltip="" history="1" highlightClick="0" endSnd="0"/>
          </p:cNvPr>
          <p:cNvPicPr>
            <a:picLocks noChangeAspect="1"/>
          </p:cNvPicPr>
          <p:nvPr/>
        </p:nvPicPr>
        <p:blipFill>
          <a:blip r:embed="rId3">
            <a:extLst/>
          </a:blip>
          <a:stretch>
            <a:fillRect/>
          </a:stretch>
        </p:blipFill>
        <p:spPr>
          <a:xfrm>
            <a:off x="11423805" y="525941"/>
            <a:ext cx="283111" cy="256248"/>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object 2"/>
          <p:cNvSpPr txBox="1"/>
          <p:nvPr>
            <p:ph type="body" sz="half" idx="1"/>
          </p:nvPr>
        </p:nvSpPr>
        <p:spPr>
          <a:xfrm>
            <a:off x="743300" y="1666286"/>
            <a:ext cx="4208780" cy="4406901"/>
          </a:xfrm>
          <a:prstGeom prst="rect">
            <a:avLst/>
          </a:prstGeom>
        </p:spPr>
        <p:txBody>
          <a:bodyPr/>
          <a:lstStyle/>
          <a:p>
            <a:pPr marR="440404" indent="12319" defTabSz="886968">
              <a:lnSpc>
                <a:spcPct val="138900"/>
              </a:lnSpc>
              <a:defRPr sz="873"/>
            </a:pPr>
            <a:r>
              <a:t>Eind 2021 heeft een kleine werkgroep van communicatie- medewerkers van leden met een VO-aanbod een memo ‘tone of voice’ gemaakt. Hierin staan voor de doelgroepen cliënten,</a:t>
            </a:r>
          </a:p>
          <a:p>
            <a:pPr marR="4927" indent="12319" defTabSz="886968">
              <a:lnSpc>
                <a:spcPct val="138900"/>
              </a:lnSpc>
              <a:defRPr sz="873"/>
            </a:pPr>
            <a:r>
              <a:t>professionals en breed publiek richtlijnen voor de communicatie. Soms gaat het om woordkeus, soms bijv. om aandacht voor bepaalde onderwerpen. Deze memo is door het bestuur goedgekeurd en verspreid onder alle leden met een aanbod VO. Voor BW&amp;B-leden zijn er nu ook deze gezamenlijke communicatierichtlijnen om het vernieuwd concept helder uit te dragen.</a:t>
            </a:r>
          </a:p>
          <a:p>
            <a:pPr defTabSz="886968">
              <a:defRPr sz="1455"/>
            </a:pPr>
          </a:p>
          <a:p>
            <a:pPr indent="12319" defTabSz="886968">
              <a:defRPr sz="873"/>
            </a:pPr>
            <a:r>
              <a:t>Inleiding</a:t>
            </a:r>
          </a:p>
          <a:p>
            <a:pPr marR="229748" indent="12319" defTabSz="886968">
              <a:lnSpc>
                <a:spcPct val="138900"/>
              </a:lnSpc>
              <a:defRPr sz="873">
                <a:latin typeface="Montserrat Light"/>
                <a:ea typeface="Montserrat Light"/>
                <a:cs typeface="Montserrat Light"/>
                <a:sym typeface="Montserrat Light"/>
              </a:defRPr>
            </a:pPr>
            <a:r>
              <a:t>Taal is emotie. Een enkel woord kan de lezer of luisteraar ontroeren, angstig of verdrietig maken, zich trots laten voelen en/of over laten gaan tot actie. De juiste taal bij onze boodschap vinden is daarom een uitdaging. We hebben te maken met een uiteenlopend niveau van</a:t>
            </a:r>
          </a:p>
          <a:p>
            <a:pPr marR="14165" indent="12319" defTabSz="886968">
              <a:lnSpc>
                <a:spcPct val="138900"/>
              </a:lnSpc>
              <a:defRPr sz="873">
                <a:latin typeface="Montserrat Light"/>
                <a:ea typeface="Montserrat Light"/>
                <a:cs typeface="Montserrat Light"/>
                <a:sym typeface="Montserrat Light"/>
              </a:defRPr>
            </a:pPr>
            <a:r>
              <a:t>leesvaardigheid en (onnodig) veel gebruik van jargon en Engelse termen. Taal verandert continu. En dan is er nog beeld. Een beeld zegt meer dan duizend woorden. Beeld kan de boodschap die we in taal proberen over te brengen versterken, afzwakken of juist compleet van koers veranderen. Kortom: de woorden en beelden die we als Valente en aangesloten organisaties gebruiken, zijn van groot belang voor de manier waarop ons ‘publiek’ onze dienstverlening en boodschap beleeft.</a:t>
            </a:r>
          </a:p>
          <a:p>
            <a:pPr indent="12319" defTabSz="886968">
              <a:spcBef>
                <a:spcPts val="300"/>
              </a:spcBef>
              <a:defRPr sz="873">
                <a:latin typeface="Montserrat Light"/>
                <a:ea typeface="Montserrat Light"/>
                <a:cs typeface="Montserrat Light"/>
                <a:sym typeface="Montserrat Light"/>
              </a:defRPr>
            </a:pPr>
            <a:r>
              <a:t>Vanuit de werkgroep die betrokken is bij de communicatie van het</a:t>
            </a:r>
          </a:p>
        </p:txBody>
      </p:sp>
      <p:sp>
        <p:nvSpPr>
          <p:cNvPr id="393" name="object 4"/>
          <p:cNvSpPr txBox="1"/>
          <p:nvPr>
            <p:ph type="title"/>
          </p:nvPr>
        </p:nvSpPr>
        <p:spPr>
          <a:xfrm>
            <a:off x="743299" y="618384"/>
            <a:ext cx="8499476" cy="375921"/>
          </a:xfrm>
          <a:prstGeom prst="rect">
            <a:avLst/>
          </a:prstGeom>
        </p:spPr>
        <p:txBody>
          <a:bodyPr/>
          <a:lstStyle/>
          <a:p>
            <a:pPr indent="12700">
              <a:spcBef>
                <a:spcPts val="100"/>
              </a:spcBef>
              <a:defRPr sz="2300">
                <a:solidFill>
                  <a:srgbClr val="000000"/>
                </a:solidFill>
              </a:defRPr>
            </a:pPr>
            <a:r>
              <a:t>Tone</a:t>
            </a:r>
            <a:r>
              <a:rPr spc="200"/>
              <a:t> </a:t>
            </a:r>
            <a:r>
              <a:t>of</a:t>
            </a:r>
            <a:r>
              <a:rPr spc="200"/>
              <a:t> </a:t>
            </a:r>
            <a:r>
              <a:t>voice</a:t>
            </a:r>
            <a:r>
              <a:rPr spc="200"/>
              <a:t> </a:t>
            </a:r>
            <a:r>
              <a:t>&amp;</a:t>
            </a:r>
            <a:r>
              <a:rPr spc="200"/>
              <a:t> </a:t>
            </a:r>
            <a:r>
              <a:t>kernboodschappen</a:t>
            </a:r>
            <a:r>
              <a:rPr spc="200"/>
              <a:t> </a:t>
            </a:r>
            <a:r>
              <a:t>van</a:t>
            </a:r>
            <a:r>
              <a:rPr spc="200"/>
              <a:t> </a:t>
            </a:r>
            <a:r>
              <a:t>het</a:t>
            </a:r>
            <a:r>
              <a:rPr spc="200"/>
              <a:t> </a:t>
            </a:r>
            <a:r>
              <a:t>manifest</a:t>
            </a:r>
          </a:p>
        </p:txBody>
      </p:sp>
      <p:pic>
        <p:nvPicPr>
          <p:cNvPr id="394" name="V gekleurd rechtsboven.png" descr="V gekleurd rechtsboven.png">
            <a:hlinkClick r:id="" invalidUrl="" action="ppaction://hlinkshowjump?jump=firstslide" tgtFrame="" tooltip="" history="1" highlightClick="0" endSnd="0"/>
          </p:cNvPr>
          <p:cNvPicPr>
            <a:picLocks noChangeAspect="1"/>
          </p:cNvPicPr>
          <p:nvPr/>
        </p:nvPicPr>
        <p:blipFill>
          <a:blip r:embed="rId2">
            <a:extLst/>
          </a:blip>
          <a:stretch>
            <a:fillRect/>
          </a:stretch>
        </p:blipFill>
        <p:spPr>
          <a:xfrm>
            <a:off x="11423805" y="525941"/>
            <a:ext cx="283111" cy="256248"/>
          </a:xfrm>
          <a:prstGeom prst="rect">
            <a:avLst/>
          </a:prstGeom>
          <a:ln w="12700">
            <a:miter lim="400000"/>
          </a:ln>
        </p:spPr>
      </p:pic>
      <p:sp>
        <p:nvSpPr>
          <p:cNvPr id="395" name="object 3"/>
          <p:cNvSpPr txBox="1"/>
          <p:nvPr/>
        </p:nvSpPr>
        <p:spPr>
          <a:xfrm>
            <a:off x="5286945" y="1653586"/>
            <a:ext cx="4209416" cy="421461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66065" indent="12700">
              <a:lnSpc>
                <a:spcPct val="138900"/>
              </a:lnSpc>
              <a:spcBef>
                <a:spcPts val="100"/>
              </a:spcBef>
              <a:defRPr sz="900">
                <a:solidFill>
                  <a:srgbClr val="231F20"/>
                </a:solidFill>
                <a:latin typeface="Montserrat Light"/>
                <a:ea typeface="Montserrat Light"/>
                <a:cs typeface="Montserrat Light"/>
                <a:sym typeface="Montserrat Light"/>
              </a:defRPr>
            </a:pPr>
            <a:r>
              <a:t>vernieuwd</a:t>
            </a:r>
            <a:r>
              <a:rPr spc="-30"/>
              <a:t> </a:t>
            </a:r>
            <a:r>
              <a:t>concept</a:t>
            </a:r>
            <a:r>
              <a:rPr spc="-15"/>
              <a:t> </a:t>
            </a:r>
            <a:r>
              <a:t>beschermd</a:t>
            </a:r>
            <a:r>
              <a:rPr spc="-15"/>
              <a:t> </a:t>
            </a:r>
            <a:r>
              <a:t>wonen,</a:t>
            </a:r>
            <a:r>
              <a:rPr spc="-20"/>
              <a:t> </a:t>
            </a:r>
            <a:r>
              <a:t>hebben</a:t>
            </a:r>
            <a:r>
              <a:rPr spc="-15"/>
              <a:t> </a:t>
            </a:r>
            <a:r>
              <a:t>wij</a:t>
            </a:r>
            <a:r>
              <a:rPr spc="-15"/>
              <a:t> </a:t>
            </a:r>
            <a:r>
              <a:t>daarom</a:t>
            </a:r>
            <a:r>
              <a:rPr spc="-15"/>
              <a:t> </a:t>
            </a:r>
            <a:r>
              <a:rPr spc="-25"/>
              <a:t>een </a:t>
            </a:r>
            <a:r>
              <a:t>advies</a:t>
            </a:r>
            <a:r>
              <a:rPr spc="-25"/>
              <a:t> </a:t>
            </a:r>
            <a:r>
              <a:t>geschreven</a:t>
            </a:r>
            <a:r>
              <a:rPr spc="-15"/>
              <a:t> </a:t>
            </a:r>
            <a:r>
              <a:t>met</a:t>
            </a:r>
            <a:r>
              <a:rPr spc="-10"/>
              <a:t> </a:t>
            </a:r>
            <a:r>
              <a:t>betrekking</a:t>
            </a:r>
            <a:r>
              <a:rPr spc="-15"/>
              <a:t> </a:t>
            </a:r>
            <a:r>
              <a:t>tot</a:t>
            </a:r>
            <a:r>
              <a:rPr spc="-15"/>
              <a:t> </a:t>
            </a:r>
            <a:r>
              <a:t>de</a:t>
            </a:r>
            <a:r>
              <a:rPr spc="-10"/>
              <a:t> </a:t>
            </a:r>
            <a:r>
              <a:t>inzet</a:t>
            </a:r>
            <a:r>
              <a:rPr spc="-15"/>
              <a:t> </a:t>
            </a:r>
            <a:r>
              <a:t>van</a:t>
            </a:r>
            <a:r>
              <a:rPr spc="-15"/>
              <a:t> </a:t>
            </a:r>
            <a:r>
              <a:t>taal</a:t>
            </a:r>
            <a:r>
              <a:rPr spc="-10"/>
              <a:t> </a:t>
            </a:r>
            <a:r>
              <a:t>en</a:t>
            </a:r>
            <a:r>
              <a:rPr spc="-15"/>
              <a:t> </a:t>
            </a:r>
            <a:r>
              <a:t>beeld</a:t>
            </a:r>
            <a:r>
              <a:rPr spc="-10"/>
              <a:t> </a:t>
            </a:r>
            <a:r>
              <a:rPr spc="-20"/>
              <a:t>door</a:t>
            </a:r>
          </a:p>
          <a:p>
            <a:pPr marR="136525" indent="12700">
              <a:lnSpc>
                <a:spcPct val="138900"/>
              </a:lnSpc>
              <a:defRPr sz="900">
                <a:solidFill>
                  <a:srgbClr val="231F20"/>
                </a:solidFill>
                <a:latin typeface="Montserrat Light"/>
                <a:ea typeface="Montserrat Light"/>
                <a:cs typeface="Montserrat Light"/>
                <a:sym typeface="Montserrat Light"/>
              </a:defRPr>
            </a:pPr>
            <a:r>
              <a:t>aangesloten</a:t>
            </a:r>
            <a:r>
              <a:rPr spc="-20"/>
              <a:t> </a:t>
            </a:r>
            <a:r>
              <a:t>partners.</a:t>
            </a:r>
            <a:r>
              <a:rPr spc="-5"/>
              <a:t> </a:t>
            </a:r>
            <a:r>
              <a:t>Om</a:t>
            </a:r>
            <a:r>
              <a:rPr spc="-10"/>
              <a:t> </a:t>
            </a:r>
            <a:r>
              <a:t>samen</a:t>
            </a:r>
            <a:r>
              <a:rPr spc="-5"/>
              <a:t> </a:t>
            </a:r>
            <a:r>
              <a:t>ons</a:t>
            </a:r>
            <a:r>
              <a:rPr spc="-5"/>
              <a:t> </a:t>
            </a:r>
            <a:r>
              <a:t>publiek</a:t>
            </a:r>
            <a:r>
              <a:rPr spc="-10"/>
              <a:t> </a:t>
            </a:r>
            <a:r>
              <a:t>sneller</a:t>
            </a:r>
            <a:r>
              <a:rPr spc="-5"/>
              <a:t> </a:t>
            </a:r>
            <a:r>
              <a:t>te</a:t>
            </a:r>
            <a:r>
              <a:rPr spc="-10"/>
              <a:t> </a:t>
            </a:r>
            <a:r>
              <a:t>voorzien</a:t>
            </a:r>
            <a:r>
              <a:rPr spc="-5"/>
              <a:t> </a:t>
            </a:r>
            <a:r>
              <a:t>van</a:t>
            </a:r>
            <a:r>
              <a:rPr spc="-5"/>
              <a:t> </a:t>
            </a:r>
            <a:r>
              <a:rPr spc="-25"/>
              <a:t>de </a:t>
            </a:r>
            <a:r>
              <a:t>juiste</a:t>
            </a:r>
            <a:r>
              <a:rPr spc="10"/>
              <a:t> </a:t>
            </a:r>
            <a:r>
              <a:rPr spc="-10"/>
              <a:t>informatie.</a:t>
            </a:r>
            <a:r>
              <a:rPr spc="10"/>
              <a:t> </a:t>
            </a:r>
            <a:r>
              <a:rPr spc="-10"/>
              <a:t>Eenduidige</a:t>
            </a:r>
            <a:r>
              <a:rPr spc="10"/>
              <a:t> </a:t>
            </a:r>
            <a:r>
              <a:rPr spc="-10"/>
              <a:t>communicatie</a:t>
            </a:r>
            <a:r>
              <a:rPr spc="10"/>
              <a:t> </a:t>
            </a:r>
            <a:r>
              <a:t>helpt</a:t>
            </a:r>
            <a:r>
              <a:rPr spc="10"/>
              <a:t> </a:t>
            </a:r>
            <a:r>
              <a:t>ons</a:t>
            </a:r>
            <a:r>
              <a:rPr spc="10"/>
              <a:t> </a:t>
            </a:r>
            <a:r>
              <a:t>om</a:t>
            </a:r>
            <a:r>
              <a:rPr spc="10"/>
              <a:t> </a:t>
            </a:r>
            <a:r>
              <a:t>een</a:t>
            </a:r>
            <a:r>
              <a:rPr spc="15"/>
              <a:t> </a:t>
            </a:r>
            <a:r>
              <a:rPr spc="-10"/>
              <a:t>krachtig </a:t>
            </a:r>
            <a:r>
              <a:t>front</a:t>
            </a:r>
            <a:r>
              <a:rPr spc="-30"/>
              <a:t> </a:t>
            </a:r>
            <a:r>
              <a:t>te</a:t>
            </a:r>
            <a:r>
              <a:rPr spc="-15"/>
              <a:t> </a:t>
            </a:r>
            <a:r>
              <a:t>vormen</a:t>
            </a:r>
            <a:r>
              <a:rPr spc="-15"/>
              <a:t> </a:t>
            </a:r>
            <a:r>
              <a:t>en</a:t>
            </a:r>
            <a:r>
              <a:rPr spc="-20"/>
              <a:t> </a:t>
            </a:r>
            <a:r>
              <a:t>de</a:t>
            </a:r>
            <a:r>
              <a:rPr spc="-15"/>
              <a:t> </a:t>
            </a:r>
            <a:r>
              <a:t>vernieuwing</a:t>
            </a:r>
            <a:r>
              <a:rPr spc="-15"/>
              <a:t> </a:t>
            </a:r>
            <a:r>
              <a:t>binnen</a:t>
            </a:r>
            <a:r>
              <a:rPr spc="-20"/>
              <a:t> </a:t>
            </a:r>
            <a:r>
              <a:t>beschermd</a:t>
            </a:r>
            <a:r>
              <a:rPr spc="-15"/>
              <a:t> </a:t>
            </a:r>
            <a:r>
              <a:t>en</a:t>
            </a:r>
            <a:r>
              <a:rPr spc="-15"/>
              <a:t> </a:t>
            </a:r>
            <a:r>
              <a:rPr spc="-10"/>
              <a:t>begeleid </a:t>
            </a:r>
            <a:r>
              <a:t>wonen</a:t>
            </a:r>
            <a:r>
              <a:rPr spc="-20"/>
              <a:t> </a:t>
            </a:r>
            <a:r>
              <a:t>te</a:t>
            </a:r>
            <a:r>
              <a:rPr spc="-15"/>
              <a:t> </a:t>
            </a:r>
            <a:r>
              <a:t>positioneren.</a:t>
            </a:r>
            <a:r>
              <a:rPr spc="-15"/>
              <a:t> </a:t>
            </a:r>
            <a:r>
              <a:t>Met</a:t>
            </a:r>
            <a:r>
              <a:rPr spc="-15"/>
              <a:t> </a:t>
            </a:r>
            <a:r>
              <a:t>heldere</a:t>
            </a:r>
            <a:r>
              <a:rPr spc="-20"/>
              <a:t> </a:t>
            </a:r>
            <a:r>
              <a:t>standpunten</a:t>
            </a:r>
            <a:r>
              <a:rPr spc="-15"/>
              <a:t> </a:t>
            </a:r>
            <a:r>
              <a:t>en</a:t>
            </a:r>
            <a:r>
              <a:rPr spc="-15"/>
              <a:t> </a:t>
            </a:r>
            <a:r>
              <a:t>een</a:t>
            </a:r>
            <a:r>
              <a:rPr spc="-15"/>
              <a:t> </a:t>
            </a:r>
            <a:r>
              <a:rPr spc="-10"/>
              <a:t>gezamenlijke </a:t>
            </a:r>
            <a:r>
              <a:t>visie</a:t>
            </a:r>
            <a:r>
              <a:rPr spc="-20"/>
              <a:t> </a:t>
            </a:r>
            <a:r>
              <a:t>(zie</a:t>
            </a:r>
            <a:r>
              <a:rPr spc="-10"/>
              <a:t> </a:t>
            </a:r>
            <a:r>
              <a:t>ook</a:t>
            </a:r>
            <a:r>
              <a:rPr spc="-5"/>
              <a:t> </a:t>
            </a:r>
            <a:r>
              <a:t>het</a:t>
            </a:r>
            <a:r>
              <a:rPr spc="-10"/>
              <a:t> </a:t>
            </a:r>
            <a:r>
              <a:t>manifest</a:t>
            </a:r>
            <a:r>
              <a:rPr spc="-5"/>
              <a:t> </a:t>
            </a:r>
            <a:r>
              <a:t>community</a:t>
            </a:r>
            <a:r>
              <a:rPr spc="-10"/>
              <a:t> </a:t>
            </a:r>
            <a:r>
              <a:t>next</a:t>
            </a:r>
            <a:r>
              <a:rPr spc="-5"/>
              <a:t> </a:t>
            </a:r>
            <a:r>
              <a:t>en</a:t>
            </a:r>
            <a:r>
              <a:rPr spc="-10"/>
              <a:t> </a:t>
            </a:r>
            <a:r>
              <a:t>het</a:t>
            </a:r>
            <a:r>
              <a:rPr spc="-5"/>
              <a:t> </a:t>
            </a:r>
            <a:r>
              <a:t>plan</a:t>
            </a:r>
            <a:r>
              <a:rPr spc="-10"/>
              <a:t> </a:t>
            </a:r>
            <a:r>
              <a:t>van</a:t>
            </a:r>
            <a:r>
              <a:rPr spc="-5"/>
              <a:t> </a:t>
            </a:r>
            <a:r>
              <a:rPr spc="-10"/>
              <a:t>aanpak</a:t>
            </a:r>
            <a:r>
              <a:rPr spc="500"/>
              <a:t> </a:t>
            </a:r>
            <a:r>
              <a:t>voor</a:t>
            </a:r>
            <a:r>
              <a:rPr spc="-25"/>
              <a:t> </a:t>
            </a:r>
            <a:r>
              <a:rPr spc="-10"/>
              <a:t>gezamenlijke </a:t>
            </a:r>
            <a:r>
              <a:t>positionering)</a:t>
            </a:r>
            <a:r>
              <a:rPr spc="-10"/>
              <a:t> </a:t>
            </a:r>
            <a:r>
              <a:t>kunnen</a:t>
            </a:r>
            <a:r>
              <a:rPr spc="-15"/>
              <a:t> </a:t>
            </a:r>
            <a:r>
              <a:t>we</a:t>
            </a:r>
            <a:r>
              <a:rPr spc="-10"/>
              <a:t> </a:t>
            </a:r>
            <a:r>
              <a:t>invloed</a:t>
            </a:r>
            <a:r>
              <a:rPr spc="-10"/>
              <a:t> </a:t>
            </a:r>
            <a:r>
              <a:t>uitoefenen</a:t>
            </a:r>
            <a:r>
              <a:rPr spc="-10"/>
              <a:t> </a:t>
            </a:r>
            <a:r>
              <a:rPr spc="-34"/>
              <a:t>op</a:t>
            </a:r>
          </a:p>
          <a:p>
            <a:pPr marR="5080" indent="12700">
              <a:lnSpc>
                <a:spcPct val="138900"/>
              </a:lnSpc>
              <a:defRPr sz="900">
                <a:solidFill>
                  <a:srgbClr val="231F20"/>
                </a:solidFill>
                <a:latin typeface="Montserrat Light"/>
                <a:ea typeface="Montserrat Light"/>
                <a:cs typeface="Montserrat Light"/>
                <a:sym typeface="Montserrat Light"/>
              </a:defRPr>
            </a:pPr>
            <a:r>
              <a:t>besluitvorming</a:t>
            </a:r>
            <a:r>
              <a:rPr spc="-34"/>
              <a:t> </a:t>
            </a:r>
            <a:r>
              <a:t>door</a:t>
            </a:r>
            <a:r>
              <a:rPr spc="-25"/>
              <a:t> </a:t>
            </a:r>
            <a:r>
              <a:t>politiek</a:t>
            </a:r>
            <a:r>
              <a:rPr spc="-25"/>
              <a:t> </a:t>
            </a:r>
            <a:r>
              <a:t>op</a:t>
            </a:r>
            <a:r>
              <a:rPr spc="-25"/>
              <a:t> </a:t>
            </a:r>
            <a:r>
              <a:t>zowel</a:t>
            </a:r>
            <a:r>
              <a:rPr spc="-20"/>
              <a:t> </a:t>
            </a:r>
            <a:r>
              <a:t>lokaal,</a:t>
            </a:r>
            <a:r>
              <a:rPr spc="-25"/>
              <a:t> </a:t>
            </a:r>
            <a:r>
              <a:t>regionaal</a:t>
            </a:r>
            <a:r>
              <a:rPr spc="-25"/>
              <a:t> </a:t>
            </a:r>
            <a:r>
              <a:t>als</a:t>
            </a:r>
            <a:r>
              <a:rPr spc="-25"/>
              <a:t> </a:t>
            </a:r>
            <a:r>
              <a:t>landelijk</a:t>
            </a:r>
            <a:r>
              <a:rPr spc="-20"/>
              <a:t> </a:t>
            </a:r>
            <a:r>
              <a:rPr spc="-10"/>
              <a:t>niveau. </a:t>
            </a:r>
            <a:r>
              <a:t>De</a:t>
            </a:r>
            <a:r>
              <a:rPr spc="-10"/>
              <a:t> geformuleerde</a:t>
            </a:r>
            <a:r>
              <a:t> ‘regels’</a:t>
            </a:r>
            <a:r>
              <a:rPr spc="5"/>
              <a:t> </a:t>
            </a:r>
            <a:r>
              <a:t>in deze</a:t>
            </a:r>
            <a:r>
              <a:rPr spc="5"/>
              <a:t> </a:t>
            </a:r>
            <a:r>
              <a:t>memo zijn</a:t>
            </a:r>
            <a:r>
              <a:rPr spc="5"/>
              <a:t> </a:t>
            </a:r>
            <a:r>
              <a:rPr spc="-10"/>
              <a:t>uiteraard</a:t>
            </a:r>
            <a:r>
              <a:t> bedoeld</a:t>
            </a:r>
            <a:r>
              <a:rPr spc="5"/>
              <a:t> </a:t>
            </a:r>
            <a:r>
              <a:rPr spc="-25"/>
              <a:t>als </a:t>
            </a:r>
            <a:r>
              <a:t>leidraad,</a:t>
            </a:r>
            <a:r>
              <a:rPr spc="-10"/>
              <a:t> </a:t>
            </a:r>
            <a:r>
              <a:t>aan</a:t>
            </a:r>
            <a:r>
              <a:rPr spc="-10"/>
              <a:t> </a:t>
            </a:r>
            <a:r>
              <a:t>te</a:t>
            </a:r>
            <a:r>
              <a:rPr spc="-10"/>
              <a:t> </a:t>
            </a:r>
            <a:r>
              <a:t>passen</a:t>
            </a:r>
            <a:r>
              <a:rPr spc="-10"/>
              <a:t> </a:t>
            </a:r>
            <a:r>
              <a:t>naar</a:t>
            </a:r>
            <a:r>
              <a:rPr spc="-5"/>
              <a:t> </a:t>
            </a:r>
            <a:r>
              <a:t>de</a:t>
            </a:r>
            <a:r>
              <a:rPr spc="-10"/>
              <a:t> </a:t>
            </a:r>
            <a:r>
              <a:t>eigen</a:t>
            </a:r>
            <a:r>
              <a:rPr spc="-10"/>
              <a:t> </a:t>
            </a:r>
            <a:r>
              <a:t>doelstellingen,</a:t>
            </a:r>
            <a:r>
              <a:rPr spc="-10"/>
              <a:t> </a:t>
            </a:r>
            <a:r>
              <a:t>boodschap</a:t>
            </a:r>
            <a:r>
              <a:rPr spc="-5"/>
              <a:t> </a:t>
            </a:r>
            <a:r>
              <a:rPr spc="-25"/>
              <a:t>en </a:t>
            </a:r>
            <a:r>
              <a:t>doelgroepen</a:t>
            </a:r>
            <a:r>
              <a:rPr spc="-15"/>
              <a:t> </a:t>
            </a:r>
            <a:r>
              <a:t>van</a:t>
            </a:r>
            <a:r>
              <a:rPr spc="-5"/>
              <a:t> </a:t>
            </a:r>
            <a:r>
              <a:t>de </a:t>
            </a:r>
            <a:r>
              <a:rPr spc="-10"/>
              <a:t>organisatie.</a:t>
            </a:r>
            <a:endParaRPr spc="-10"/>
          </a:p>
          <a:p>
            <a:pPr marR="5080" indent="12700">
              <a:lnSpc>
                <a:spcPct val="138900"/>
              </a:lnSpc>
              <a:defRPr sz="900">
                <a:solidFill>
                  <a:srgbClr val="231F20"/>
                </a:solidFill>
                <a:latin typeface="Montserrat Bold"/>
                <a:ea typeface="Montserrat Bold"/>
                <a:cs typeface="Montserrat Bold"/>
                <a:sym typeface="Montserrat Bold"/>
              </a:defRPr>
            </a:pPr>
            <a:endParaRPr spc="-10"/>
          </a:p>
          <a:p>
            <a:pPr marR="5080" indent="12700">
              <a:lnSpc>
                <a:spcPct val="138900"/>
              </a:lnSpc>
              <a:defRPr sz="900">
                <a:solidFill>
                  <a:srgbClr val="231F20"/>
                </a:solidFill>
                <a:latin typeface="Montserrat Bold"/>
                <a:ea typeface="Montserrat Bold"/>
                <a:cs typeface="Montserrat Bold"/>
                <a:sym typeface="Montserrat Bold"/>
              </a:defRPr>
            </a:pPr>
            <a:r>
              <a:t>Vertellen over het</a:t>
            </a:r>
            <a:r>
              <a:rPr spc="5"/>
              <a:t> </a:t>
            </a:r>
            <a:r>
              <a:rPr spc="-10"/>
              <a:t>manifest:</a:t>
            </a:r>
          </a:p>
          <a:p>
            <a:pPr marR="345440" indent="12700">
              <a:lnSpc>
                <a:spcPct val="138900"/>
              </a:lnSpc>
              <a:defRPr sz="900">
                <a:solidFill>
                  <a:srgbClr val="231F20"/>
                </a:solidFill>
                <a:latin typeface="Montserrat Light"/>
                <a:ea typeface="Montserrat Light"/>
                <a:cs typeface="Montserrat Light"/>
                <a:sym typeface="Montserrat Light"/>
              </a:defRPr>
            </a:pPr>
            <a:r>
              <a:t>Het</a:t>
            </a:r>
            <a:r>
              <a:rPr spc="-25"/>
              <a:t> </a:t>
            </a:r>
            <a:r>
              <a:t>netwerk</a:t>
            </a:r>
            <a:r>
              <a:rPr spc="-10"/>
              <a:t> </a:t>
            </a:r>
            <a:r>
              <a:t>BW&amp;B</a:t>
            </a:r>
            <a:r>
              <a:rPr spc="-10"/>
              <a:t> </a:t>
            </a:r>
            <a:r>
              <a:t>van</a:t>
            </a:r>
            <a:r>
              <a:rPr spc="-10"/>
              <a:t> </a:t>
            </a:r>
            <a:r>
              <a:t>nu</a:t>
            </a:r>
            <a:r>
              <a:rPr spc="-10"/>
              <a:t> </a:t>
            </a:r>
            <a:r>
              <a:t>bestaat</a:t>
            </a:r>
            <a:r>
              <a:rPr spc="-15"/>
              <a:t> </a:t>
            </a:r>
            <a:r>
              <a:t>al</a:t>
            </a:r>
            <a:r>
              <a:rPr spc="-10"/>
              <a:t> </a:t>
            </a:r>
            <a:r>
              <a:t>lang</a:t>
            </a:r>
            <a:r>
              <a:rPr spc="-10"/>
              <a:t> </a:t>
            </a:r>
            <a:r>
              <a:t>niet</a:t>
            </a:r>
            <a:r>
              <a:rPr spc="-10"/>
              <a:t> </a:t>
            </a:r>
            <a:r>
              <a:t>meer</a:t>
            </a:r>
            <a:r>
              <a:rPr spc="-10"/>
              <a:t> </a:t>
            </a:r>
            <a:r>
              <a:t>uitsluitend</a:t>
            </a:r>
            <a:r>
              <a:rPr spc="-10"/>
              <a:t> </a:t>
            </a:r>
            <a:r>
              <a:rPr spc="-25"/>
              <a:t>uit </a:t>
            </a:r>
            <a:r>
              <a:t>de</a:t>
            </a:r>
            <a:r>
              <a:rPr spc="-15"/>
              <a:t> </a:t>
            </a:r>
            <a:r>
              <a:t>beschermende woonvormen</a:t>
            </a:r>
            <a:r>
              <a:rPr spc="-5"/>
              <a:t> </a:t>
            </a:r>
            <a:r>
              <a:t>van dertig</a:t>
            </a:r>
            <a:r>
              <a:rPr spc="-5"/>
              <a:t> </a:t>
            </a:r>
            <a:r>
              <a:t>jaar geleden.</a:t>
            </a:r>
            <a:r>
              <a:rPr spc="-5"/>
              <a:t> </a:t>
            </a:r>
            <a:r>
              <a:t>De visie </a:t>
            </a:r>
            <a:r>
              <a:rPr spc="-25"/>
              <a:t>en</a:t>
            </a:r>
          </a:p>
          <a:p>
            <a:pPr marR="34925" indent="12700">
              <a:lnSpc>
                <a:spcPct val="138900"/>
              </a:lnSpc>
              <a:defRPr sz="900">
                <a:solidFill>
                  <a:srgbClr val="231F20"/>
                </a:solidFill>
                <a:latin typeface="Montserrat Light"/>
                <a:ea typeface="Montserrat Light"/>
                <a:cs typeface="Montserrat Light"/>
                <a:sym typeface="Montserrat Light"/>
              </a:defRPr>
            </a:pPr>
            <a:r>
              <a:t>dienstverlening</a:t>
            </a:r>
            <a:r>
              <a:rPr spc="-25"/>
              <a:t> </a:t>
            </a:r>
            <a:r>
              <a:t>zijn</a:t>
            </a:r>
            <a:r>
              <a:rPr spc="-20"/>
              <a:t> </a:t>
            </a:r>
            <a:r>
              <a:t>veranderd</a:t>
            </a:r>
            <a:r>
              <a:rPr spc="-20"/>
              <a:t> </a:t>
            </a:r>
            <a:r>
              <a:t>en</a:t>
            </a:r>
            <a:r>
              <a:rPr spc="-20"/>
              <a:t> </a:t>
            </a:r>
            <a:r>
              <a:t>verbreed.</a:t>
            </a:r>
            <a:r>
              <a:rPr spc="-20"/>
              <a:t> </a:t>
            </a:r>
            <a:r>
              <a:t>We</a:t>
            </a:r>
            <a:r>
              <a:rPr spc="-25"/>
              <a:t> </a:t>
            </a:r>
            <a:r>
              <a:t>zijn</a:t>
            </a:r>
            <a:r>
              <a:rPr spc="-20"/>
              <a:t> </a:t>
            </a:r>
            <a:r>
              <a:t>actief</a:t>
            </a:r>
            <a:r>
              <a:rPr spc="-20"/>
              <a:t> </a:t>
            </a:r>
            <a:r>
              <a:t>in</a:t>
            </a:r>
            <a:r>
              <a:rPr spc="-20"/>
              <a:t> </a:t>
            </a:r>
            <a:r>
              <a:t>de</a:t>
            </a:r>
            <a:r>
              <a:rPr spc="-20"/>
              <a:t> </a:t>
            </a:r>
            <a:r>
              <a:rPr spc="-10"/>
              <a:t>wijken, </a:t>
            </a:r>
            <a:r>
              <a:t>werken</a:t>
            </a:r>
            <a:r>
              <a:rPr spc="-10"/>
              <a:t> </a:t>
            </a:r>
            <a:r>
              <a:t>veel</a:t>
            </a:r>
            <a:r>
              <a:rPr spc="-5"/>
              <a:t> </a:t>
            </a:r>
            <a:r>
              <a:rPr spc="-10"/>
              <a:t>ambulant </a:t>
            </a:r>
            <a:r>
              <a:t>en</a:t>
            </a:r>
            <a:r>
              <a:rPr spc="-5"/>
              <a:t> </a:t>
            </a:r>
            <a:r>
              <a:t>zetten</a:t>
            </a:r>
            <a:r>
              <a:rPr spc="-10"/>
              <a:t> </a:t>
            </a:r>
            <a:r>
              <a:t>in</a:t>
            </a:r>
            <a:r>
              <a:rPr spc="-5"/>
              <a:t> </a:t>
            </a:r>
            <a:r>
              <a:t>op</a:t>
            </a:r>
            <a:r>
              <a:rPr spc="-10"/>
              <a:t> </a:t>
            </a:r>
            <a:r>
              <a:t>herstel</a:t>
            </a:r>
            <a:r>
              <a:rPr spc="-5"/>
              <a:t> </a:t>
            </a:r>
            <a:r>
              <a:t>van</a:t>
            </a:r>
            <a:r>
              <a:rPr spc="-10"/>
              <a:t> </a:t>
            </a:r>
            <a:r>
              <a:t>psychische</a:t>
            </a:r>
            <a:r>
              <a:rPr spc="-5"/>
              <a:t> </a:t>
            </a:r>
            <a:r>
              <a:rPr spc="-10"/>
              <a:t>gezondheid </a:t>
            </a:r>
            <a:r>
              <a:t>en</a:t>
            </a:r>
            <a:r>
              <a:rPr spc="-5"/>
              <a:t> </a:t>
            </a:r>
            <a:r>
              <a:t>kwaliteit</a:t>
            </a:r>
            <a:r>
              <a:rPr spc="-5"/>
              <a:t> </a:t>
            </a:r>
            <a:r>
              <a:t>van</a:t>
            </a:r>
            <a:r>
              <a:rPr spc="-5"/>
              <a:t> </a:t>
            </a:r>
            <a:r>
              <a:t>leven.</a:t>
            </a:r>
            <a:r>
              <a:rPr spc="-5"/>
              <a:t> </a:t>
            </a:r>
            <a:r>
              <a:t>Ons</a:t>
            </a:r>
            <a:r>
              <a:rPr spc="-5"/>
              <a:t> </a:t>
            </a:r>
            <a:r>
              <a:t>werkveld</a:t>
            </a:r>
            <a:r>
              <a:rPr spc="-5"/>
              <a:t> </a:t>
            </a:r>
            <a:r>
              <a:t>ondersteunt</a:t>
            </a:r>
            <a:r>
              <a:rPr spc="-5"/>
              <a:t> </a:t>
            </a:r>
            <a:r>
              <a:t>mensen</a:t>
            </a:r>
            <a:r>
              <a:rPr spc="-5"/>
              <a:t> </a:t>
            </a:r>
            <a:r>
              <a:t>in</a:t>
            </a:r>
            <a:r>
              <a:rPr spc="-5"/>
              <a:t> </a:t>
            </a:r>
            <a:r>
              <a:rPr spc="-10"/>
              <a:t>kwetsbare </a:t>
            </a:r>
            <a:r>
              <a:t>posities</a:t>
            </a:r>
            <a:r>
              <a:rPr spc="-20"/>
              <a:t> </a:t>
            </a:r>
            <a:r>
              <a:t>krachtig.</a:t>
            </a:r>
            <a:r>
              <a:rPr spc="-5"/>
              <a:t> </a:t>
            </a:r>
            <a:r>
              <a:t>Om</a:t>
            </a:r>
            <a:r>
              <a:rPr spc="-5"/>
              <a:t> </a:t>
            </a:r>
            <a:r>
              <a:t>te</a:t>
            </a:r>
            <a:r>
              <a:rPr spc="-5"/>
              <a:t> </a:t>
            </a:r>
            <a:r>
              <a:t>duiden</a:t>
            </a:r>
            <a:r>
              <a:rPr spc="-5"/>
              <a:t> </a:t>
            </a:r>
            <a:r>
              <a:t>hoe</a:t>
            </a:r>
            <a:r>
              <a:rPr spc="-5"/>
              <a:t> </a:t>
            </a:r>
            <a:r>
              <a:t>we</a:t>
            </a:r>
            <a:r>
              <a:rPr spc="-5"/>
              <a:t> </a:t>
            </a:r>
            <a:r>
              <a:t>veranderen</a:t>
            </a:r>
            <a:r>
              <a:rPr spc="-5"/>
              <a:t> </a:t>
            </a:r>
            <a:r>
              <a:t>is</a:t>
            </a:r>
            <a:r>
              <a:rPr spc="-5"/>
              <a:t> </a:t>
            </a:r>
            <a:r>
              <a:t>een</a:t>
            </a:r>
            <a:r>
              <a:rPr spc="-5"/>
              <a:t> </a:t>
            </a:r>
            <a:r>
              <a:t>beoogde</a:t>
            </a:r>
            <a:r>
              <a:rPr spc="-5"/>
              <a:t> </a:t>
            </a:r>
            <a:r>
              <a:rPr spc="-10"/>
              <a:t>shift </a:t>
            </a:r>
            <a:r>
              <a:t>in</a:t>
            </a:r>
            <a:r>
              <a:rPr spc="-10"/>
              <a:t> </a:t>
            </a:r>
            <a:r>
              <a:t>beeld</a:t>
            </a:r>
            <a:r>
              <a:rPr spc="-10"/>
              <a:t> </a:t>
            </a:r>
            <a:r>
              <a:t>gebracht</a:t>
            </a:r>
            <a:r>
              <a:rPr spc="-5"/>
              <a:t> </a:t>
            </a:r>
            <a:r>
              <a:t>(te</a:t>
            </a:r>
            <a:r>
              <a:rPr spc="-10"/>
              <a:t> </a:t>
            </a:r>
            <a:r>
              <a:t>vinden</a:t>
            </a:r>
            <a:r>
              <a:rPr spc="-10"/>
              <a:t> </a:t>
            </a:r>
            <a:r>
              <a:t>als</a:t>
            </a:r>
            <a:r>
              <a:rPr spc="-5"/>
              <a:t> </a:t>
            </a:r>
            <a:r>
              <a:t>sheet</a:t>
            </a:r>
            <a:r>
              <a:rPr spc="-10"/>
              <a:t> </a:t>
            </a:r>
            <a:r>
              <a:t>in</a:t>
            </a:r>
            <a:r>
              <a:rPr spc="-10"/>
              <a:t> </a:t>
            </a:r>
            <a:r>
              <a:t>de</a:t>
            </a:r>
            <a:r>
              <a:rPr spc="-5"/>
              <a:t> </a:t>
            </a:r>
            <a:r>
              <a:t>bijgeleverde</a:t>
            </a:r>
            <a:r>
              <a:rPr spc="-10"/>
              <a:t> PowerPoint</a:t>
            </a:r>
            <a:r>
              <a:rPr spc="-5"/>
              <a:t> </a:t>
            </a:r>
            <a:r>
              <a:rPr spc="-25"/>
              <a:t>en </a:t>
            </a:r>
            <a:r>
              <a:t>als pdf in</a:t>
            </a:r>
            <a:r>
              <a:rPr spc="5"/>
              <a:t> </a:t>
            </a:r>
            <a:r>
              <a:t>het plan van</a:t>
            </a:r>
            <a:r>
              <a:rPr spc="5"/>
              <a:t> </a:t>
            </a:r>
            <a:r>
              <a:t>Aanpak:</a:t>
            </a:r>
            <a:r>
              <a:rPr spc="229"/>
              <a:t> </a:t>
            </a:r>
            <a:r>
              <a:t>beoogde</a:t>
            </a:r>
            <a:r>
              <a:rPr spc="5"/>
              <a:t> </a:t>
            </a:r>
            <a:r>
              <a:rPr spc="-10"/>
              <a:t>shift).</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object 2"/>
          <p:cNvSpPr txBox="1"/>
          <p:nvPr/>
        </p:nvSpPr>
        <p:spPr>
          <a:xfrm>
            <a:off x="743299" y="635558"/>
            <a:ext cx="4745355"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z="1200">
                <a:latin typeface="Montserrat Bold"/>
                <a:ea typeface="Montserrat Bold"/>
                <a:cs typeface="Montserrat Bold"/>
                <a:sym typeface="Montserrat Bold"/>
              </a:defRPr>
            </a:pPr>
            <a:r>
              <a:t>Tone</a:t>
            </a:r>
            <a:r>
              <a:rPr spc="204"/>
              <a:t> </a:t>
            </a:r>
            <a:r>
              <a:t>of</a:t>
            </a:r>
            <a:r>
              <a:rPr spc="209"/>
              <a:t> </a:t>
            </a:r>
            <a:r>
              <a:rPr spc="60"/>
              <a:t>voice</a:t>
            </a:r>
            <a:r>
              <a:rPr spc="209"/>
              <a:t> </a:t>
            </a:r>
            <a:r>
              <a:t>&amp;</a:t>
            </a:r>
            <a:r>
              <a:rPr spc="209"/>
              <a:t> </a:t>
            </a:r>
            <a:r>
              <a:rPr spc="70"/>
              <a:t>kernboodschappen</a:t>
            </a:r>
            <a:r>
              <a:rPr spc="209"/>
              <a:t> </a:t>
            </a:r>
            <a:r>
              <a:rPr spc="45"/>
              <a:t>van</a:t>
            </a:r>
            <a:r>
              <a:rPr spc="209"/>
              <a:t> </a:t>
            </a:r>
            <a:r>
              <a:rPr spc="55"/>
              <a:t>het</a:t>
            </a:r>
            <a:r>
              <a:rPr spc="209"/>
              <a:t> </a:t>
            </a:r>
            <a:r>
              <a:rPr spc="65"/>
              <a:t>manifest</a:t>
            </a:r>
          </a:p>
        </p:txBody>
      </p:sp>
      <p:sp>
        <p:nvSpPr>
          <p:cNvPr id="398" name="object 3"/>
          <p:cNvSpPr txBox="1"/>
          <p:nvPr/>
        </p:nvSpPr>
        <p:spPr>
          <a:xfrm>
            <a:off x="743299" y="1678986"/>
            <a:ext cx="4114167" cy="16920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74930" indent="12700">
              <a:lnSpc>
                <a:spcPct val="138900"/>
              </a:lnSpc>
              <a:spcBef>
                <a:spcPts val="100"/>
              </a:spcBef>
              <a:defRPr sz="900">
                <a:solidFill>
                  <a:srgbClr val="231F20"/>
                </a:solidFill>
                <a:latin typeface="Montserrat Light"/>
                <a:ea typeface="Montserrat Light"/>
                <a:cs typeface="Montserrat Light"/>
                <a:sym typeface="Montserrat Light"/>
              </a:defRPr>
            </a:pPr>
            <a:r>
              <a:t>Om</a:t>
            </a:r>
            <a:r>
              <a:rPr spc="-10"/>
              <a:t> </a:t>
            </a:r>
            <a:r>
              <a:t>het</a:t>
            </a:r>
            <a:r>
              <a:rPr spc="-5"/>
              <a:t> </a:t>
            </a:r>
            <a:r>
              <a:t>werkveld</a:t>
            </a:r>
            <a:r>
              <a:rPr spc="-5"/>
              <a:t> </a:t>
            </a:r>
            <a:r>
              <a:t>beter</a:t>
            </a:r>
            <a:r>
              <a:rPr spc="-5"/>
              <a:t> </a:t>
            </a:r>
            <a:r>
              <a:t>uit</a:t>
            </a:r>
            <a:r>
              <a:rPr spc="-5"/>
              <a:t> </a:t>
            </a:r>
            <a:r>
              <a:t>te</a:t>
            </a:r>
            <a:r>
              <a:rPr spc="-10"/>
              <a:t> </a:t>
            </a:r>
            <a:r>
              <a:t>dragen,</a:t>
            </a:r>
            <a:r>
              <a:rPr spc="-5"/>
              <a:t> </a:t>
            </a:r>
            <a:r>
              <a:t>werkten</a:t>
            </a:r>
            <a:r>
              <a:rPr spc="-5"/>
              <a:t> </a:t>
            </a:r>
            <a:r>
              <a:t>we</a:t>
            </a:r>
            <a:r>
              <a:rPr spc="-5"/>
              <a:t> </a:t>
            </a:r>
            <a:r>
              <a:t>aan</a:t>
            </a:r>
            <a:r>
              <a:rPr spc="-5"/>
              <a:t> </a:t>
            </a:r>
            <a:r>
              <a:t>een</a:t>
            </a:r>
            <a:r>
              <a:rPr spc="-5"/>
              <a:t> </a:t>
            </a:r>
            <a:r>
              <a:rPr spc="-10"/>
              <a:t>formulering </a:t>
            </a:r>
            <a:r>
              <a:t>waarin</a:t>
            </a:r>
            <a:r>
              <a:rPr spc="-25"/>
              <a:t> </a:t>
            </a:r>
            <a:r>
              <a:t>onze</a:t>
            </a:r>
            <a:r>
              <a:rPr spc="-20"/>
              <a:t> </a:t>
            </a:r>
            <a:r>
              <a:t>nieuwe</a:t>
            </a:r>
            <a:r>
              <a:rPr spc="-20"/>
              <a:t> </a:t>
            </a:r>
            <a:r>
              <a:t>positie</a:t>
            </a:r>
            <a:r>
              <a:rPr spc="-25"/>
              <a:t> </a:t>
            </a:r>
            <a:r>
              <a:t>beter</a:t>
            </a:r>
            <a:r>
              <a:rPr spc="-20"/>
              <a:t> </a:t>
            </a:r>
            <a:r>
              <a:t>tot</a:t>
            </a:r>
            <a:r>
              <a:rPr spc="-20"/>
              <a:t> </a:t>
            </a:r>
            <a:r>
              <a:t>zijn</a:t>
            </a:r>
            <a:r>
              <a:rPr spc="-25"/>
              <a:t> </a:t>
            </a:r>
            <a:r>
              <a:t>recht</a:t>
            </a:r>
            <a:r>
              <a:rPr spc="-20"/>
              <a:t> </a:t>
            </a:r>
            <a:r>
              <a:t>komt.</a:t>
            </a:r>
            <a:r>
              <a:rPr spc="-20"/>
              <a:t> </a:t>
            </a:r>
            <a:r>
              <a:t>Het</a:t>
            </a:r>
            <a:r>
              <a:rPr spc="-20"/>
              <a:t> </a:t>
            </a:r>
            <a:r>
              <a:rPr spc="-10"/>
              <a:t>manifest </a:t>
            </a:r>
            <a:r>
              <a:t>community</a:t>
            </a:r>
            <a:r>
              <a:rPr spc="-10"/>
              <a:t> </a:t>
            </a:r>
            <a:r>
              <a:t>next</a:t>
            </a:r>
            <a:r>
              <a:rPr spc="-10"/>
              <a:t> </a:t>
            </a:r>
            <a:r>
              <a:t>ontstond</a:t>
            </a:r>
            <a:r>
              <a:rPr spc="-10"/>
              <a:t> </a:t>
            </a:r>
            <a:r>
              <a:t>(te</a:t>
            </a:r>
            <a:r>
              <a:rPr spc="-10"/>
              <a:t> </a:t>
            </a:r>
            <a:r>
              <a:t>vinden</a:t>
            </a:r>
            <a:r>
              <a:rPr spc="-5"/>
              <a:t> </a:t>
            </a:r>
            <a:r>
              <a:t>als</a:t>
            </a:r>
            <a:r>
              <a:rPr spc="-10"/>
              <a:t> </a:t>
            </a:r>
            <a:r>
              <a:t>sheet</a:t>
            </a:r>
            <a:r>
              <a:rPr spc="-10"/>
              <a:t> </a:t>
            </a:r>
            <a:r>
              <a:t>in</a:t>
            </a:r>
            <a:r>
              <a:rPr spc="-10"/>
              <a:t> </a:t>
            </a:r>
            <a:r>
              <a:t>de</a:t>
            </a:r>
            <a:r>
              <a:rPr spc="-5"/>
              <a:t> </a:t>
            </a:r>
            <a:r>
              <a:rPr spc="-10"/>
              <a:t>bijgeleverde PowerPoint</a:t>
            </a:r>
            <a:r>
              <a:rPr spc="-5"/>
              <a:t> </a:t>
            </a:r>
            <a:r>
              <a:t>en als</a:t>
            </a:r>
            <a:r>
              <a:rPr spc="-5"/>
              <a:t> </a:t>
            </a:r>
            <a:r>
              <a:t>pdf in het</a:t>
            </a:r>
            <a:r>
              <a:rPr spc="-5"/>
              <a:t> </a:t>
            </a:r>
            <a:r>
              <a:t>plan van Aanpak:</a:t>
            </a:r>
            <a:r>
              <a:rPr spc="-5"/>
              <a:t> </a:t>
            </a:r>
            <a:r>
              <a:t>manifest), een </a:t>
            </a:r>
            <a:r>
              <a:rPr spc="-10"/>
              <a:t>gedragen </a:t>
            </a:r>
            <a:r>
              <a:t>visie</a:t>
            </a:r>
            <a:r>
              <a:rPr spc="-5"/>
              <a:t> </a:t>
            </a:r>
            <a:r>
              <a:t>waarin elk lid zich</a:t>
            </a:r>
            <a:r>
              <a:rPr spc="-5"/>
              <a:t> </a:t>
            </a:r>
            <a:r>
              <a:t>vindt. Deze visie geeft</a:t>
            </a:r>
            <a:r>
              <a:rPr spc="-5"/>
              <a:t> </a:t>
            </a:r>
            <a:r>
              <a:rPr spc="-10"/>
              <a:t>richting</a:t>
            </a:r>
            <a:r>
              <a:t> aan het </a:t>
            </a:r>
            <a:r>
              <a:rPr spc="-10"/>
              <a:t>werkveld </a:t>
            </a:r>
            <a:r>
              <a:t>en de</a:t>
            </a:r>
            <a:r>
              <a:rPr spc="10"/>
              <a:t> </a:t>
            </a:r>
            <a:r>
              <a:t>beoogde</a:t>
            </a:r>
            <a:r>
              <a:rPr spc="15"/>
              <a:t> </a:t>
            </a:r>
            <a:r>
              <a:t>shift</a:t>
            </a:r>
            <a:r>
              <a:rPr spc="10"/>
              <a:t> </a:t>
            </a:r>
            <a:r>
              <a:t>waar</a:t>
            </a:r>
            <a:r>
              <a:rPr spc="10"/>
              <a:t> </a:t>
            </a:r>
            <a:r>
              <a:t>alle</a:t>
            </a:r>
            <a:r>
              <a:rPr spc="15"/>
              <a:t> </a:t>
            </a:r>
            <a:r>
              <a:rPr spc="-10"/>
              <a:t>organisaties</a:t>
            </a:r>
            <a:r>
              <a:rPr spc="10"/>
              <a:t> </a:t>
            </a:r>
            <a:r>
              <a:t>actief</a:t>
            </a:r>
            <a:r>
              <a:rPr spc="10"/>
              <a:t> </a:t>
            </a:r>
            <a:r>
              <a:t>mee</a:t>
            </a:r>
            <a:r>
              <a:rPr spc="15"/>
              <a:t> </a:t>
            </a:r>
            <a:r>
              <a:rPr spc="-10"/>
              <a:t>zijn.</a:t>
            </a:r>
          </a:p>
          <a:p>
            <a:pPr marR="5080" indent="12700">
              <a:lnSpc>
                <a:spcPct val="138900"/>
              </a:lnSpc>
              <a:defRPr sz="900">
                <a:solidFill>
                  <a:srgbClr val="231F20"/>
                </a:solidFill>
                <a:latin typeface="Montserrat Light"/>
                <a:ea typeface="Montserrat Light"/>
                <a:cs typeface="Montserrat Light"/>
                <a:sym typeface="Montserrat Light"/>
              </a:defRPr>
            </a:pPr>
            <a:r>
              <a:t>Daarnaast</a:t>
            </a:r>
            <a:r>
              <a:rPr spc="-20"/>
              <a:t> </a:t>
            </a:r>
            <a:r>
              <a:t>zijn</a:t>
            </a:r>
            <a:r>
              <a:rPr spc="-5"/>
              <a:t> </a:t>
            </a:r>
            <a:r>
              <a:t>de</a:t>
            </a:r>
            <a:r>
              <a:rPr spc="-5"/>
              <a:t> </a:t>
            </a:r>
            <a:r>
              <a:rPr spc="-10"/>
              <a:t>kenmerken</a:t>
            </a:r>
            <a:r>
              <a:rPr spc="-5"/>
              <a:t> </a:t>
            </a:r>
            <a:r>
              <a:t>van</a:t>
            </a:r>
            <a:r>
              <a:rPr spc="-5"/>
              <a:t> </a:t>
            </a:r>
            <a:r>
              <a:t>het</a:t>
            </a:r>
            <a:r>
              <a:rPr spc="-5"/>
              <a:t> </a:t>
            </a:r>
            <a:r>
              <a:t>werkveld</a:t>
            </a:r>
            <a:r>
              <a:rPr spc="-5"/>
              <a:t> </a:t>
            </a:r>
            <a:r>
              <a:t>in</a:t>
            </a:r>
            <a:r>
              <a:rPr spc="-5"/>
              <a:t> </a:t>
            </a:r>
            <a:r>
              <a:t>kaart</a:t>
            </a:r>
            <a:r>
              <a:rPr spc="-5"/>
              <a:t> </a:t>
            </a:r>
            <a:r>
              <a:t>gebracht</a:t>
            </a:r>
            <a:r>
              <a:rPr spc="-5"/>
              <a:t> </a:t>
            </a:r>
            <a:r>
              <a:rPr spc="-25"/>
              <a:t>(te </a:t>
            </a:r>
            <a:r>
              <a:t>vinden</a:t>
            </a:r>
            <a:r>
              <a:rPr spc="-10"/>
              <a:t> </a:t>
            </a:r>
            <a:r>
              <a:t>als</a:t>
            </a:r>
            <a:r>
              <a:rPr spc="-5"/>
              <a:t> </a:t>
            </a:r>
            <a:r>
              <a:t>sheet</a:t>
            </a:r>
            <a:r>
              <a:rPr spc="-5"/>
              <a:t> </a:t>
            </a:r>
            <a:r>
              <a:t>in</a:t>
            </a:r>
            <a:r>
              <a:rPr spc="-5"/>
              <a:t> </a:t>
            </a:r>
            <a:r>
              <a:t>de</a:t>
            </a:r>
            <a:r>
              <a:rPr spc="-5"/>
              <a:t> </a:t>
            </a:r>
            <a:r>
              <a:t>bijgeleverde</a:t>
            </a:r>
            <a:r>
              <a:rPr spc="-5"/>
              <a:t> </a:t>
            </a:r>
            <a:r>
              <a:rPr spc="-10"/>
              <a:t>PowerPoint </a:t>
            </a:r>
            <a:r>
              <a:t>en</a:t>
            </a:r>
            <a:r>
              <a:rPr spc="-5"/>
              <a:t> </a:t>
            </a:r>
            <a:r>
              <a:t>als</a:t>
            </a:r>
            <a:r>
              <a:rPr spc="-5"/>
              <a:t> </a:t>
            </a:r>
            <a:r>
              <a:t>pdf</a:t>
            </a:r>
            <a:r>
              <a:rPr spc="-5"/>
              <a:t> </a:t>
            </a:r>
            <a:r>
              <a:t>in</a:t>
            </a:r>
            <a:r>
              <a:rPr spc="-5"/>
              <a:t> </a:t>
            </a:r>
            <a:r>
              <a:t>het</a:t>
            </a:r>
            <a:r>
              <a:rPr spc="-5"/>
              <a:t> </a:t>
            </a:r>
            <a:r>
              <a:t>plan</a:t>
            </a:r>
            <a:r>
              <a:rPr spc="-5"/>
              <a:t> </a:t>
            </a:r>
            <a:r>
              <a:rPr spc="-25"/>
              <a:t>van </a:t>
            </a:r>
            <a:r>
              <a:t>Aanpak:</a:t>
            </a:r>
            <a:r>
              <a:rPr spc="15"/>
              <a:t> </a:t>
            </a:r>
            <a:r>
              <a:rPr spc="-10"/>
              <a:t>kenmerken</a:t>
            </a:r>
            <a:r>
              <a:rPr spc="15"/>
              <a:t> </a:t>
            </a:r>
            <a:r>
              <a:rPr spc="-10"/>
              <a:t>BW&amp;B).</a:t>
            </a:r>
          </a:p>
        </p:txBody>
      </p:sp>
      <p:sp>
        <p:nvSpPr>
          <p:cNvPr id="399" name="object 4"/>
          <p:cNvSpPr txBox="1"/>
          <p:nvPr/>
        </p:nvSpPr>
        <p:spPr>
          <a:xfrm>
            <a:off x="743300" y="3583987"/>
            <a:ext cx="4197985" cy="9158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pc="-20" sz="900">
                <a:solidFill>
                  <a:srgbClr val="231F20"/>
                </a:solidFill>
                <a:latin typeface="Montserrat Light"/>
                <a:ea typeface="Montserrat Light"/>
                <a:cs typeface="Montserrat Light"/>
                <a:sym typeface="Montserrat Light"/>
              </a:defRPr>
            </a:pPr>
            <a:r>
              <a:t>Voor</a:t>
            </a:r>
            <a:r>
              <a:rPr spc="-25"/>
              <a:t> </a:t>
            </a:r>
            <a:r>
              <a:rPr spc="0"/>
              <a:t>de</a:t>
            </a:r>
            <a:r>
              <a:rPr spc="-10"/>
              <a:t> </a:t>
            </a:r>
            <a:r>
              <a:t>herstelprofessional</a:t>
            </a:r>
            <a:r>
              <a:rPr spc="-10"/>
              <a:t> </a:t>
            </a:r>
            <a:r>
              <a:t>zijn</a:t>
            </a:r>
            <a:r>
              <a:rPr spc="-10"/>
              <a:t> </a:t>
            </a:r>
            <a:r>
              <a:rPr spc="-25"/>
              <a:t>kenmerken</a:t>
            </a:r>
            <a:r>
              <a:rPr spc="-10"/>
              <a:t> opgesteld</a:t>
            </a:r>
            <a:r>
              <a:rPr spc="-15"/>
              <a:t> </a:t>
            </a:r>
            <a:r>
              <a:t>(te</a:t>
            </a:r>
            <a:r>
              <a:rPr spc="-10"/>
              <a:t> </a:t>
            </a:r>
            <a:r>
              <a:t>vinden</a:t>
            </a:r>
            <a:r>
              <a:rPr spc="-10"/>
              <a:t> als sheet </a:t>
            </a:r>
            <a:r>
              <a:rPr spc="-25"/>
              <a:t>in </a:t>
            </a:r>
            <a:r>
              <a:rPr spc="0"/>
              <a:t>de</a:t>
            </a:r>
            <a:r>
              <a:rPr spc="-34"/>
              <a:t> </a:t>
            </a:r>
            <a:r>
              <a:t>bijgeleverde</a:t>
            </a:r>
            <a:r>
              <a:rPr spc="-34"/>
              <a:t> </a:t>
            </a:r>
            <a:r>
              <a:rPr spc="-25"/>
              <a:t>PowerPoint</a:t>
            </a:r>
            <a:r>
              <a:rPr spc="-30"/>
              <a:t> </a:t>
            </a:r>
            <a:r>
              <a:rPr spc="0"/>
              <a:t>en</a:t>
            </a:r>
            <a:r>
              <a:rPr spc="-34"/>
              <a:t> </a:t>
            </a:r>
            <a:r>
              <a:rPr spc="-10"/>
              <a:t>als</a:t>
            </a:r>
            <a:r>
              <a:rPr spc="-30"/>
              <a:t> </a:t>
            </a:r>
            <a:r>
              <a:rPr spc="0"/>
              <a:t>pdf</a:t>
            </a:r>
            <a:r>
              <a:rPr spc="-34"/>
              <a:t> </a:t>
            </a:r>
            <a:r>
              <a:rPr spc="0"/>
              <a:t>in</a:t>
            </a:r>
            <a:r>
              <a:rPr spc="-34"/>
              <a:t> </a:t>
            </a:r>
            <a:r>
              <a:rPr spc="-10"/>
              <a:t>het</a:t>
            </a:r>
            <a:r>
              <a:rPr spc="-30"/>
              <a:t> </a:t>
            </a:r>
            <a:r>
              <a:t>plan</a:t>
            </a:r>
            <a:r>
              <a:rPr spc="-34"/>
              <a:t> </a:t>
            </a:r>
            <a:r>
              <a:rPr spc="-10"/>
              <a:t>van</a:t>
            </a:r>
            <a:r>
              <a:rPr spc="-30"/>
              <a:t> </a:t>
            </a:r>
            <a:r>
              <a:rPr spc="0"/>
              <a:t>Aanpak:</a:t>
            </a:r>
            <a:r>
              <a:rPr spc="180"/>
              <a:t> </a:t>
            </a:r>
            <a:r>
              <a:rPr spc="-10"/>
              <a:t>kenmerken </a:t>
            </a:r>
            <a:r>
              <a:t>professional).</a:t>
            </a:r>
            <a:r>
              <a:rPr spc="-25"/>
              <a:t> </a:t>
            </a:r>
            <a:r>
              <a:t>Een</a:t>
            </a:r>
            <a:r>
              <a:rPr spc="-25"/>
              <a:t> </a:t>
            </a:r>
            <a:r>
              <a:t>overzicht</a:t>
            </a:r>
            <a:r>
              <a:rPr spc="-25"/>
              <a:t> </a:t>
            </a:r>
            <a:r>
              <a:rPr spc="-10"/>
              <a:t>kun</a:t>
            </a:r>
            <a:r>
              <a:rPr spc="-25"/>
              <a:t> </a:t>
            </a:r>
            <a:r>
              <a:rPr spc="0"/>
              <a:t>je</a:t>
            </a:r>
            <a:r>
              <a:rPr spc="-25"/>
              <a:t> </a:t>
            </a:r>
            <a:r>
              <a:t>vinden</a:t>
            </a:r>
            <a:r>
              <a:rPr spc="-25"/>
              <a:t> </a:t>
            </a:r>
            <a:r>
              <a:rPr spc="0"/>
              <a:t>in</a:t>
            </a:r>
            <a:r>
              <a:rPr spc="-25"/>
              <a:t> </a:t>
            </a:r>
            <a:r>
              <a:rPr spc="0"/>
              <a:t>de</a:t>
            </a:r>
            <a:r>
              <a:rPr spc="-25"/>
              <a:t> </a:t>
            </a:r>
            <a:r>
              <a:t>route</a:t>
            </a:r>
            <a:r>
              <a:rPr spc="-25"/>
              <a:t> </a:t>
            </a:r>
            <a:r>
              <a:t>naar</a:t>
            </a:r>
            <a:r>
              <a:rPr spc="-25"/>
              <a:t> </a:t>
            </a:r>
            <a:r>
              <a:rPr spc="0"/>
              <a:t>een</a:t>
            </a:r>
            <a:r>
              <a:t> </a:t>
            </a:r>
            <a:r>
              <a:rPr spc="-10"/>
              <a:t>betekenisvol leven</a:t>
            </a:r>
            <a:r>
              <a:rPr spc="-30"/>
              <a:t> </a:t>
            </a:r>
            <a:r>
              <a:t>(te</a:t>
            </a:r>
            <a:r>
              <a:rPr spc="-30"/>
              <a:t> </a:t>
            </a:r>
            <a:r>
              <a:t>vinden</a:t>
            </a:r>
            <a:r>
              <a:rPr spc="-25"/>
              <a:t> </a:t>
            </a:r>
            <a:r>
              <a:rPr spc="-10"/>
              <a:t>als</a:t>
            </a:r>
            <a:r>
              <a:rPr spc="-30"/>
              <a:t> </a:t>
            </a:r>
            <a:r>
              <a:rPr spc="-10"/>
              <a:t>sheet</a:t>
            </a:r>
            <a:r>
              <a:rPr spc="-30"/>
              <a:t> </a:t>
            </a:r>
            <a:r>
              <a:rPr spc="0"/>
              <a:t>in</a:t>
            </a:r>
            <a:r>
              <a:rPr spc="-25"/>
              <a:t> </a:t>
            </a:r>
            <a:r>
              <a:rPr spc="0"/>
              <a:t>de</a:t>
            </a:r>
            <a:r>
              <a:rPr spc="-30"/>
              <a:t> </a:t>
            </a:r>
            <a:r>
              <a:t>bijgeleverde</a:t>
            </a:r>
            <a:r>
              <a:rPr spc="-25"/>
              <a:t> PowerPoint</a:t>
            </a:r>
            <a:r>
              <a:rPr spc="-30"/>
              <a:t> </a:t>
            </a:r>
            <a:r>
              <a:rPr spc="0"/>
              <a:t>en</a:t>
            </a:r>
            <a:r>
              <a:rPr spc="-30"/>
              <a:t> </a:t>
            </a:r>
            <a:r>
              <a:rPr spc="-10"/>
              <a:t>als</a:t>
            </a:r>
            <a:r>
              <a:rPr spc="-25"/>
              <a:t> </a:t>
            </a:r>
            <a:r>
              <a:rPr spc="0"/>
              <a:t>pdf</a:t>
            </a:r>
            <a:r>
              <a:rPr spc="-30"/>
              <a:t> </a:t>
            </a:r>
            <a:r>
              <a:rPr spc="0"/>
              <a:t>in</a:t>
            </a:r>
            <a:r>
              <a:rPr spc="-25"/>
              <a:t> het </a:t>
            </a:r>
            <a:r>
              <a:t>plan</a:t>
            </a:r>
            <a:r>
              <a:rPr spc="-40"/>
              <a:t> </a:t>
            </a:r>
            <a:r>
              <a:rPr spc="-10"/>
              <a:t>van</a:t>
            </a:r>
            <a:r>
              <a:rPr spc="-25"/>
              <a:t> </a:t>
            </a:r>
            <a:r>
              <a:rPr spc="-10"/>
              <a:t>Aanpak:</a:t>
            </a:r>
            <a:r>
              <a:rPr spc="-25"/>
              <a:t> </a:t>
            </a:r>
            <a:r>
              <a:rPr spc="-10"/>
              <a:t>infographic).</a:t>
            </a:r>
          </a:p>
        </p:txBody>
      </p:sp>
      <p:sp>
        <p:nvSpPr>
          <p:cNvPr id="400" name="object 5"/>
          <p:cNvSpPr txBox="1"/>
          <p:nvPr/>
        </p:nvSpPr>
        <p:spPr>
          <a:xfrm>
            <a:off x="743299" y="4726987"/>
            <a:ext cx="4102101" cy="110991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pc="-10" sz="900">
                <a:solidFill>
                  <a:srgbClr val="231F20"/>
                </a:solidFill>
                <a:latin typeface="Montserrat Light"/>
                <a:ea typeface="Montserrat Light"/>
                <a:cs typeface="Montserrat Light"/>
                <a:sym typeface="Montserrat Light"/>
              </a:defRPr>
            </a:pPr>
            <a:r>
              <a:t>Met</a:t>
            </a:r>
            <a:r>
              <a:rPr spc="-25"/>
              <a:t> </a:t>
            </a:r>
            <a:r>
              <a:t>het </a:t>
            </a:r>
            <a:r>
              <a:rPr spc="-20"/>
              <a:t>manifest</a:t>
            </a:r>
            <a:r>
              <a:rPr spc="-15"/>
              <a:t> </a:t>
            </a:r>
            <a:r>
              <a:t>van </a:t>
            </a:r>
            <a:r>
              <a:rPr spc="-20"/>
              <a:t>community</a:t>
            </a:r>
            <a:r>
              <a:rPr spc="-15"/>
              <a:t> </a:t>
            </a:r>
            <a:r>
              <a:rPr spc="0"/>
              <a:t>next</a:t>
            </a:r>
            <a:r>
              <a:t> </a:t>
            </a:r>
            <a:r>
              <a:rPr spc="-20"/>
              <a:t>benadrukken</a:t>
            </a:r>
            <a:r>
              <a:rPr spc="-15"/>
              <a:t> </a:t>
            </a:r>
            <a:r>
              <a:rPr spc="0"/>
              <a:t>we</a:t>
            </a:r>
            <a:r>
              <a:t> </a:t>
            </a:r>
            <a:r>
              <a:rPr spc="-25"/>
              <a:t>gezamenlijk</a:t>
            </a:r>
            <a:r>
              <a:t> </a:t>
            </a:r>
            <a:r>
              <a:rPr spc="-20"/>
              <a:t>onze </a:t>
            </a:r>
            <a:r>
              <a:t>missie.</a:t>
            </a:r>
            <a:r>
              <a:rPr spc="-25"/>
              <a:t> </a:t>
            </a:r>
            <a:r>
              <a:rPr spc="0"/>
              <a:t>De</a:t>
            </a:r>
            <a:r>
              <a:t> leden</a:t>
            </a:r>
            <a:r>
              <a:rPr spc="-15"/>
              <a:t> </a:t>
            </a:r>
            <a:r>
              <a:t>van </a:t>
            </a:r>
            <a:r>
              <a:rPr spc="-25"/>
              <a:t>Valente</a:t>
            </a:r>
            <a:r>
              <a:rPr spc="-15"/>
              <a:t> </a:t>
            </a:r>
            <a:r>
              <a:rPr spc="-20"/>
              <a:t>kennen</a:t>
            </a:r>
            <a:r>
              <a:t> </a:t>
            </a:r>
            <a:r>
              <a:rPr spc="-20"/>
              <a:t>onderling</a:t>
            </a:r>
            <a:r>
              <a:rPr spc="-15"/>
              <a:t> </a:t>
            </a:r>
            <a:r>
              <a:rPr spc="-25"/>
              <a:t>grote</a:t>
            </a:r>
            <a:r>
              <a:t> </a:t>
            </a:r>
            <a:r>
              <a:rPr spc="-20"/>
              <a:t>verschillen,</a:t>
            </a:r>
            <a:r>
              <a:rPr spc="-15"/>
              <a:t> </a:t>
            </a:r>
            <a:r>
              <a:rPr spc="-20"/>
              <a:t>alleen</a:t>
            </a:r>
            <a:r>
              <a:t> </a:t>
            </a:r>
            <a:r>
              <a:rPr spc="-25"/>
              <a:t>al </a:t>
            </a:r>
            <a:r>
              <a:rPr spc="0"/>
              <a:t>in</a:t>
            </a:r>
            <a:r>
              <a:rPr spc="-30"/>
              <a:t> </a:t>
            </a:r>
            <a:r>
              <a:t>aanbod,</a:t>
            </a:r>
            <a:r>
              <a:rPr spc="-15"/>
              <a:t> </a:t>
            </a:r>
            <a:r>
              <a:rPr spc="-20"/>
              <a:t>maar ondanks</a:t>
            </a:r>
            <a:r>
              <a:rPr spc="-15"/>
              <a:t> </a:t>
            </a:r>
            <a:r>
              <a:rPr spc="-20"/>
              <a:t>onze</a:t>
            </a:r>
            <a:r>
              <a:rPr spc="-15"/>
              <a:t> </a:t>
            </a:r>
            <a:r>
              <a:rPr spc="-20"/>
              <a:t>verschillen onderling,</a:t>
            </a:r>
            <a:r>
              <a:rPr spc="-15"/>
              <a:t> </a:t>
            </a:r>
            <a:r>
              <a:rPr spc="-20"/>
              <a:t>laten </a:t>
            </a:r>
            <a:r>
              <a:rPr spc="0"/>
              <a:t>we</a:t>
            </a:r>
            <a:r>
              <a:rPr spc="-15"/>
              <a:t> </a:t>
            </a:r>
            <a:r>
              <a:rPr spc="-20"/>
              <a:t>graag</a:t>
            </a:r>
            <a:r>
              <a:rPr spc="-15"/>
              <a:t> </a:t>
            </a:r>
            <a:r>
              <a:rPr spc="-25"/>
              <a:t>één </a:t>
            </a:r>
            <a:r>
              <a:rPr spc="-20"/>
              <a:t>geluid</a:t>
            </a:r>
            <a:r>
              <a:rPr spc="-25"/>
              <a:t> </a:t>
            </a:r>
            <a:r>
              <a:rPr spc="-20"/>
              <a:t>horen, want </a:t>
            </a:r>
            <a:r>
              <a:rPr spc="0"/>
              <a:t>we</a:t>
            </a:r>
            <a:r>
              <a:rPr spc="-25"/>
              <a:t> </a:t>
            </a:r>
            <a:r>
              <a:rPr spc="-20"/>
              <a:t>werken vanuit dezelfde </a:t>
            </a:r>
            <a:r>
              <a:t>missie</a:t>
            </a:r>
            <a:r>
              <a:rPr spc="-25"/>
              <a:t> </a:t>
            </a:r>
            <a:r>
              <a:rPr spc="0"/>
              <a:t>en</a:t>
            </a:r>
            <a:r>
              <a:rPr spc="-20"/>
              <a:t> </a:t>
            </a:r>
            <a:r>
              <a:t>visie.</a:t>
            </a:r>
            <a:r>
              <a:rPr spc="-20"/>
              <a:t> </a:t>
            </a:r>
            <a:r>
              <a:rPr spc="0"/>
              <a:t>Op</a:t>
            </a:r>
            <a:r>
              <a:rPr spc="-20"/>
              <a:t> deze manier</a:t>
            </a:r>
            <a:r>
              <a:rPr spc="-25"/>
              <a:t> </a:t>
            </a:r>
            <a:r>
              <a:rPr spc="-20"/>
              <a:t>maken </a:t>
            </a:r>
            <a:r>
              <a:rPr spc="0"/>
              <a:t>we</a:t>
            </a:r>
            <a:r>
              <a:rPr spc="-20"/>
              <a:t> </a:t>
            </a:r>
            <a:r>
              <a:rPr spc="0"/>
              <a:t>ook</a:t>
            </a:r>
            <a:r>
              <a:rPr spc="-25"/>
              <a:t> </a:t>
            </a:r>
            <a:r>
              <a:rPr spc="-20"/>
              <a:t>optimaal gebruik </a:t>
            </a:r>
            <a:r>
              <a:t>van</a:t>
            </a:r>
            <a:r>
              <a:rPr spc="-25"/>
              <a:t> </a:t>
            </a:r>
            <a:r>
              <a:rPr spc="0"/>
              <a:t>de</a:t>
            </a:r>
            <a:r>
              <a:rPr spc="-20"/>
              <a:t> </a:t>
            </a:r>
            <a:r>
              <a:rPr spc="-25"/>
              <a:t>aanwezige</a:t>
            </a:r>
            <a:r>
              <a:rPr spc="-20"/>
              <a:t> kennis </a:t>
            </a:r>
            <a:r>
              <a:rPr spc="-25"/>
              <a:t>en </a:t>
            </a:r>
            <a:r>
              <a:t>expertise</a:t>
            </a:r>
            <a:r>
              <a:rPr spc="-30"/>
              <a:t> </a:t>
            </a:r>
            <a:r>
              <a:rPr spc="-20"/>
              <a:t>binnen </a:t>
            </a:r>
            <a:r>
              <a:t>ons</a:t>
            </a:r>
            <a:r>
              <a:rPr spc="-15"/>
              <a:t> </a:t>
            </a:r>
            <a:r>
              <a:t>netwerk.</a:t>
            </a:r>
          </a:p>
        </p:txBody>
      </p:sp>
      <p:sp>
        <p:nvSpPr>
          <p:cNvPr id="401" name="object 6"/>
          <p:cNvSpPr txBox="1"/>
          <p:nvPr/>
        </p:nvSpPr>
        <p:spPr>
          <a:xfrm>
            <a:off x="5286945" y="1678986"/>
            <a:ext cx="4041776" cy="13039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pc="-25" sz="900">
                <a:solidFill>
                  <a:srgbClr val="231F20"/>
                </a:solidFill>
                <a:latin typeface="Montserrat Light"/>
                <a:ea typeface="Montserrat Light"/>
                <a:cs typeface="Montserrat Light"/>
                <a:sym typeface="Montserrat Light"/>
              </a:defRPr>
            </a:pPr>
            <a:r>
              <a:t>Valente </a:t>
            </a:r>
            <a:r>
              <a:rPr spc="0"/>
              <a:t>is</a:t>
            </a:r>
            <a:r>
              <a:rPr spc="-15"/>
              <a:t> </a:t>
            </a:r>
            <a:r>
              <a:rPr spc="0"/>
              <a:t>een</a:t>
            </a:r>
            <a:r>
              <a:rPr spc="-15"/>
              <a:t> </a:t>
            </a:r>
            <a:r>
              <a:t>netwerkorganisatie.</a:t>
            </a:r>
            <a:r>
              <a:rPr spc="-15"/>
              <a:t> </a:t>
            </a:r>
            <a:r>
              <a:rPr spc="-20"/>
              <a:t>Een</a:t>
            </a:r>
            <a:r>
              <a:rPr spc="-15"/>
              <a:t> </a:t>
            </a:r>
            <a:r>
              <a:rPr spc="-10"/>
              <a:t>van</a:t>
            </a:r>
            <a:r>
              <a:rPr spc="-15"/>
              <a:t> </a:t>
            </a:r>
            <a:r>
              <a:rPr spc="0"/>
              <a:t>de</a:t>
            </a:r>
            <a:r>
              <a:rPr spc="-15"/>
              <a:t> </a:t>
            </a:r>
            <a:r>
              <a:rPr spc="-20"/>
              <a:t>netwerken</a:t>
            </a:r>
            <a:r>
              <a:rPr spc="-15"/>
              <a:t> </a:t>
            </a:r>
            <a:r>
              <a:rPr spc="0"/>
              <a:t>is</a:t>
            </a:r>
            <a:r>
              <a:rPr spc="-15"/>
              <a:t> </a:t>
            </a:r>
            <a:r>
              <a:rPr spc="-20"/>
              <a:t>BW&amp;B.</a:t>
            </a:r>
            <a:r>
              <a:rPr spc="-15"/>
              <a:t> </a:t>
            </a:r>
            <a:r>
              <a:rPr spc="0"/>
              <a:t>In</a:t>
            </a:r>
            <a:r>
              <a:rPr spc="-15"/>
              <a:t> </a:t>
            </a:r>
            <a:r>
              <a:t>dit </a:t>
            </a:r>
            <a:r>
              <a:rPr spc="-10"/>
              <a:t>netwerk</a:t>
            </a:r>
            <a:r>
              <a:rPr spc="-30"/>
              <a:t> </a:t>
            </a:r>
            <a:r>
              <a:rPr spc="-10"/>
              <a:t>bevinden</a:t>
            </a:r>
            <a:r>
              <a:t> </a:t>
            </a:r>
            <a:r>
              <a:rPr spc="-20"/>
              <a:t>zich</a:t>
            </a:r>
            <a:r>
              <a:t> </a:t>
            </a:r>
            <a:r>
              <a:rPr spc="0"/>
              <a:t>66</a:t>
            </a:r>
            <a:r>
              <a:rPr spc="-30"/>
              <a:t> </a:t>
            </a:r>
            <a:r>
              <a:rPr spc="-10"/>
              <a:t>leden</a:t>
            </a:r>
            <a:r>
              <a:t> </a:t>
            </a:r>
            <a:r>
              <a:rPr spc="-20"/>
              <a:t>verspreid</a:t>
            </a:r>
            <a:r>
              <a:t> </a:t>
            </a:r>
            <a:r>
              <a:rPr spc="-10"/>
              <a:t>over</a:t>
            </a:r>
            <a:r>
              <a:rPr spc="-30"/>
              <a:t> </a:t>
            </a:r>
            <a:r>
              <a:rPr spc="-10"/>
              <a:t>het</a:t>
            </a:r>
            <a:r>
              <a:t> </a:t>
            </a:r>
            <a:r>
              <a:rPr spc="-20"/>
              <a:t>land.</a:t>
            </a:r>
            <a:r>
              <a:t> </a:t>
            </a:r>
            <a:r>
              <a:rPr spc="0"/>
              <a:t>De</a:t>
            </a:r>
            <a:r>
              <a:t> </a:t>
            </a:r>
            <a:r>
              <a:rPr spc="-10"/>
              <a:t>positionering van</a:t>
            </a:r>
            <a:r>
              <a:rPr spc="-45"/>
              <a:t> </a:t>
            </a:r>
            <a:r>
              <a:rPr spc="-10"/>
              <a:t>het</a:t>
            </a:r>
            <a:r>
              <a:rPr spc="-34"/>
              <a:t> </a:t>
            </a:r>
            <a:r>
              <a:rPr spc="-10"/>
              <a:t>werkveld</a:t>
            </a:r>
            <a:r>
              <a:rPr spc="-34"/>
              <a:t> </a:t>
            </a:r>
            <a:r>
              <a:rPr spc="0"/>
              <a:t>is</a:t>
            </a:r>
            <a:r>
              <a:rPr spc="-30"/>
              <a:t> </a:t>
            </a:r>
            <a:r>
              <a:rPr spc="-20"/>
              <a:t>onderdeel</a:t>
            </a:r>
            <a:r>
              <a:rPr spc="-34"/>
              <a:t> </a:t>
            </a:r>
            <a:r>
              <a:rPr spc="-10"/>
              <a:t>van</a:t>
            </a:r>
            <a:r>
              <a:rPr spc="-34"/>
              <a:t> </a:t>
            </a:r>
            <a:r>
              <a:rPr spc="0"/>
              <a:t>de</a:t>
            </a:r>
            <a:r>
              <a:rPr spc="-34"/>
              <a:t> </a:t>
            </a:r>
            <a:r>
              <a:rPr spc="-10"/>
              <a:t>agenda.</a:t>
            </a:r>
            <a:r>
              <a:rPr spc="-30"/>
              <a:t> </a:t>
            </a:r>
            <a:r>
              <a:rPr spc="0"/>
              <a:t>Om</a:t>
            </a:r>
            <a:r>
              <a:rPr spc="-34"/>
              <a:t> </a:t>
            </a:r>
            <a:r>
              <a:rPr spc="-10"/>
              <a:t>samen</a:t>
            </a:r>
            <a:r>
              <a:rPr spc="-34"/>
              <a:t> </a:t>
            </a:r>
            <a:r>
              <a:rPr spc="0"/>
              <a:t>in</a:t>
            </a:r>
            <a:r>
              <a:rPr spc="-34"/>
              <a:t> </a:t>
            </a:r>
            <a:r>
              <a:rPr spc="-10"/>
              <a:t>positie</a:t>
            </a:r>
            <a:r>
              <a:rPr spc="-30"/>
              <a:t> </a:t>
            </a:r>
            <a:r>
              <a:t>te </a:t>
            </a:r>
            <a:r>
              <a:rPr spc="-20"/>
              <a:t>komen</a:t>
            </a:r>
            <a:r>
              <a:rPr spc="-30"/>
              <a:t> </a:t>
            </a:r>
            <a:r>
              <a:rPr spc="0"/>
              <a:t>is</a:t>
            </a:r>
            <a:r>
              <a:t> </a:t>
            </a:r>
            <a:r>
              <a:rPr spc="0"/>
              <a:t>er</a:t>
            </a:r>
            <a:r>
              <a:t> </a:t>
            </a:r>
            <a:r>
              <a:rPr spc="0"/>
              <a:t>een</a:t>
            </a:r>
            <a:r>
              <a:rPr spc="-30"/>
              <a:t> </a:t>
            </a:r>
            <a:r>
              <a:rPr spc="-20"/>
              <a:t>stappenplan</a:t>
            </a:r>
            <a:r>
              <a:t> </a:t>
            </a:r>
            <a:r>
              <a:rPr spc="-10"/>
              <a:t>gemaakt</a:t>
            </a:r>
            <a:r>
              <a:t> </a:t>
            </a:r>
            <a:r>
              <a:rPr spc="-10"/>
              <a:t>voor</a:t>
            </a:r>
            <a:r>
              <a:rPr spc="-30"/>
              <a:t> </a:t>
            </a:r>
            <a:r>
              <a:rPr spc="-10"/>
              <a:t>leden</a:t>
            </a:r>
            <a:r>
              <a:t> </a:t>
            </a:r>
            <a:r>
              <a:rPr spc="-10"/>
              <a:t>met</a:t>
            </a:r>
            <a:r>
              <a:t> </a:t>
            </a:r>
            <a:r>
              <a:rPr spc="-20"/>
              <a:t>daarin</a:t>
            </a:r>
            <a:r>
              <a:t> </a:t>
            </a:r>
            <a:r>
              <a:rPr spc="-10"/>
              <a:t>kennis</a:t>
            </a:r>
          </a:p>
          <a:p>
            <a:pPr marR="217170" indent="12700">
              <a:lnSpc>
                <a:spcPct val="138900"/>
              </a:lnSpc>
              <a:defRPr sz="900">
                <a:solidFill>
                  <a:srgbClr val="231F20"/>
                </a:solidFill>
                <a:latin typeface="Montserrat Light"/>
                <a:ea typeface="Montserrat Light"/>
                <a:cs typeface="Montserrat Light"/>
                <a:sym typeface="Montserrat Light"/>
              </a:defRPr>
            </a:pPr>
            <a:r>
              <a:t>en</a:t>
            </a:r>
            <a:r>
              <a:rPr spc="-40"/>
              <a:t> </a:t>
            </a:r>
            <a:r>
              <a:rPr spc="-10"/>
              <a:t>tools</a:t>
            </a:r>
            <a:r>
              <a:rPr spc="-30"/>
              <a:t> </a:t>
            </a:r>
            <a:r>
              <a:rPr spc="-10"/>
              <a:t>gemaakt</a:t>
            </a:r>
            <a:r>
              <a:rPr spc="-30"/>
              <a:t> </a:t>
            </a:r>
            <a:r>
              <a:rPr spc="-10"/>
              <a:t>met</a:t>
            </a:r>
            <a:r>
              <a:rPr spc="-30"/>
              <a:t> </a:t>
            </a:r>
            <a:r>
              <a:t>de</a:t>
            </a:r>
            <a:r>
              <a:rPr spc="-30"/>
              <a:t> </a:t>
            </a:r>
            <a:r>
              <a:rPr spc="-20"/>
              <a:t>kennis</a:t>
            </a:r>
            <a:r>
              <a:rPr spc="-30"/>
              <a:t> </a:t>
            </a:r>
            <a:r>
              <a:t>en</a:t>
            </a:r>
            <a:r>
              <a:rPr spc="-30"/>
              <a:t> </a:t>
            </a:r>
            <a:r>
              <a:rPr spc="-10"/>
              <a:t>expertise</a:t>
            </a:r>
            <a:r>
              <a:rPr spc="-30"/>
              <a:t> </a:t>
            </a:r>
            <a:r>
              <a:rPr spc="-10"/>
              <a:t>van</a:t>
            </a:r>
            <a:r>
              <a:rPr spc="-30"/>
              <a:t> </a:t>
            </a:r>
            <a:r>
              <a:rPr spc="-20"/>
              <a:t>verschillende</a:t>
            </a:r>
            <a:r>
              <a:rPr spc="-25"/>
              <a:t> </a:t>
            </a:r>
            <a:r>
              <a:rPr spc="-20"/>
              <a:t>leden (bestuurders,</a:t>
            </a:r>
            <a:r>
              <a:rPr spc="40"/>
              <a:t> </a:t>
            </a:r>
            <a:r>
              <a:rPr spc="-10"/>
              <a:t>beleidsadviseurs,</a:t>
            </a:r>
            <a:r>
              <a:rPr spc="45"/>
              <a:t> </a:t>
            </a:r>
            <a:r>
              <a:rPr spc="-20"/>
              <a:t>managers,</a:t>
            </a:r>
            <a:r>
              <a:rPr spc="40"/>
              <a:t> </a:t>
            </a:r>
            <a:r>
              <a:rPr spc="-20"/>
              <a:t>ervaringsdeskundigen</a:t>
            </a:r>
            <a:r>
              <a:rPr spc="45"/>
              <a:t> </a:t>
            </a:r>
            <a:r>
              <a:rPr spc="-25"/>
              <a:t>en </a:t>
            </a:r>
            <a:r>
              <a:rPr spc="-10"/>
              <a:t>communicatieadviseurs).</a:t>
            </a:r>
          </a:p>
        </p:txBody>
      </p:sp>
      <p:sp>
        <p:nvSpPr>
          <p:cNvPr id="402" name="object 7"/>
          <p:cNvSpPr txBox="1"/>
          <p:nvPr/>
        </p:nvSpPr>
        <p:spPr>
          <a:xfrm>
            <a:off x="5286945" y="3256326"/>
            <a:ext cx="4140201" cy="12425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z="900">
                <a:solidFill>
                  <a:srgbClr val="231F20"/>
                </a:solidFill>
                <a:latin typeface="Montserrat Bold"/>
                <a:ea typeface="Montserrat Bold"/>
                <a:cs typeface="Montserrat Bold"/>
                <a:sym typeface="Montserrat Bold"/>
              </a:defRPr>
            </a:pPr>
            <a:r>
              <a:t>Uitgangspunten van</a:t>
            </a:r>
            <a:r>
              <a:rPr spc="10"/>
              <a:t> </a:t>
            </a:r>
            <a:r>
              <a:t>taal</a:t>
            </a:r>
            <a:r>
              <a:rPr spc="10"/>
              <a:t> </a:t>
            </a:r>
            <a:r>
              <a:t>in</a:t>
            </a:r>
            <a:r>
              <a:rPr spc="10"/>
              <a:t> </a:t>
            </a:r>
            <a:r>
              <a:t>onze</a:t>
            </a:r>
            <a:r>
              <a:rPr spc="10"/>
              <a:t> </a:t>
            </a:r>
            <a:r>
              <a:rPr spc="-10"/>
              <a:t>communicatieboodschappen</a:t>
            </a:r>
          </a:p>
          <a:p>
            <a:pPr indent="12700">
              <a:spcBef>
                <a:spcPts val="400"/>
              </a:spcBef>
              <a:defRPr b="1" i="1" sz="900">
                <a:solidFill>
                  <a:srgbClr val="231F20"/>
                </a:solidFill>
                <a:latin typeface="Montserrat-BoldItalic"/>
                <a:ea typeface="Montserrat-BoldItalic"/>
                <a:cs typeface="Montserrat-BoldItalic"/>
                <a:sym typeface="Montserrat-BoldItalic"/>
              </a:defRPr>
            </a:pPr>
            <a:r>
              <a:t>Doelgroep</a:t>
            </a:r>
            <a:r>
              <a:rPr spc="50"/>
              <a:t> </a:t>
            </a:r>
            <a:r>
              <a:rPr spc="-10"/>
              <a:t>cliënten</a:t>
            </a:r>
            <a:endParaRPr b="0">
              <a:latin typeface="Montserrat Bold"/>
              <a:ea typeface="Montserrat Bold"/>
              <a:cs typeface="Montserrat Bold"/>
              <a:sym typeface="Montserrat Bold"/>
            </a:endParaRPr>
          </a:p>
          <a:p>
            <a:pPr marL="165100" indent="-152400">
              <a:spcBef>
                <a:spcPts val="400"/>
              </a:spcBef>
              <a:buSzPct val="100000"/>
              <a:buFont typeface="Montserrat Regular"/>
              <a:buChar char="•"/>
              <a:tabLst>
                <a:tab pos="165100" algn="l"/>
              </a:tabLst>
              <a:defRPr spc="-20" sz="900">
                <a:solidFill>
                  <a:srgbClr val="231F20"/>
                </a:solidFill>
                <a:latin typeface="Montserrat Light"/>
                <a:ea typeface="Montserrat Light"/>
                <a:cs typeface="Montserrat Light"/>
                <a:sym typeface="Montserrat Light"/>
              </a:defRPr>
            </a:pPr>
            <a:r>
              <a:t>We</a:t>
            </a:r>
            <a:r>
              <a:rPr spc="-30"/>
              <a:t> </a:t>
            </a:r>
            <a:r>
              <a:t>gaan</a:t>
            </a:r>
            <a:r>
              <a:rPr spc="-25"/>
              <a:t> </a:t>
            </a:r>
            <a:r>
              <a:rPr spc="-10"/>
              <a:t>uit</a:t>
            </a:r>
            <a:r>
              <a:rPr spc="-25"/>
              <a:t> </a:t>
            </a:r>
            <a:r>
              <a:rPr spc="-10"/>
              <a:t>van</a:t>
            </a:r>
            <a:r>
              <a:rPr spc="-25"/>
              <a:t> </a:t>
            </a:r>
            <a:r>
              <a:rPr spc="0"/>
              <a:t>een</a:t>
            </a:r>
            <a:r>
              <a:rPr spc="-30"/>
              <a:t> </a:t>
            </a:r>
            <a:r>
              <a:rPr spc="-25"/>
              <a:t>kracht- </a:t>
            </a:r>
            <a:r>
              <a:rPr spc="0"/>
              <a:t>en</a:t>
            </a:r>
            <a:r>
              <a:rPr spc="-25"/>
              <a:t> </a:t>
            </a:r>
            <a:r>
              <a:t>herstelgerichte</a:t>
            </a:r>
            <a:r>
              <a:rPr spc="-25"/>
              <a:t> </a:t>
            </a:r>
            <a:r>
              <a:rPr spc="-10"/>
              <a:t>benadering.</a:t>
            </a:r>
          </a:p>
          <a:p>
            <a:pPr marL="12700" marR="62230">
              <a:lnSpc>
                <a:spcPct val="138900"/>
              </a:lnSpc>
              <a:buSzPct val="100000"/>
              <a:buFont typeface="Montserrat Regular"/>
              <a:buChar char="•"/>
              <a:tabLst>
                <a:tab pos="165100" algn="l"/>
              </a:tabLst>
              <a:defRPr spc="-20" sz="900">
                <a:solidFill>
                  <a:srgbClr val="231F20"/>
                </a:solidFill>
                <a:latin typeface="Montserrat Light"/>
                <a:ea typeface="Montserrat Light"/>
                <a:cs typeface="Montserrat Light"/>
                <a:sym typeface="Montserrat Light"/>
              </a:defRPr>
            </a:pPr>
            <a:r>
              <a:t>Waar</a:t>
            </a:r>
            <a:r>
              <a:rPr spc="-15"/>
              <a:t> </a:t>
            </a:r>
            <a:r>
              <a:t>mogelijk</a:t>
            </a:r>
            <a:r>
              <a:rPr spc="-5"/>
              <a:t> </a:t>
            </a:r>
            <a:r>
              <a:t>afkortingen</a:t>
            </a:r>
            <a:r>
              <a:rPr spc="-5"/>
              <a:t> </a:t>
            </a:r>
            <a:r>
              <a:t>vermijden</a:t>
            </a:r>
            <a:r>
              <a:rPr spc="0"/>
              <a:t> en</a:t>
            </a:r>
            <a:r>
              <a:rPr spc="-5"/>
              <a:t> </a:t>
            </a:r>
            <a:r>
              <a:t>termen</a:t>
            </a:r>
            <a:r>
              <a:rPr spc="-5"/>
              <a:t> </a:t>
            </a:r>
            <a:r>
              <a:t>versimpelen</a:t>
            </a:r>
            <a:r>
              <a:rPr spc="-5"/>
              <a:t> </a:t>
            </a:r>
            <a:r>
              <a:rPr spc="-10"/>
              <a:t>door</a:t>
            </a:r>
            <a:r>
              <a:rPr spc="0"/>
              <a:t> </a:t>
            </a:r>
            <a:r>
              <a:rPr spc="-25"/>
              <a:t>een alternatief</a:t>
            </a:r>
            <a:r>
              <a:rPr spc="-15"/>
              <a:t> </a:t>
            </a:r>
            <a:r>
              <a:rPr spc="-10"/>
              <a:t>te</a:t>
            </a:r>
            <a:r>
              <a:rPr spc="-5"/>
              <a:t> </a:t>
            </a:r>
            <a:r>
              <a:rPr spc="-10"/>
              <a:t>zoeken.</a:t>
            </a:r>
          </a:p>
          <a:p>
            <a:pPr marL="12700" marR="5080">
              <a:lnSpc>
                <a:spcPct val="138900"/>
              </a:lnSpc>
              <a:buSzPct val="100000"/>
              <a:buFont typeface="Montserrat Regular"/>
              <a:buChar char="•"/>
              <a:tabLst>
                <a:tab pos="165100" algn="l"/>
              </a:tabLst>
              <a:defRPr spc="-20" sz="900">
                <a:solidFill>
                  <a:srgbClr val="231F20"/>
                </a:solidFill>
                <a:latin typeface="Montserrat Light"/>
                <a:ea typeface="Montserrat Light"/>
                <a:cs typeface="Montserrat Light"/>
                <a:sym typeface="Montserrat Light"/>
              </a:defRPr>
            </a:pPr>
            <a:r>
              <a:t>We</a:t>
            </a:r>
            <a:r>
              <a:rPr spc="-10"/>
              <a:t> </a:t>
            </a:r>
            <a:r>
              <a:rPr spc="-25"/>
              <a:t>communiceren</a:t>
            </a:r>
            <a:r>
              <a:rPr spc="-5"/>
              <a:t> </a:t>
            </a:r>
            <a:r>
              <a:rPr spc="0"/>
              <a:t>op</a:t>
            </a:r>
            <a:r>
              <a:rPr spc="-5"/>
              <a:t> </a:t>
            </a:r>
            <a:r>
              <a:rPr spc="0"/>
              <a:t>een</a:t>
            </a:r>
            <a:r>
              <a:rPr spc="-5"/>
              <a:t> </a:t>
            </a:r>
            <a:r>
              <a:t>activerende</a:t>
            </a:r>
            <a:r>
              <a:rPr spc="-10"/>
              <a:t> </a:t>
            </a:r>
            <a:r>
              <a:rPr spc="0"/>
              <a:t>en</a:t>
            </a:r>
            <a:r>
              <a:rPr spc="-5"/>
              <a:t> </a:t>
            </a:r>
            <a:r>
              <a:t>ondersteunende</a:t>
            </a:r>
            <a:r>
              <a:rPr spc="-5"/>
              <a:t> </a:t>
            </a:r>
            <a:r>
              <a:t>manier;</a:t>
            </a:r>
            <a:r>
              <a:rPr spc="-5"/>
              <a:t> </a:t>
            </a:r>
            <a:r>
              <a:t>‘Wij ondersteunen</a:t>
            </a:r>
            <a:r>
              <a:rPr spc="-30"/>
              <a:t> </a:t>
            </a:r>
            <a:r>
              <a:rPr spc="-10"/>
              <a:t>jou</a:t>
            </a:r>
            <a:r>
              <a:rPr spc="-25"/>
              <a:t> </a:t>
            </a:r>
            <a:r>
              <a:rPr spc="-10"/>
              <a:t>bij’</a:t>
            </a:r>
            <a:r>
              <a:rPr spc="-30"/>
              <a:t> </a:t>
            </a:r>
            <a:r>
              <a:rPr spc="0"/>
              <a:t>in</a:t>
            </a:r>
            <a:r>
              <a:rPr spc="-25"/>
              <a:t> </a:t>
            </a:r>
            <a:r>
              <a:rPr spc="-10"/>
              <a:t>plaats</a:t>
            </a:r>
            <a:r>
              <a:rPr spc="-30"/>
              <a:t> </a:t>
            </a:r>
            <a:r>
              <a:rPr spc="-10"/>
              <a:t>van</a:t>
            </a:r>
            <a:r>
              <a:rPr spc="-25"/>
              <a:t> </a:t>
            </a:r>
            <a:r>
              <a:rPr spc="0"/>
              <a:t>‘Je</a:t>
            </a:r>
            <a:r>
              <a:rPr spc="-30"/>
              <a:t> </a:t>
            </a:r>
            <a:r>
              <a:t>krijgt</a:t>
            </a:r>
            <a:r>
              <a:rPr spc="-25"/>
              <a:t> </a:t>
            </a:r>
            <a:r>
              <a:t>hulp</a:t>
            </a:r>
            <a:r>
              <a:rPr spc="-25"/>
              <a:t> </a:t>
            </a:r>
            <a:r>
              <a:t>om’.</a:t>
            </a:r>
          </a:p>
        </p:txBody>
      </p:sp>
      <p:sp>
        <p:nvSpPr>
          <p:cNvPr id="403" name="object 8"/>
          <p:cNvSpPr txBox="1"/>
          <p:nvPr/>
        </p:nvSpPr>
        <p:spPr>
          <a:xfrm>
            <a:off x="5286945" y="4780327"/>
            <a:ext cx="4141471" cy="10555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b="1" sz="900">
                <a:solidFill>
                  <a:srgbClr val="231F20"/>
                </a:solidFill>
                <a:latin typeface="Montserrat-ExtraBold"/>
                <a:ea typeface="Montserrat-ExtraBold"/>
                <a:cs typeface="Montserrat-ExtraBold"/>
                <a:sym typeface="Montserrat-ExtraBold"/>
              </a:defRPr>
            </a:pPr>
            <a:r>
              <a:t>Voorbeelden</a:t>
            </a:r>
            <a:r>
              <a:rPr spc="80"/>
              <a:t> </a:t>
            </a:r>
            <a:r>
              <a:t>uit</a:t>
            </a:r>
            <a:r>
              <a:rPr spc="90"/>
              <a:t> </a:t>
            </a:r>
            <a:r>
              <a:t>het</a:t>
            </a:r>
            <a:r>
              <a:rPr spc="90"/>
              <a:t> </a:t>
            </a:r>
            <a:r>
              <a:rPr spc="-10"/>
              <a:t>manifest:</a:t>
            </a:r>
            <a:endParaRPr b="0">
              <a:latin typeface="Montserrat ExtraBold"/>
              <a:ea typeface="Montserrat ExtraBold"/>
              <a:cs typeface="Montserrat ExtraBold"/>
              <a:sym typeface="Montserrat ExtraBold"/>
            </a:endParaRPr>
          </a:p>
          <a:p>
            <a:pPr marR="5080" indent="12700">
              <a:lnSpc>
                <a:spcPct val="138900"/>
              </a:lnSpc>
              <a:defRPr spc="-20" sz="900">
                <a:solidFill>
                  <a:srgbClr val="231F20"/>
                </a:solidFill>
                <a:latin typeface="Montserrat Light"/>
                <a:ea typeface="Montserrat Light"/>
                <a:cs typeface="Montserrat Light"/>
                <a:sym typeface="Montserrat Light"/>
              </a:defRPr>
            </a:pPr>
            <a:r>
              <a:t>Iedereen</a:t>
            </a:r>
            <a:r>
              <a:rPr spc="-30"/>
              <a:t> </a:t>
            </a:r>
            <a:r>
              <a:rPr spc="0"/>
              <a:t>heeft</a:t>
            </a:r>
            <a:r>
              <a:rPr spc="-30"/>
              <a:t> </a:t>
            </a:r>
            <a:r>
              <a:rPr spc="0"/>
              <a:t>een</a:t>
            </a:r>
            <a:r>
              <a:rPr spc="-25"/>
              <a:t> </a:t>
            </a:r>
            <a:r>
              <a:t>talent,</a:t>
            </a:r>
            <a:r>
              <a:rPr spc="-30"/>
              <a:t> </a:t>
            </a:r>
            <a:r>
              <a:rPr spc="0"/>
              <a:t>een</a:t>
            </a:r>
            <a:r>
              <a:rPr spc="-25"/>
              <a:t> </a:t>
            </a:r>
            <a:r>
              <a:t>droom</a:t>
            </a:r>
            <a:r>
              <a:rPr spc="-30"/>
              <a:t> </a:t>
            </a:r>
            <a:r>
              <a:rPr spc="0"/>
              <a:t>of</a:t>
            </a:r>
            <a:r>
              <a:rPr spc="-25"/>
              <a:t> </a:t>
            </a:r>
            <a:r>
              <a:rPr spc="0"/>
              <a:t>een</a:t>
            </a:r>
            <a:r>
              <a:rPr spc="-30"/>
              <a:t> </a:t>
            </a:r>
            <a:r>
              <a:rPr spc="-10"/>
              <a:t>doel</a:t>
            </a:r>
            <a:r>
              <a:rPr spc="-30"/>
              <a:t> </a:t>
            </a:r>
            <a:r>
              <a:rPr spc="0"/>
              <a:t>om</a:t>
            </a:r>
            <a:r>
              <a:rPr spc="-25"/>
              <a:t> </a:t>
            </a:r>
            <a:r>
              <a:rPr spc="-10"/>
              <a:t>voor</a:t>
            </a:r>
            <a:r>
              <a:rPr spc="-30"/>
              <a:t> </a:t>
            </a:r>
            <a:r>
              <a:rPr spc="-10"/>
              <a:t>te</a:t>
            </a:r>
            <a:r>
              <a:rPr spc="-25"/>
              <a:t> </a:t>
            </a:r>
            <a:r>
              <a:t>gaan.</a:t>
            </a:r>
            <a:r>
              <a:rPr spc="-30"/>
              <a:t> </a:t>
            </a:r>
            <a:r>
              <a:rPr spc="0"/>
              <a:t>Iets</a:t>
            </a:r>
            <a:r>
              <a:rPr spc="-25"/>
              <a:t> wat </a:t>
            </a:r>
            <a:r>
              <a:rPr spc="-10"/>
              <a:t>het</a:t>
            </a:r>
            <a:r>
              <a:rPr spc="-30"/>
              <a:t> </a:t>
            </a:r>
            <a:r>
              <a:rPr spc="-10"/>
              <a:t>leven</a:t>
            </a:r>
            <a:r>
              <a:rPr spc="-25"/>
              <a:t> </a:t>
            </a:r>
            <a:r>
              <a:t>zin</a:t>
            </a:r>
            <a:r>
              <a:rPr spc="-25"/>
              <a:t> </a:t>
            </a:r>
            <a:r>
              <a:rPr spc="0"/>
              <a:t>geeft,</a:t>
            </a:r>
            <a:r>
              <a:rPr spc="-25"/>
              <a:t> </a:t>
            </a:r>
            <a:r>
              <a:rPr spc="0"/>
              <a:t>en</a:t>
            </a:r>
            <a:r>
              <a:rPr spc="-25"/>
              <a:t> </a:t>
            </a:r>
            <a:r>
              <a:t>betekenisvol</a:t>
            </a:r>
            <a:r>
              <a:rPr spc="-25"/>
              <a:t> </a:t>
            </a:r>
            <a:r>
              <a:rPr spc="-10"/>
              <a:t>maakt.</a:t>
            </a:r>
            <a:r>
              <a:rPr spc="-25"/>
              <a:t> </a:t>
            </a:r>
            <a:r>
              <a:rPr spc="-10"/>
              <a:t>Bij</a:t>
            </a:r>
            <a:r>
              <a:rPr spc="-25"/>
              <a:t> </a:t>
            </a:r>
            <a:r>
              <a:t>Community</a:t>
            </a:r>
            <a:r>
              <a:rPr spc="-25"/>
              <a:t> </a:t>
            </a:r>
            <a:r>
              <a:rPr spc="0"/>
              <a:t>Next/</a:t>
            </a:r>
            <a:r>
              <a:rPr spc="-25"/>
              <a:t> </a:t>
            </a:r>
            <a:r>
              <a:rPr spc="0"/>
              <a:t>in</a:t>
            </a:r>
            <a:r>
              <a:rPr spc="-25"/>
              <a:t> ons </a:t>
            </a:r>
            <a:r>
              <a:rPr spc="-10"/>
              <a:t>werkveld</a:t>
            </a:r>
            <a:r>
              <a:rPr spc="-30"/>
              <a:t> </a:t>
            </a:r>
            <a:r>
              <a:t>vinden</a:t>
            </a:r>
            <a:r>
              <a:rPr spc="-30"/>
              <a:t> </a:t>
            </a:r>
            <a:r>
              <a:rPr spc="0"/>
              <a:t>we</a:t>
            </a:r>
            <a:r>
              <a:rPr spc="-30"/>
              <a:t> </a:t>
            </a:r>
            <a:r>
              <a:rPr spc="-10"/>
              <a:t>het</a:t>
            </a:r>
            <a:r>
              <a:rPr spc="-30"/>
              <a:t> </a:t>
            </a:r>
            <a:r>
              <a:t>belangrijk</a:t>
            </a:r>
            <a:r>
              <a:rPr spc="-30"/>
              <a:t> </a:t>
            </a:r>
            <a:r>
              <a:t>dat</a:t>
            </a:r>
            <a:r>
              <a:rPr spc="-30"/>
              <a:t> </a:t>
            </a:r>
            <a:r>
              <a:rPr spc="-10"/>
              <a:t>mensen</a:t>
            </a:r>
            <a:r>
              <a:rPr spc="-30"/>
              <a:t> </a:t>
            </a:r>
            <a:r>
              <a:rPr spc="0"/>
              <a:t>in</a:t>
            </a:r>
            <a:r>
              <a:rPr spc="-30"/>
              <a:t> </a:t>
            </a:r>
            <a:r>
              <a:rPr spc="0"/>
              <a:t>een</a:t>
            </a:r>
            <a:r>
              <a:rPr spc="-30"/>
              <a:t> </a:t>
            </a:r>
            <a:r>
              <a:rPr spc="-10"/>
              <a:t>kwetsbare</a:t>
            </a:r>
            <a:r>
              <a:rPr spc="-25"/>
              <a:t> </a:t>
            </a:r>
            <a:r>
              <a:rPr spc="-10"/>
              <a:t>periode</a:t>
            </a:r>
            <a:r>
              <a:rPr spc="500"/>
              <a:t> </a:t>
            </a:r>
            <a:r>
              <a:rPr spc="0"/>
              <a:t>in</a:t>
            </a:r>
            <a:r>
              <a:rPr spc="-30"/>
              <a:t> </a:t>
            </a:r>
            <a:r>
              <a:t>hun</a:t>
            </a:r>
            <a:r>
              <a:rPr spc="-25"/>
              <a:t> </a:t>
            </a:r>
            <a:r>
              <a:rPr spc="-10"/>
              <a:t>leven,</a:t>
            </a:r>
            <a:r>
              <a:rPr spc="-30"/>
              <a:t> </a:t>
            </a:r>
            <a:r>
              <a:t>zelf</a:t>
            </a:r>
            <a:r>
              <a:rPr spc="-25"/>
              <a:t> </a:t>
            </a:r>
            <a:r>
              <a:rPr spc="0"/>
              <a:t>de</a:t>
            </a:r>
            <a:r>
              <a:rPr spc="-30"/>
              <a:t> </a:t>
            </a:r>
            <a:r>
              <a:t>regie</a:t>
            </a:r>
            <a:r>
              <a:rPr spc="-25"/>
              <a:t> </a:t>
            </a:r>
            <a:r>
              <a:rPr spc="-10"/>
              <a:t>weer</a:t>
            </a:r>
            <a:r>
              <a:rPr spc="-30"/>
              <a:t> </a:t>
            </a:r>
            <a:r>
              <a:t>kunnen</a:t>
            </a:r>
            <a:r>
              <a:rPr spc="-25"/>
              <a:t> </a:t>
            </a:r>
            <a:r>
              <a:rPr spc="-10"/>
              <a:t>nemen.</a:t>
            </a:r>
            <a:r>
              <a:rPr spc="-30"/>
              <a:t> </a:t>
            </a:r>
            <a:r>
              <a:rPr spc="0"/>
              <a:t>Om</a:t>
            </a:r>
            <a:r>
              <a:rPr spc="-25"/>
              <a:t> </a:t>
            </a:r>
            <a:r>
              <a:rPr spc="-10"/>
              <a:t>van</a:t>
            </a:r>
            <a:r>
              <a:rPr spc="-30"/>
              <a:t> </a:t>
            </a:r>
            <a:r>
              <a:t>daaruit</a:t>
            </a:r>
            <a:r>
              <a:rPr spc="-25"/>
              <a:t> </a:t>
            </a:r>
            <a:r>
              <a:t>verder</a:t>
            </a:r>
            <a:r>
              <a:rPr spc="-25"/>
              <a:t> te </a:t>
            </a:r>
            <a:r>
              <a:rPr spc="-10"/>
              <a:t>bouwen</a:t>
            </a:r>
            <a:r>
              <a:rPr spc="-30"/>
              <a:t> </a:t>
            </a:r>
            <a:r>
              <a:rPr spc="-10"/>
              <a:t>aan</a:t>
            </a:r>
            <a:r>
              <a:rPr spc="-15"/>
              <a:t> </a:t>
            </a:r>
            <a:r>
              <a:rPr spc="-10"/>
              <a:t>het</a:t>
            </a:r>
            <a:r>
              <a:t> gewenstel</a:t>
            </a:r>
            <a:r>
              <a:rPr spc="-15"/>
              <a:t> </a:t>
            </a:r>
            <a:r>
              <a:rPr spc="-10"/>
              <a:t>even.</a:t>
            </a:r>
          </a:p>
        </p:txBody>
      </p:sp>
      <p:pic>
        <p:nvPicPr>
          <p:cNvPr id="404" name="V gekleurd rechtsboven.png" descr="V gekleurd rechtsboven.png">
            <a:hlinkClick r:id="" invalidUrl="" action="ppaction://hlinkshowjump?jump=firstslide" tgtFrame="" tooltip="" history="1" highlightClick="0" endSnd="0"/>
          </p:cNvPr>
          <p:cNvPicPr>
            <a:picLocks noChangeAspect="1"/>
          </p:cNvPicPr>
          <p:nvPr/>
        </p:nvPicPr>
        <p:blipFill>
          <a:blip r:embed="rId2">
            <a:extLst/>
          </a:blip>
          <a:stretch>
            <a:fillRect/>
          </a:stretch>
        </p:blipFill>
        <p:spPr>
          <a:xfrm>
            <a:off x="11423805" y="525941"/>
            <a:ext cx="283111" cy="256248"/>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object 2"/>
          <p:cNvSpPr txBox="1"/>
          <p:nvPr/>
        </p:nvSpPr>
        <p:spPr>
          <a:xfrm>
            <a:off x="743299" y="635558"/>
            <a:ext cx="4745355"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z="1200">
                <a:latin typeface="Montserrat Bold"/>
                <a:ea typeface="Montserrat Bold"/>
                <a:cs typeface="Montserrat Bold"/>
                <a:sym typeface="Montserrat Bold"/>
              </a:defRPr>
            </a:pPr>
            <a:r>
              <a:t>Tone</a:t>
            </a:r>
            <a:r>
              <a:rPr spc="204"/>
              <a:t> </a:t>
            </a:r>
            <a:r>
              <a:t>of</a:t>
            </a:r>
            <a:r>
              <a:rPr spc="209"/>
              <a:t> </a:t>
            </a:r>
            <a:r>
              <a:rPr spc="60"/>
              <a:t>voice</a:t>
            </a:r>
            <a:r>
              <a:rPr spc="209"/>
              <a:t> </a:t>
            </a:r>
            <a:r>
              <a:t>&amp;</a:t>
            </a:r>
            <a:r>
              <a:rPr spc="209"/>
              <a:t> </a:t>
            </a:r>
            <a:r>
              <a:rPr spc="70"/>
              <a:t>kernboodschappen</a:t>
            </a:r>
            <a:r>
              <a:rPr spc="209"/>
              <a:t> </a:t>
            </a:r>
            <a:r>
              <a:rPr spc="45"/>
              <a:t>van</a:t>
            </a:r>
            <a:r>
              <a:rPr spc="209"/>
              <a:t> </a:t>
            </a:r>
            <a:r>
              <a:rPr spc="55"/>
              <a:t>het</a:t>
            </a:r>
            <a:r>
              <a:rPr spc="209"/>
              <a:t> </a:t>
            </a:r>
            <a:r>
              <a:rPr spc="65"/>
              <a:t>manifest</a:t>
            </a:r>
          </a:p>
        </p:txBody>
      </p:sp>
      <p:sp>
        <p:nvSpPr>
          <p:cNvPr id="407" name="object 3"/>
          <p:cNvSpPr txBox="1"/>
          <p:nvPr/>
        </p:nvSpPr>
        <p:spPr>
          <a:xfrm>
            <a:off x="743300" y="1732326"/>
            <a:ext cx="4196080" cy="12382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ct val="150000"/>
              </a:lnSpc>
              <a:spcBef>
                <a:spcPts val="500"/>
              </a:spcBef>
              <a:defRPr b="1" i="1" sz="900">
                <a:solidFill>
                  <a:srgbClr val="231F20"/>
                </a:solidFill>
                <a:latin typeface="Montserrat-BoldItalic"/>
                <a:ea typeface="Montserrat-BoldItalic"/>
                <a:cs typeface="Montserrat-BoldItalic"/>
                <a:sym typeface="Montserrat-BoldItalic"/>
              </a:defRPr>
            </a:pPr>
            <a:r>
              <a:t>Doelgroep</a:t>
            </a:r>
            <a:r>
              <a:rPr spc="50"/>
              <a:t> </a:t>
            </a:r>
            <a:r>
              <a:t>professionals</a:t>
            </a:r>
            <a:r>
              <a:rPr spc="60"/>
              <a:t> </a:t>
            </a:r>
            <a:r>
              <a:rPr spc="-10"/>
              <a:t>(hulpverleners)</a:t>
            </a:r>
            <a:endParaRPr b="0">
              <a:latin typeface="Montserrat Bold"/>
              <a:ea typeface="Montserrat Bold"/>
              <a:cs typeface="Montserrat Bold"/>
              <a:sym typeface="Montserrat Bold"/>
            </a:endParaRPr>
          </a:p>
          <a:p>
            <a:pPr marR="304165" indent="12700">
              <a:lnSpc>
                <a:spcPct val="150000"/>
              </a:lnSpc>
              <a:defRPr spc="-10" sz="900">
                <a:solidFill>
                  <a:srgbClr val="231F20"/>
                </a:solidFill>
                <a:latin typeface="Montserrat Light"/>
                <a:ea typeface="Montserrat Light"/>
                <a:cs typeface="Montserrat Light"/>
                <a:sym typeface="Montserrat Light"/>
              </a:defRPr>
            </a:pPr>
            <a:r>
              <a:t>Wij</a:t>
            </a:r>
            <a:r>
              <a:rPr spc="-34"/>
              <a:t> </a:t>
            </a:r>
            <a:r>
              <a:rPr spc="-20"/>
              <a:t>geloven</a:t>
            </a:r>
            <a:r>
              <a:rPr spc="-30"/>
              <a:t> </a:t>
            </a:r>
            <a:r>
              <a:rPr spc="-20"/>
              <a:t>dat</a:t>
            </a:r>
            <a:r>
              <a:rPr spc="-30"/>
              <a:t> </a:t>
            </a:r>
            <a:r>
              <a:rPr spc="0"/>
              <a:t>een</a:t>
            </a:r>
            <a:r>
              <a:rPr spc="-30"/>
              <a:t> </a:t>
            </a:r>
            <a:r>
              <a:rPr spc="-20"/>
              <a:t>veilig</a:t>
            </a:r>
            <a:r>
              <a:rPr spc="-34"/>
              <a:t> </a:t>
            </a:r>
            <a:r>
              <a:rPr spc="-20"/>
              <a:t>thuis</a:t>
            </a:r>
            <a:r>
              <a:rPr spc="-30"/>
              <a:t> </a:t>
            </a:r>
            <a:r>
              <a:rPr spc="0"/>
              <a:t>de</a:t>
            </a:r>
            <a:r>
              <a:rPr spc="-30"/>
              <a:t> </a:t>
            </a:r>
            <a:r>
              <a:t>basis</a:t>
            </a:r>
            <a:r>
              <a:rPr spc="-30"/>
              <a:t> </a:t>
            </a:r>
            <a:r>
              <a:rPr spc="0"/>
              <a:t>is</a:t>
            </a:r>
            <a:r>
              <a:rPr spc="-30"/>
              <a:t> </a:t>
            </a:r>
            <a:r>
              <a:t>voor</a:t>
            </a:r>
            <a:r>
              <a:rPr spc="-34"/>
              <a:t> </a:t>
            </a:r>
            <a:r>
              <a:t>herstel,</a:t>
            </a:r>
            <a:r>
              <a:rPr spc="-30"/>
              <a:t> </a:t>
            </a:r>
            <a:r>
              <a:rPr spc="0"/>
              <a:t>en</a:t>
            </a:r>
            <a:r>
              <a:rPr spc="-30"/>
              <a:t> </a:t>
            </a:r>
            <a:r>
              <a:rPr spc="-20"/>
              <a:t>dat</a:t>
            </a:r>
            <a:r>
              <a:rPr spc="-30"/>
              <a:t> </a:t>
            </a:r>
            <a:r>
              <a:rPr spc="0"/>
              <a:t>er</a:t>
            </a:r>
            <a:r>
              <a:rPr spc="-30"/>
              <a:t> </a:t>
            </a:r>
            <a:r>
              <a:t>vanuit </a:t>
            </a:r>
            <a:r>
              <a:rPr spc="-20"/>
              <a:t>vertrouwen</a:t>
            </a:r>
            <a:r>
              <a:rPr spc="-5"/>
              <a:t> </a:t>
            </a:r>
            <a:r>
              <a:rPr spc="-20"/>
              <a:t>nieuw</a:t>
            </a:r>
            <a:r>
              <a:rPr spc="5"/>
              <a:t> </a:t>
            </a:r>
            <a:r>
              <a:t>perspectief</a:t>
            </a:r>
            <a:r>
              <a:rPr spc="5"/>
              <a:t> </a:t>
            </a:r>
            <a:r>
              <a:t>ontstaat.</a:t>
            </a:r>
          </a:p>
          <a:p>
            <a:pPr indent="12700">
              <a:lnSpc>
                <a:spcPct val="150000"/>
              </a:lnSpc>
              <a:spcBef>
                <a:spcPts val="400"/>
              </a:spcBef>
              <a:defRPr i="1" spc="-25" sz="900">
                <a:solidFill>
                  <a:srgbClr val="231F20"/>
                </a:solidFill>
                <a:latin typeface="Montserrat Regular"/>
                <a:ea typeface="Montserrat Regular"/>
                <a:cs typeface="Montserrat Regular"/>
                <a:sym typeface="Montserrat Regular"/>
              </a:defRPr>
            </a:pPr>
            <a:r>
              <a:t>En</a:t>
            </a:r>
          </a:p>
          <a:p>
            <a:pPr marR="5080" indent="12700">
              <a:lnSpc>
                <a:spcPct val="150000"/>
              </a:lnSpc>
              <a:defRPr spc="-20" sz="900">
                <a:solidFill>
                  <a:srgbClr val="231F20"/>
                </a:solidFill>
                <a:latin typeface="Montserrat Light"/>
                <a:ea typeface="Montserrat Light"/>
                <a:cs typeface="Montserrat Light"/>
                <a:sym typeface="Montserrat Light"/>
              </a:defRPr>
            </a:pPr>
            <a:r>
              <a:t>We</a:t>
            </a:r>
            <a:r>
              <a:rPr spc="-30"/>
              <a:t> </a:t>
            </a:r>
            <a:r>
              <a:t>werken</a:t>
            </a:r>
            <a:r>
              <a:rPr spc="-30"/>
              <a:t> </a:t>
            </a:r>
            <a:r>
              <a:rPr spc="0"/>
              <a:t>op</a:t>
            </a:r>
            <a:r>
              <a:rPr spc="-30"/>
              <a:t> </a:t>
            </a:r>
            <a:r>
              <a:t>alle</a:t>
            </a:r>
            <a:r>
              <a:rPr spc="-25"/>
              <a:t> </a:t>
            </a:r>
            <a:r>
              <a:t>niveaus</a:t>
            </a:r>
            <a:r>
              <a:rPr spc="-30"/>
              <a:t> </a:t>
            </a:r>
            <a:r>
              <a:rPr spc="-10"/>
              <a:t>samen</a:t>
            </a:r>
            <a:r>
              <a:rPr spc="-30"/>
              <a:t> </a:t>
            </a:r>
            <a:r>
              <a:rPr spc="0"/>
              <a:t>en</a:t>
            </a:r>
            <a:r>
              <a:rPr spc="-30"/>
              <a:t> </a:t>
            </a:r>
            <a:r>
              <a:t>brengen</a:t>
            </a:r>
            <a:r>
              <a:rPr spc="-25"/>
              <a:t> </a:t>
            </a:r>
            <a:r>
              <a:rPr spc="-10"/>
              <a:t>wonen,</a:t>
            </a:r>
            <a:r>
              <a:rPr spc="-30"/>
              <a:t> </a:t>
            </a:r>
            <a:r>
              <a:rPr spc="-10"/>
              <a:t>werk</a:t>
            </a:r>
            <a:r>
              <a:rPr spc="-30"/>
              <a:t> </a:t>
            </a:r>
            <a:r>
              <a:rPr spc="0"/>
              <a:t>en</a:t>
            </a:r>
            <a:r>
              <a:rPr spc="-30"/>
              <a:t> </a:t>
            </a:r>
            <a:r>
              <a:t>zorg</a:t>
            </a:r>
            <a:r>
              <a:rPr spc="-25"/>
              <a:t> </a:t>
            </a:r>
            <a:r>
              <a:rPr spc="-10"/>
              <a:t>dichtbij. </a:t>
            </a:r>
            <a:r>
              <a:rPr spc="0"/>
              <a:t>In</a:t>
            </a:r>
            <a:r>
              <a:rPr spc="-25"/>
              <a:t> </a:t>
            </a:r>
            <a:r>
              <a:rPr spc="0"/>
              <a:t>de</a:t>
            </a:r>
            <a:r>
              <a:rPr spc="-25"/>
              <a:t> </a:t>
            </a:r>
            <a:r>
              <a:rPr spc="-10"/>
              <a:t>eigen</a:t>
            </a:r>
            <a:r>
              <a:rPr spc="-25"/>
              <a:t> </a:t>
            </a:r>
            <a:r>
              <a:t>directe</a:t>
            </a:r>
            <a:r>
              <a:rPr spc="-25"/>
              <a:t> </a:t>
            </a:r>
            <a:r>
              <a:t>omgeving,</a:t>
            </a:r>
            <a:r>
              <a:rPr spc="-25"/>
              <a:t> </a:t>
            </a:r>
            <a:r>
              <a:t>middenin</a:t>
            </a:r>
            <a:r>
              <a:rPr spc="-25"/>
              <a:t> </a:t>
            </a:r>
            <a:r>
              <a:rPr spc="0"/>
              <a:t>de</a:t>
            </a:r>
            <a:r>
              <a:t> </a:t>
            </a:r>
            <a:r>
              <a:rPr spc="-10"/>
              <a:t>wijk.</a:t>
            </a:r>
          </a:p>
        </p:txBody>
      </p:sp>
      <p:sp>
        <p:nvSpPr>
          <p:cNvPr id="408" name="object 4"/>
          <p:cNvSpPr txBox="1"/>
          <p:nvPr/>
        </p:nvSpPr>
        <p:spPr>
          <a:xfrm>
            <a:off x="743299" y="3103926"/>
            <a:ext cx="4013201" cy="11874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ct val="150000"/>
              </a:lnSpc>
              <a:spcBef>
                <a:spcPts val="500"/>
              </a:spcBef>
              <a:defRPr b="1" i="1" sz="900">
                <a:solidFill>
                  <a:srgbClr val="231F20"/>
                </a:solidFill>
                <a:latin typeface="Montserrat-BoldItalic"/>
                <a:ea typeface="Montserrat-BoldItalic"/>
                <a:cs typeface="Montserrat-BoldItalic"/>
                <a:sym typeface="Montserrat-BoldItalic"/>
              </a:defRPr>
            </a:pPr>
            <a:r>
              <a:t>Stakeholders</a:t>
            </a:r>
            <a:r>
              <a:rPr spc="15"/>
              <a:t> </a:t>
            </a:r>
            <a:r>
              <a:t>(zoals</a:t>
            </a:r>
            <a:r>
              <a:rPr spc="34"/>
              <a:t> </a:t>
            </a:r>
            <a:r>
              <a:t>ketenpartners,</a:t>
            </a:r>
            <a:r>
              <a:rPr spc="40"/>
              <a:t> </a:t>
            </a:r>
            <a:r>
              <a:rPr spc="-10"/>
              <a:t>gemeenten)</a:t>
            </a:r>
            <a:endParaRPr b="0">
              <a:latin typeface="Montserrat Bold"/>
              <a:ea typeface="Montserrat Bold"/>
              <a:cs typeface="Montserrat Bold"/>
              <a:sym typeface="Montserrat Bold"/>
            </a:endParaRPr>
          </a:p>
          <a:p>
            <a:pPr marR="5080" indent="12700">
              <a:lnSpc>
                <a:spcPct val="150000"/>
              </a:lnSpc>
              <a:defRPr sz="900">
                <a:solidFill>
                  <a:srgbClr val="231F20"/>
                </a:solidFill>
                <a:latin typeface="Montserrat Light"/>
                <a:ea typeface="Montserrat Light"/>
                <a:cs typeface="Montserrat Light"/>
                <a:sym typeface="Montserrat Light"/>
              </a:defRPr>
            </a:pPr>
            <a:r>
              <a:t>Als</a:t>
            </a:r>
            <a:r>
              <a:rPr spc="-15"/>
              <a:t> </a:t>
            </a:r>
            <a:r>
              <a:rPr spc="-25"/>
              <a:t>netwerkorganisaties</a:t>
            </a:r>
            <a:r>
              <a:rPr spc="-15"/>
              <a:t> </a:t>
            </a:r>
            <a:r>
              <a:rPr spc="-20"/>
              <a:t>werken</a:t>
            </a:r>
            <a:r>
              <a:rPr spc="-10"/>
              <a:t> </a:t>
            </a:r>
            <a:r>
              <a:t>we</a:t>
            </a:r>
            <a:r>
              <a:rPr spc="-15"/>
              <a:t> </a:t>
            </a:r>
            <a:r>
              <a:rPr spc="-10"/>
              <a:t>samen met</a:t>
            </a:r>
            <a:r>
              <a:rPr spc="-15"/>
              <a:t> </a:t>
            </a:r>
            <a:r>
              <a:rPr spc="-10"/>
              <a:t>psychisch kwetsbare mensen</a:t>
            </a:r>
            <a:r>
              <a:rPr spc="-30"/>
              <a:t> </a:t>
            </a:r>
            <a:r>
              <a:rPr spc="-10"/>
              <a:t>aan</a:t>
            </a:r>
            <a:r>
              <a:rPr spc="-25"/>
              <a:t> </a:t>
            </a:r>
            <a:r>
              <a:rPr spc="-20"/>
              <a:t>hun</a:t>
            </a:r>
            <a:r>
              <a:rPr spc="-25"/>
              <a:t> </a:t>
            </a:r>
            <a:r>
              <a:rPr spc="-10"/>
              <a:t>eigen</a:t>
            </a:r>
            <a:r>
              <a:rPr spc="-30"/>
              <a:t> </a:t>
            </a:r>
            <a:r>
              <a:rPr spc="-10"/>
              <a:t>plek</a:t>
            </a:r>
            <a:r>
              <a:rPr spc="-25"/>
              <a:t> </a:t>
            </a:r>
            <a:r>
              <a:t>in</a:t>
            </a:r>
            <a:r>
              <a:rPr spc="-25"/>
              <a:t> </a:t>
            </a:r>
            <a:r>
              <a:t>de</a:t>
            </a:r>
            <a:r>
              <a:rPr spc="-30"/>
              <a:t> </a:t>
            </a:r>
            <a:r>
              <a:rPr spc="-20"/>
              <a:t>samenleving.</a:t>
            </a:r>
            <a:r>
              <a:rPr spc="-25"/>
              <a:t> Vanuit </a:t>
            </a:r>
            <a:r>
              <a:rPr spc="-20"/>
              <a:t>onze</a:t>
            </a:r>
            <a:r>
              <a:rPr spc="-25"/>
              <a:t> </a:t>
            </a:r>
            <a:r>
              <a:rPr spc="-10"/>
              <a:t>expertises </a:t>
            </a:r>
            <a:r>
              <a:rPr spc="-20"/>
              <a:t>versterken</a:t>
            </a:r>
            <a:r>
              <a:rPr spc="-30"/>
              <a:t> </a:t>
            </a:r>
            <a:r>
              <a:t>we</a:t>
            </a:r>
            <a:r>
              <a:rPr spc="-20"/>
              <a:t> </a:t>
            </a:r>
            <a:r>
              <a:rPr spc="-30"/>
              <a:t>elkaar,</a:t>
            </a:r>
            <a:r>
              <a:rPr spc="-20"/>
              <a:t> </a:t>
            </a:r>
            <a:r>
              <a:rPr spc="-10"/>
              <a:t>delen</a:t>
            </a:r>
            <a:r>
              <a:rPr spc="-20"/>
              <a:t> </a:t>
            </a:r>
            <a:r>
              <a:t>we</a:t>
            </a:r>
            <a:r>
              <a:rPr spc="-20"/>
              <a:t> kennis </a:t>
            </a:r>
            <a:r>
              <a:t>en</a:t>
            </a:r>
            <a:r>
              <a:rPr spc="-20"/>
              <a:t> streven </a:t>
            </a:r>
            <a:r>
              <a:t>we</a:t>
            </a:r>
            <a:r>
              <a:rPr spc="-20"/>
              <a:t> </a:t>
            </a:r>
            <a:r>
              <a:rPr spc="-25"/>
              <a:t>continu</a:t>
            </a:r>
            <a:r>
              <a:rPr spc="-15"/>
              <a:t> </a:t>
            </a:r>
            <a:r>
              <a:rPr spc="-20"/>
              <a:t>naar verbetering </a:t>
            </a:r>
            <a:r>
              <a:rPr spc="-10"/>
              <a:t>van</a:t>
            </a:r>
            <a:r>
              <a:rPr spc="-15"/>
              <a:t> </a:t>
            </a:r>
            <a:r>
              <a:t>de</a:t>
            </a:r>
            <a:r>
              <a:rPr spc="-15"/>
              <a:t> </a:t>
            </a:r>
            <a:r>
              <a:rPr spc="-20"/>
              <a:t>leefbaarheid, zodat</a:t>
            </a:r>
            <a:r>
              <a:rPr spc="-15"/>
              <a:t> </a:t>
            </a:r>
            <a:r>
              <a:t>we</a:t>
            </a:r>
            <a:r>
              <a:rPr spc="-15"/>
              <a:t> </a:t>
            </a:r>
            <a:r>
              <a:rPr spc="-10"/>
              <a:t>positief</a:t>
            </a:r>
            <a:r>
              <a:rPr spc="-20"/>
              <a:t> bijdragen</a:t>
            </a:r>
            <a:r>
              <a:rPr spc="-15"/>
              <a:t> </a:t>
            </a:r>
            <a:r>
              <a:rPr spc="-10"/>
              <a:t>aan</a:t>
            </a:r>
            <a:r>
              <a:rPr spc="-15"/>
              <a:t> </a:t>
            </a:r>
            <a:r>
              <a:rPr spc="-10"/>
              <a:t>inclusie, </a:t>
            </a:r>
            <a:r>
              <a:rPr spc="-20"/>
              <a:t>welzijn</a:t>
            </a:r>
            <a:r>
              <a:rPr spc="-15"/>
              <a:t> </a:t>
            </a:r>
            <a:r>
              <a:t>en</a:t>
            </a:r>
            <a:r>
              <a:rPr spc="-5"/>
              <a:t> </a:t>
            </a:r>
            <a:r>
              <a:rPr spc="-20"/>
              <a:t>psychische</a:t>
            </a:r>
            <a:r>
              <a:rPr spc="-5"/>
              <a:t> </a:t>
            </a:r>
            <a:r>
              <a:rPr spc="-10"/>
              <a:t>gezondheid.</a:t>
            </a:r>
          </a:p>
        </p:txBody>
      </p:sp>
      <p:sp>
        <p:nvSpPr>
          <p:cNvPr id="409" name="object 5"/>
          <p:cNvSpPr txBox="1"/>
          <p:nvPr/>
        </p:nvSpPr>
        <p:spPr>
          <a:xfrm>
            <a:off x="743299" y="4475527"/>
            <a:ext cx="3924301" cy="7683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ct val="150000"/>
              </a:lnSpc>
              <a:spcBef>
                <a:spcPts val="500"/>
              </a:spcBef>
              <a:defRPr b="1" i="1" sz="900">
                <a:solidFill>
                  <a:srgbClr val="231F20"/>
                </a:solidFill>
                <a:latin typeface="Montserrat-BoldItalic"/>
                <a:ea typeface="Montserrat-BoldItalic"/>
                <a:cs typeface="Montserrat-BoldItalic"/>
                <a:sym typeface="Montserrat-BoldItalic"/>
              </a:defRPr>
            </a:pPr>
            <a:r>
              <a:t>Doelgroep</a:t>
            </a:r>
            <a:r>
              <a:rPr spc="30"/>
              <a:t> </a:t>
            </a:r>
            <a:r>
              <a:t>breed</a:t>
            </a:r>
            <a:r>
              <a:rPr spc="40"/>
              <a:t> </a:t>
            </a:r>
            <a:r>
              <a:rPr spc="-10"/>
              <a:t>publiek</a:t>
            </a:r>
            <a:endParaRPr spc="-10"/>
          </a:p>
          <a:p>
            <a:pPr marR="5080" indent="12700">
              <a:lnSpc>
                <a:spcPct val="150000"/>
              </a:lnSpc>
              <a:defRPr spc="-20" sz="900">
                <a:solidFill>
                  <a:srgbClr val="231F20"/>
                </a:solidFill>
                <a:latin typeface="Montserrat Light"/>
                <a:ea typeface="Montserrat Light"/>
                <a:cs typeface="Montserrat Light"/>
                <a:sym typeface="Montserrat Light"/>
              </a:defRPr>
            </a:pPr>
            <a:r>
              <a:t>Omringd</a:t>
            </a:r>
            <a:r>
              <a:rPr spc="10"/>
              <a:t> </a:t>
            </a:r>
            <a:r>
              <a:rPr spc="-10"/>
              <a:t>door</a:t>
            </a:r>
            <a:r>
              <a:rPr spc="15"/>
              <a:t> </a:t>
            </a:r>
            <a:r>
              <a:t>familie,</a:t>
            </a:r>
            <a:r>
              <a:rPr spc="15"/>
              <a:t> </a:t>
            </a:r>
            <a:r>
              <a:t>vrienden,</a:t>
            </a:r>
            <a:r>
              <a:rPr spc="15"/>
              <a:t> </a:t>
            </a:r>
            <a:r>
              <a:t>vrijwilligers,</a:t>
            </a:r>
            <a:r>
              <a:rPr spc="15"/>
              <a:t> </a:t>
            </a:r>
            <a:r>
              <a:rPr spc="-10"/>
              <a:t>ervarings-</a:t>
            </a:r>
            <a:r>
              <a:t>deskundigen</a:t>
            </a:r>
            <a:r>
              <a:rPr spc="15"/>
              <a:t> </a:t>
            </a:r>
            <a:r>
              <a:rPr spc="-25"/>
              <a:t>en </a:t>
            </a:r>
            <a:r>
              <a:rPr spc="-30"/>
              <a:t>ggz-</a:t>
            </a:r>
            <a:r>
              <a:t>professionals,</a:t>
            </a:r>
            <a:r>
              <a:rPr spc="-25"/>
              <a:t> </a:t>
            </a:r>
            <a:r>
              <a:t>dragen</a:t>
            </a:r>
            <a:r>
              <a:rPr spc="-10"/>
              <a:t> mensen bij</a:t>
            </a:r>
            <a:r>
              <a:rPr spc="-15"/>
              <a:t> </a:t>
            </a:r>
            <a:r>
              <a:rPr spc="0"/>
              <a:t>en</a:t>
            </a:r>
            <a:r>
              <a:rPr spc="-10"/>
              <a:t> </a:t>
            </a:r>
            <a:r>
              <a:t>zorgen</a:t>
            </a:r>
            <a:r>
              <a:rPr spc="-10"/>
              <a:t> </a:t>
            </a:r>
            <a:r>
              <a:t>zij</a:t>
            </a:r>
            <a:r>
              <a:rPr spc="-15"/>
              <a:t> </a:t>
            </a:r>
            <a:r>
              <a:rPr spc="-10"/>
              <a:t>mede </a:t>
            </a:r>
            <a:r>
              <a:t>zelf</a:t>
            </a:r>
            <a:r>
              <a:rPr spc="-10"/>
              <a:t> voor </a:t>
            </a:r>
            <a:r>
              <a:rPr spc="-25"/>
              <a:t>een </a:t>
            </a:r>
            <a:r>
              <a:t>aangename</a:t>
            </a:r>
            <a:r>
              <a:rPr spc="-25"/>
              <a:t> </a:t>
            </a:r>
            <a:r>
              <a:rPr spc="0"/>
              <a:t>en</a:t>
            </a:r>
            <a:r>
              <a:rPr spc="-15"/>
              <a:t> </a:t>
            </a:r>
            <a:r>
              <a:rPr spc="-10"/>
              <a:t>diverse</a:t>
            </a:r>
            <a:r>
              <a:rPr spc="-15"/>
              <a:t> </a:t>
            </a:r>
            <a:r>
              <a:t>gemeenschap.</a:t>
            </a:r>
            <a:r>
              <a:rPr spc="-15"/>
              <a:t> </a:t>
            </a:r>
            <a:r>
              <a:t>Stap</a:t>
            </a:r>
            <a:r>
              <a:rPr spc="-15"/>
              <a:t> </a:t>
            </a:r>
            <a:r>
              <a:rPr spc="-10"/>
              <a:t>voor stap.</a:t>
            </a:r>
          </a:p>
        </p:txBody>
      </p:sp>
      <p:sp>
        <p:nvSpPr>
          <p:cNvPr id="410" name="object 6"/>
          <p:cNvSpPr txBox="1"/>
          <p:nvPr/>
        </p:nvSpPr>
        <p:spPr>
          <a:xfrm>
            <a:off x="5286945" y="1732326"/>
            <a:ext cx="4158616" cy="1816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ct val="150000"/>
              </a:lnSpc>
              <a:spcBef>
                <a:spcPts val="500"/>
              </a:spcBef>
              <a:defRPr spc="-10" sz="900">
                <a:solidFill>
                  <a:srgbClr val="231F20"/>
                </a:solidFill>
                <a:latin typeface="Montserrat Bold"/>
                <a:ea typeface="Montserrat Bold"/>
                <a:cs typeface="Montserrat Bold"/>
                <a:sym typeface="Montserrat Bold"/>
              </a:defRPr>
            </a:pPr>
            <a:r>
              <a:t>Beeldmateriaal</a:t>
            </a:r>
          </a:p>
          <a:p>
            <a:pPr marL="139700" marR="212725" indent="-127000">
              <a:lnSpc>
                <a:spcPct val="150000"/>
              </a:lnSpc>
              <a:buSzPct val="100000"/>
              <a:buFont typeface="Montserrat Regular"/>
              <a:buChar char="•"/>
              <a:tabLst>
                <a:tab pos="139700" algn="l"/>
              </a:tabLst>
              <a:defRPr spc="-20" sz="900">
                <a:solidFill>
                  <a:srgbClr val="231F20"/>
                </a:solidFill>
                <a:latin typeface="Montserrat Light"/>
                <a:ea typeface="Montserrat Light"/>
                <a:cs typeface="Montserrat Light"/>
                <a:sym typeface="Montserrat Light"/>
              </a:defRPr>
            </a:pPr>
            <a:r>
              <a:t>Onze</a:t>
            </a:r>
            <a:r>
              <a:rPr spc="-15"/>
              <a:t> </a:t>
            </a:r>
            <a:r>
              <a:t>fotografie</a:t>
            </a:r>
            <a:r>
              <a:rPr spc="-15"/>
              <a:t> </a:t>
            </a:r>
            <a:r>
              <a:rPr spc="-10"/>
              <a:t>bevat </a:t>
            </a:r>
            <a:r>
              <a:t>zoveel</a:t>
            </a:r>
            <a:r>
              <a:rPr spc="-15"/>
              <a:t> </a:t>
            </a:r>
            <a:r>
              <a:t>mogelijk</a:t>
            </a:r>
            <a:r>
              <a:rPr spc="-15"/>
              <a:t> </a:t>
            </a:r>
            <a:r>
              <a:rPr spc="-10"/>
              <a:t>mensen, </a:t>
            </a:r>
            <a:r>
              <a:t>zodat</a:t>
            </a:r>
            <a:r>
              <a:rPr spc="-15"/>
              <a:t> </a:t>
            </a:r>
            <a:r>
              <a:rPr spc="0"/>
              <a:t>we</a:t>
            </a:r>
            <a:r>
              <a:rPr spc="-10"/>
              <a:t> </a:t>
            </a:r>
            <a:r>
              <a:t>onze dienstverlening</a:t>
            </a:r>
            <a:r>
              <a:rPr spc="-5"/>
              <a:t> </a:t>
            </a:r>
            <a:r>
              <a:t>vanuit</a:t>
            </a:r>
            <a:r>
              <a:rPr spc="0"/>
              <a:t> </a:t>
            </a:r>
            <a:r>
              <a:rPr spc="-10"/>
              <a:t>het</a:t>
            </a:r>
            <a:r>
              <a:rPr spc="-5"/>
              <a:t> </a:t>
            </a:r>
            <a:r>
              <a:rPr spc="-10"/>
              <a:t>perspectief</a:t>
            </a:r>
            <a:r>
              <a:rPr spc="0"/>
              <a:t> </a:t>
            </a:r>
            <a:r>
              <a:rPr spc="-10"/>
              <a:t>van</a:t>
            </a:r>
            <a:r>
              <a:rPr spc="-5"/>
              <a:t> </a:t>
            </a:r>
            <a:r>
              <a:rPr spc="0"/>
              <a:t>de </a:t>
            </a:r>
            <a:r>
              <a:t>medewerkers,</a:t>
            </a:r>
            <a:r>
              <a:rPr spc="0"/>
              <a:t> </a:t>
            </a:r>
            <a:r>
              <a:rPr spc="-10"/>
              <a:t>cliënten, </a:t>
            </a:r>
            <a:r>
              <a:t>vrijwilligers</a:t>
            </a:r>
            <a:r>
              <a:rPr spc="-10"/>
              <a:t> </a:t>
            </a:r>
            <a:r>
              <a:rPr spc="0"/>
              <a:t>of</a:t>
            </a:r>
            <a:r>
              <a:rPr spc="-5"/>
              <a:t> </a:t>
            </a:r>
            <a:r>
              <a:t>ketenpartners</a:t>
            </a:r>
            <a:r>
              <a:rPr spc="-5"/>
              <a:t> </a:t>
            </a:r>
            <a:r>
              <a:t>laten</a:t>
            </a:r>
            <a:r>
              <a:rPr spc="-5"/>
              <a:t> </a:t>
            </a:r>
            <a:r>
              <a:rPr spc="-10"/>
              <a:t>zien.</a:t>
            </a:r>
          </a:p>
          <a:p>
            <a:pPr marL="139700" marR="107950" indent="-127000">
              <a:lnSpc>
                <a:spcPct val="150000"/>
              </a:lnSpc>
              <a:buSzPct val="100000"/>
              <a:buFont typeface="Montserrat Regular"/>
              <a:buChar char="•"/>
              <a:tabLst>
                <a:tab pos="139700" algn="l"/>
              </a:tabLst>
              <a:defRPr spc="-25" sz="900">
                <a:solidFill>
                  <a:srgbClr val="231F20"/>
                </a:solidFill>
                <a:latin typeface="Montserrat Light"/>
                <a:ea typeface="Montserrat Light"/>
                <a:cs typeface="Montserrat Light"/>
                <a:sym typeface="Montserrat Light"/>
              </a:defRPr>
            </a:pPr>
            <a:r>
              <a:t>Uitgangspunten</a:t>
            </a:r>
            <a:r>
              <a:rPr spc="10"/>
              <a:t> </a:t>
            </a:r>
            <a:r>
              <a:rPr spc="-10"/>
              <a:t>voor</a:t>
            </a:r>
            <a:r>
              <a:rPr spc="15"/>
              <a:t> </a:t>
            </a:r>
            <a:r>
              <a:t>beeldmateriaal</a:t>
            </a:r>
            <a:r>
              <a:rPr spc="10"/>
              <a:t> </a:t>
            </a:r>
            <a:r>
              <a:rPr spc="-20"/>
              <a:t>zijn:</a:t>
            </a:r>
            <a:r>
              <a:rPr spc="15"/>
              <a:t> </a:t>
            </a:r>
            <a:r>
              <a:t>inclusief,</a:t>
            </a:r>
            <a:r>
              <a:rPr spc="10"/>
              <a:t> </a:t>
            </a:r>
            <a:r>
              <a:rPr spc="-20"/>
              <a:t>niet</a:t>
            </a:r>
            <a:r>
              <a:rPr spc="15"/>
              <a:t> </a:t>
            </a:r>
            <a:r>
              <a:rPr spc="-10"/>
              <a:t>stereotyperend, </a:t>
            </a:r>
            <a:r>
              <a:t>kracht-</a:t>
            </a:r>
            <a:r>
              <a:rPr spc="-20"/>
              <a:t> </a:t>
            </a:r>
            <a:r>
              <a:rPr spc="0"/>
              <a:t>en</a:t>
            </a:r>
            <a:r>
              <a:rPr spc="-10"/>
              <a:t> </a:t>
            </a:r>
            <a:r>
              <a:rPr spc="-20"/>
              <a:t>herstelgericht,</a:t>
            </a:r>
            <a:r>
              <a:rPr spc="-5"/>
              <a:t> </a:t>
            </a:r>
            <a:r>
              <a:rPr spc="-10"/>
              <a:t>kwetsbaar </a:t>
            </a:r>
            <a:r>
              <a:rPr spc="-20"/>
              <a:t>maar</a:t>
            </a:r>
            <a:r>
              <a:rPr spc="-10"/>
              <a:t> </a:t>
            </a:r>
            <a:r>
              <a:rPr spc="-20"/>
              <a:t>niet</a:t>
            </a:r>
            <a:r>
              <a:rPr spc="-5"/>
              <a:t> </a:t>
            </a:r>
            <a:r>
              <a:rPr spc="-10"/>
              <a:t>zielig.</a:t>
            </a:r>
          </a:p>
          <a:p>
            <a:pPr marL="139700" marR="5080" indent="-127000">
              <a:lnSpc>
                <a:spcPct val="150000"/>
              </a:lnSpc>
              <a:buSzPct val="100000"/>
              <a:buFont typeface="Montserrat Regular"/>
              <a:buChar char="•"/>
              <a:tabLst>
                <a:tab pos="139700" algn="l"/>
              </a:tabLst>
              <a:defRPr sz="900">
                <a:solidFill>
                  <a:srgbClr val="231F20"/>
                </a:solidFill>
                <a:latin typeface="Montserrat Light"/>
                <a:ea typeface="Montserrat Light"/>
                <a:cs typeface="Montserrat Light"/>
                <a:sym typeface="Montserrat Light"/>
              </a:defRPr>
            </a:pPr>
            <a:r>
              <a:t>Ook</a:t>
            </a:r>
            <a:r>
              <a:rPr spc="-25"/>
              <a:t> </a:t>
            </a:r>
            <a:r>
              <a:rPr spc="-10"/>
              <a:t>bij</a:t>
            </a:r>
            <a:r>
              <a:rPr spc="-25"/>
              <a:t> </a:t>
            </a:r>
            <a:r>
              <a:rPr spc="-20"/>
              <a:t>uitingen</a:t>
            </a:r>
            <a:r>
              <a:rPr spc="-25"/>
              <a:t> </a:t>
            </a:r>
            <a:r>
              <a:rPr spc="-10"/>
              <a:t>van</a:t>
            </a:r>
            <a:r>
              <a:rPr spc="-25"/>
              <a:t> </a:t>
            </a:r>
            <a:r>
              <a:rPr spc="-20"/>
              <a:t>externen</a:t>
            </a:r>
            <a:r>
              <a:rPr spc="-25"/>
              <a:t> </a:t>
            </a:r>
            <a:r>
              <a:rPr spc="-10"/>
              <a:t>(o.a.</a:t>
            </a:r>
            <a:r>
              <a:rPr spc="-25"/>
              <a:t> </a:t>
            </a:r>
            <a:r>
              <a:rPr spc="-20"/>
              <a:t>media)</a:t>
            </a:r>
            <a:r>
              <a:rPr spc="-25"/>
              <a:t> </a:t>
            </a:r>
            <a:r>
              <a:rPr spc="-20"/>
              <a:t>proberen</a:t>
            </a:r>
            <a:r>
              <a:rPr spc="-25"/>
              <a:t> </a:t>
            </a:r>
            <a:r>
              <a:t>we</a:t>
            </a:r>
            <a:r>
              <a:rPr spc="-25"/>
              <a:t> </a:t>
            </a:r>
            <a:r>
              <a:rPr spc="-10"/>
              <a:t>te</a:t>
            </a:r>
            <a:r>
              <a:rPr spc="-25"/>
              <a:t> </a:t>
            </a:r>
            <a:r>
              <a:rPr spc="-20"/>
              <a:t>wijzen</a:t>
            </a:r>
            <a:r>
              <a:rPr spc="-25"/>
              <a:t> </a:t>
            </a:r>
            <a:r>
              <a:t>op</a:t>
            </a:r>
            <a:r>
              <a:rPr spc="-25"/>
              <a:t> het </a:t>
            </a:r>
            <a:r>
              <a:rPr spc="-20"/>
              <a:t>stereotyperende</a:t>
            </a:r>
            <a:r>
              <a:rPr spc="-5"/>
              <a:t> </a:t>
            </a:r>
            <a:r>
              <a:rPr spc="-20"/>
              <a:t>karakter</a:t>
            </a:r>
            <a:r>
              <a:rPr spc="10"/>
              <a:t> </a:t>
            </a:r>
            <a:r>
              <a:rPr spc="-10"/>
              <a:t>van</a:t>
            </a:r>
            <a:r>
              <a:rPr spc="10"/>
              <a:t> </a:t>
            </a:r>
            <a:r>
              <a:rPr spc="-20"/>
              <a:t>negatief</a:t>
            </a:r>
            <a:r>
              <a:rPr spc="5"/>
              <a:t> </a:t>
            </a:r>
            <a:r>
              <a:rPr spc="-25"/>
              <a:t>beeldmateriaal</a:t>
            </a:r>
            <a:r>
              <a:rPr spc="10"/>
              <a:t> </a:t>
            </a:r>
            <a:r>
              <a:rPr spc="-10"/>
              <a:t>over</a:t>
            </a:r>
            <a:r>
              <a:rPr spc="10"/>
              <a:t> </a:t>
            </a:r>
            <a:r>
              <a:rPr spc="-10"/>
              <a:t>beschermd</a:t>
            </a:r>
            <a:r>
              <a:rPr spc="10"/>
              <a:t> </a:t>
            </a:r>
            <a:r>
              <a:rPr spc="-50"/>
              <a:t>&amp;</a:t>
            </a:r>
            <a:r>
              <a:rPr spc="-10"/>
              <a:t> begeleid</a:t>
            </a:r>
            <a:r>
              <a:rPr spc="-34"/>
              <a:t> </a:t>
            </a:r>
            <a:r>
              <a:rPr spc="-10"/>
              <a:t>wonen.</a:t>
            </a:r>
          </a:p>
        </p:txBody>
      </p:sp>
      <p:sp>
        <p:nvSpPr>
          <p:cNvPr id="411" name="object 7"/>
          <p:cNvSpPr txBox="1"/>
          <p:nvPr/>
        </p:nvSpPr>
        <p:spPr>
          <a:xfrm>
            <a:off x="5286945" y="3837987"/>
            <a:ext cx="3762376" cy="3492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50000"/>
              </a:lnSpc>
              <a:spcBef>
                <a:spcPts val="100"/>
              </a:spcBef>
              <a:defRPr sz="900">
                <a:solidFill>
                  <a:srgbClr val="231F20"/>
                </a:solidFill>
                <a:latin typeface="Montserrat Light"/>
                <a:ea typeface="Montserrat Light"/>
                <a:cs typeface="Montserrat Light"/>
                <a:sym typeface="Montserrat Light"/>
              </a:defRPr>
            </a:pPr>
            <a:r>
              <a:t>Als </a:t>
            </a:r>
            <a:r>
              <a:rPr spc="-25"/>
              <a:t>inspiratie:</a:t>
            </a:r>
            <a:r>
              <a:t> de meest</a:t>
            </a:r>
            <a:r>
              <a:rPr spc="5"/>
              <a:t> </a:t>
            </a:r>
            <a:r>
              <a:rPr spc="-20"/>
              <a:t>gebruikte</a:t>
            </a:r>
            <a:r>
              <a:t> </a:t>
            </a:r>
            <a:r>
              <a:rPr spc="-30"/>
              <a:t>‘daklozenfoto’</a:t>
            </a:r>
            <a:r>
              <a:t> </a:t>
            </a:r>
            <a:r>
              <a:rPr spc="-20"/>
              <a:t>opnieuw</a:t>
            </a:r>
            <a:r>
              <a:rPr spc="5"/>
              <a:t> </a:t>
            </a:r>
            <a:r>
              <a:rPr spc="-10"/>
              <a:t>geschoten </a:t>
            </a:r>
            <a:r>
              <a:rPr spc="-20"/>
              <a:t>(zie </a:t>
            </a:r>
            <a:r>
              <a:rPr u="sng">
                <a:solidFill>
                  <a:srgbClr val="0000FF"/>
                </a:solidFill>
                <a:uFill>
                  <a:solidFill>
                    <a:srgbClr val="0000FF"/>
                  </a:solidFill>
                </a:uFill>
                <a:hlinkClick r:id="rId2" invalidUrl="" action="" tgtFrame="" tooltip="" history="1" highlightClick="0" endSnd="0"/>
              </a:rPr>
              <a:t>hier</a:t>
            </a:r>
            <a:r>
              <a:rPr spc="-10"/>
              <a:t>).</a:t>
            </a:r>
          </a:p>
        </p:txBody>
      </p:sp>
      <p:pic>
        <p:nvPicPr>
          <p:cNvPr id="412" name="V gekleurd rechtsboven.png" descr="V gekleurd rechtsboven.png">
            <a:hlinkClick r:id="" invalidUrl="" action="ppaction://hlinkshowjump?jump=firstslide" tgtFrame="" tooltip="" history="1" highlightClick="0" endSnd="0"/>
          </p:cNvPr>
          <p:cNvPicPr>
            <a:picLocks noChangeAspect="1"/>
          </p:cNvPicPr>
          <p:nvPr/>
        </p:nvPicPr>
        <p:blipFill>
          <a:blip r:embed="rId3">
            <a:extLst/>
          </a:blip>
          <a:stretch>
            <a:fillRect/>
          </a:stretch>
        </p:blipFill>
        <p:spPr>
          <a:xfrm>
            <a:off x="11423805" y="525941"/>
            <a:ext cx="283111" cy="256248"/>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object 2"/>
          <p:cNvSpPr txBox="1"/>
          <p:nvPr/>
        </p:nvSpPr>
        <p:spPr>
          <a:xfrm>
            <a:off x="743298" y="635558"/>
            <a:ext cx="3906522"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65" sz="1200">
                <a:latin typeface="Montserrat Bold"/>
                <a:ea typeface="Montserrat Bold"/>
                <a:cs typeface="Montserrat Bold"/>
                <a:sym typeface="Montserrat Bold"/>
              </a:defRPr>
            </a:pPr>
            <a:r>
              <a:t>Kalender</a:t>
            </a:r>
            <a:r>
              <a:rPr spc="175"/>
              <a:t> </a:t>
            </a:r>
            <a:r>
              <a:rPr spc="0"/>
              <a:t>&amp;</a:t>
            </a:r>
            <a:r>
              <a:rPr spc="175"/>
              <a:t> </a:t>
            </a:r>
            <a:r>
              <a:t>issues</a:t>
            </a:r>
            <a:r>
              <a:rPr spc="175"/>
              <a:t> </a:t>
            </a:r>
            <a:r>
              <a:rPr spc="0">
                <a:latin typeface="Montserrat Regular"/>
                <a:ea typeface="Montserrat Regular"/>
                <a:cs typeface="Montserrat Regular"/>
                <a:sym typeface="Montserrat Regular"/>
              </a:rPr>
              <a:t>-</a:t>
            </a:r>
            <a:r>
              <a:rPr spc="170">
                <a:latin typeface="Montserrat Regular"/>
                <a:ea typeface="Montserrat Regular"/>
                <a:cs typeface="Montserrat Regular"/>
                <a:sym typeface="Montserrat Regular"/>
              </a:rPr>
              <a:t> </a:t>
            </a:r>
            <a:r>
              <a:rPr spc="70">
                <a:latin typeface="Montserrat Regular"/>
                <a:ea typeface="Montserrat Regular"/>
                <a:cs typeface="Montserrat Regular"/>
                <a:sym typeface="Montserrat Regular"/>
              </a:rPr>
              <a:t>Gezamenlijk</a:t>
            </a:r>
            <a:r>
              <a:rPr spc="170">
                <a:latin typeface="Montserrat Regular"/>
                <a:ea typeface="Montserrat Regular"/>
                <a:cs typeface="Montserrat Regular"/>
                <a:sym typeface="Montserrat Regular"/>
              </a:rPr>
              <a:t> </a:t>
            </a:r>
            <a:r>
              <a:rPr spc="60">
                <a:latin typeface="Montserrat Regular"/>
                <a:ea typeface="Montserrat Regular"/>
                <a:cs typeface="Montserrat Regular"/>
                <a:sym typeface="Montserrat Regular"/>
              </a:rPr>
              <a:t>naar</a:t>
            </a:r>
            <a:r>
              <a:rPr spc="175">
                <a:latin typeface="Montserrat Regular"/>
                <a:ea typeface="Montserrat Regular"/>
                <a:cs typeface="Montserrat Regular"/>
                <a:sym typeface="Montserrat Regular"/>
              </a:rPr>
              <a:t> </a:t>
            </a:r>
            <a:r>
              <a:rPr>
                <a:latin typeface="Montserrat Regular"/>
                <a:ea typeface="Montserrat Regular"/>
                <a:cs typeface="Montserrat Regular"/>
                <a:sym typeface="Montserrat Regular"/>
              </a:rPr>
              <a:t>buiten</a:t>
            </a:r>
          </a:p>
        </p:txBody>
      </p:sp>
      <p:sp>
        <p:nvSpPr>
          <p:cNvPr id="415" name="object 3"/>
          <p:cNvSpPr txBox="1"/>
          <p:nvPr/>
        </p:nvSpPr>
        <p:spPr>
          <a:xfrm>
            <a:off x="743299" y="951000"/>
            <a:ext cx="3325497" cy="52778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z="900">
                <a:solidFill>
                  <a:srgbClr val="231F20"/>
                </a:solidFill>
                <a:latin typeface="Montserrat Bold"/>
                <a:ea typeface="Montserrat Bold"/>
                <a:cs typeface="Montserrat Bold"/>
                <a:sym typeface="Montserrat Bold"/>
              </a:defRPr>
            </a:pPr>
            <a:r>
              <a:t>We</a:t>
            </a:r>
            <a:r>
              <a:rPr spc="-20"/>
              <a:t> </a:t>
            </a:r>
            <a:r>
              <a:t>kozen</a:t>
            </a:r>
            <a:r>
              <a:rPr spc="-5"/>
              <a:t> </a:t>
            </a:r>
            <a:r>
              <a:t>een</a:t>
            </a:r>
            <a:r>
              <a:rPr spc="-10"/>
              <a:t> </a:t>
            </a:r>
            <a:r>
              <a:t>aantal</a:t>
            </a:r>
            <a:r>
              <a:rPr spc="-5"/>
              <a:t> </a:t>
            </a:r>
            <a:r>
              <a:t>(gezamenlijke)</a:t>
            </a:r>
            <a:r>
              <a:rPr spc="-5"/>
              <a:t> </a:t>
            </a:r>
            <a:r>
              <a:rPr spc="-10"/>
              <a:t>onderwerpen/ </a:t>
            </a:r>
            <a:r>
              <a:t>issues</a:t>
            </a:r>
            <a:r>
              <a:rPr spc="10"/>
              <a:t> </a:t>
            </a:r>
            <a:r>
              <a:t>die</a:t>
            </a:r>
            <a:r>
              <a:rPr spc="10"/>
              <a:t> </a:t>
            </a:r>
            <a:r>
              <a:t>voor</a:t>
            </a:r>
            <a:r>
              <a:rPr spc="10"/>
              <a:t> </a:t>
            </a:r>
            <a:r>
              <a:t>alle</a:t>
            </a:r>
            <a:r>
              <a:rPr spc="10"/>
              <a:t> </a:t>
            </a:r>
            <a:r>
              <a:t>leden</a:t>
            </a:r>
            <a:r>
              <a:rPr spc="10"/>
              <a:t> </a:t>
            </a:r>
            <a:r>
              <a:t>relevant</a:t>
            </a:r>
            <a:r>
              <a:rPr spc="10"/>
              <a:t> </a:t>
            </a:r>
            <a:r>
              <a:t>zijn</a:t>
            </a:r>
            <a:r>
              <a:rPr spc="10"/>
              <a:t> </a:t>
            </a:r>
            <a:r>
              <a:t>en</a:t>
            </a:r>
            <a:r>
              <a:rPr spc="10"/>
              <a:t> </a:t>
            </a:r>
            <a:r>
              <a:t>die</a:t>
            </a:r>
            <a:r>
              <a:rPr spc="10"/>
              <a:t> </a:t>
            </a:r>
            <a:r>
              <a:t>we</a:t>
            </a:r>
            <a:r>
              <a:rPr spc="10"/>
              <a:t> </a:t>
            </a:r>
            <a:r>
              <a:rPr spc="-10"/>
              <a:t>willen </a:t>
            </a:r>
            <a:r>
              <a:t>koppelen</a:t>
            </a:r>
            <a:r>
              <a:rPr spc="10"/>
              <a:t> </a:t>
            </a:r>
            <a:r>
              <a:t>aan</a:t>
            </a:r>
            <a:r>
              <a:rPr spc="15"/>
              <a:t> </a:t>
            </a:r>
            <a:r>
              <a:t>de</a:t>
            </a:r>
            <a:r>
              <a:rPr spc="15"/>
              <a:t> </a:t>
            </a:r>
            <a:r>
              <a:t>visie</a:t>
            </a:r>
            <a:r>
              <a:rPr spc="15"/>
              <a:t> </a:t>
            </a:r>
            <a:r>
              <a:t>van</a:t>
            </a:r>
            <a:r>
              <a:rPr spc="15"/>
              <a:t> </a:t>
            </a:r>
            <a:r>
              <a:t>community</a:t>
            </a:r>
            <a:r>
              <a:rPr spc="15"/>
              <a:t> </a:t>
            </a:r>
            <a:r>
              <a:rPr spc="-10"/>
              <a:t>next.</a:t>
            </a:r>
          </a:p>
        </p:txBody>
      </p:sp>
      <p:sp>
        <p:nvSpPr>
          <p:cNvPr id="416" name="object 4"/>
          <p:cNvSpPr txBox="1"/>
          <p:nvPr/>
        </p:nvSpPr>
        <p:spPr>
          <a:xfrm>
            <a:off x="743299" y="1611099"/>
            <a:ext cx="3427731" cy="13639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20000"/>
              </a:lnSpc>
              <a:spcBef>
                <a:spcPts val="100"/>
              </a:spcBef>
              <a:defRPr sz="900">
                <a:solidFill>
                  <a:srgbClr val="231F20"/>
                </a:solidFill>
                <a:latin typeface="Montserrat Light"/>
                <a:ea typeface="Montserrat Light"/>
                <a:cs typeface="Montserrat Light"/>
                <a:sym typeface="Montserrat Light"/>
              </a:defRPr>
            </a:pPr>
            <a:r>
              <a:t>We</a:t>
            </a:r>
            <a:r>
              <a:rPr spc="-30"/>
              <a:t> </a:t>
            </a:r>
            <a:r>
              <a:t>delen</a:t>
            </a:r>
            <a:r>
              <a:rPr spc="-20"/>
              <a:t> </a:t>
            </a:r>
            <a:r>
              <a:t>verhalen</a:t>
            </a:r>
            <a:r>
              <a:rPr spc="-15"/>
              <a:t> </a:t>
            </a:r>
            <a:r>
              <a:t>over</a:t>
            </a:r>
            <a:r>
              <a:rPr spc="-20"/>
              <a:t> </a:t>
            </a:r>
            <a:r>
              <a:t>hoe</a:t>
            </a:r>
            <a:r>
              <a:rPr spc="-20"/>
              <a:t> </a:t>
            </a:r>
            <a:r>
              <a:t>we</a:t>
            </a:r>
            <a:r>
              <a:rPr spc="-15"/>
              <a:t> </a:t>
            </a:r>
            <a:r>
              <a:t>dit</a:t>
            </a:r>
            <a:r>
              <a:rPr spc="-20"/>
              <a:t> </a:t>
            </a:r>
            <a:r>
              <a:t>aanpakken,</a:t>
            </a:r>
            <a:r>
              <a:rPr spc="-15"/>
              <a:t> </a:t>
            </a:r>
            <a:r>
              <a:rPr spc="-10"/>
              <a:t>innoveren </a:t>
            </a:r>
            <a:r>
              <a:t>en</a:t>
            </a:r>
            <a:r>
              <a:rPr spc="-25"/>
              <a:t> </a:t>
            </a:r>
            <a:r>
              <a:t>wat</a:t>
            </a:r>
            <a:r>
              <a:rPr spc="-10"/>
              <a:t> </a:t>
            </a:r>
            <a:r>
              <a:t>dat</a:t>
            </a:r>
            <a:r>
              <a:rPr spc="-10"/>
              <a:t> </a:t>
            </a:r>
            <a:r>
              <a:t>oplevert.</a:t>
            </a:r>
            <a:r>
              <a:rPr spc="-10"/>
              <a:t> </a:t>
            </a:r>
            <a:r>
              <a:t>We</a:t>
            </a:r>
            <a:r>
              <a:rPr spc="-15"/>
              <a:t> </a:t>
            </a:r>
            <a:r>
              <a:t>verzamelen</a:t>
            </a:r>
            <a:r>
              <a:rPr spc="-10"/>
              <a:t> </a:t>
            </a:r>
            <a:r>
              <a:t>over</a:t>
            </a:r>
            <a:r>
              <a:rPr spc="-10"/>
              <a:t> </a:t>
            </a:r>
            <a:r>
              <a:t>elke</a:t>
            </a:r>
            <a:r>
              <a:rPr spc="-10"/>
              <a:t> onderwerp content</a:t>
            </a:r>
            <a:r>
              <a:rPr spc="-34"/>
              <a:t> </a:t>
            </a:r>
            <a:r>
              <a:t>die</a:t>
            </a:r>
            <a:r>
              <a:rPr spc="-20"/>
              <a:t> </a:t>
            </a:r>
            <a:r>
              <a:t>iedereen</a:t>
            </a:r>
            <a:r>
              <a:rPr spc="-20"/>
              <a:t> </a:t>
            </a:r>
            <a:r>
              <a:t>kan</a:t>
            </a:r>
            <a:r>
              <a:rPr spc="-25"/>
              <a:t> </a:t>
            </a:r>
            <a:r>
              <a:t>gebruiken</a:t>
            </a:r>
            <a:r>
              <a:rPr spc="-20"/>
              <a:t> </a:t>
            </a:r>
            <a:r>
              <a:t>en</a:t>
            </a:r>
            <a:r>
              <a:rPr spc="-20"/>
              <a:t> </a:t>
            </a:r>
            <a:r>
              <a:t>inzetten.</a:t>
            </a:r>
            <a:r>
              <a:rPr spc="-25"/>
              <a:t> Er is per onderwerp één lid die een onderwerp adopteert. </a:t>
            </a:r>
            <a:r>
              <a:t>Diegene neemt</a:t>
            </a:r>
            <a:r>
              <a:rPr spc="-10"/>
              <a:t> </a:t>
            </a:r>
            <a:r>
              <a:t>de</a:t>
            </a:r>
            <a:r>
              <a:rPr spc="-10"/>
              <a:t> </a:t>
            </a:r>
            <a:r>
              <a:t>lead</a:t>
            </a:r>
            <a:r>
              <a:rPr spc="-10"/>
              <a:t> </a:t>
            </a:r>
            <a:r>
              <a:rPr spc="-25"/>
              <a:t>in</a:t>
            </a:r>
            <a:r>
              <a:rPr spc="500"/>
              <a:t> </a:t>
            </a:r>
            <a:r>
              <a:t>het</a:t>
            </a:r>
            <a:r>
              <a:rPr spc="-25"/>
              <a:t> </a:t>
            </a:r>
            <a:r>
              <a:t>verspreiden</a:t>
            </a:r>
            <a:r>
              <a:rPr spc="-15"/>
              <a:t> </a:t>
            </a:r>
            <a:r>
              <a:t>en</a:t>
            </a:r>
            <a:r>
              <a:rPr spc="-15"/>
              <a:t> </a:t>
            </a:r>
            <a:r>
              <a:t>beheren</a:t>
            </a:r>
            <a:r>
              <a:rPr spc="-10"/>
              <a:t> </a:t>
            </a:r>
            <a:r>
              <a:t>hiervan.</a:t>
            </a:r>
          </a:p>
          <a:p>
            <a:pPr indent="12700">
              <a:lnSpc>
                <a:spcPct val="120000"/>
              </a:lnSpc>
              <a:spcBef>
                <a:spcPts val="400"/>
              </a:spcBef>
              <a:defRPr sz="900">
                <a:solidFill>
                  <a:srgbClr val="231F20"/>
                </a:solidFill>
                <a:latin typeface="Montserrat Light"/>
                <a:ea typeface="Montserrat Light"/>
                <a:cs typeface="Montserrat Light"/>
                <a:sym typeface="Montserrat Light"/>
              </a:defRPr>
            </a:pPr>
            <a:r>
              <a:t>Voor</a:t>
            </a:r>
            <a:r>
              <a:rPr spc="-25"/>
              <a:t> </a:t>
            </a:r>
            <a:r>
              <a:t>alle</a:t>
            </a:r>
            <a:r>
              <a:rPr spc="-25"/>
              <a:t> </a:t>
            </a:r>
            <a:r>
              <a:t>onderwerpen</a:t>
            </a:r>
            <a:r>
              <a:rPr spc="-25"/>
              <a:t> </a:t>
            </a:r>
            <a:r>
              <a:t>wordt</a:t>
            </a:r>
            <a:r>
              <a:rPr spc="-25"/>
              <a:t> </a:t>
            </a:r>
            <a:r>
              <a:t>aanwezige</a:t>
            </a:r>
            <a:r>
              <a:rPr spc="-25"/>
              <a:t> </a:t>
            </a:r>
            <a:r>
              <a:t>kennis verzameld binnen het bestaande netwerk en standaard</a:t>
            </a:r>
            <a:r>
              <a:rPr spc="-10"/>
              <a:t> content </a:t>
            </a:r>
            <a:r>
              <a:t>wordt</a:t>
            </a:r>
            <a:r>
              <a:rPr spc="-10"/>
              <a:t> </a:t>
            </a:r>
            <a:r>
              <a:t>opgeleverd.</a:t>
            </a:r>
          </a:p>
        </p:txBody>
      </p:sp>
      <p:sp>
        <p:nvSpPr>
          <p:cNvPr id="417" name="object 5"/>
          <p:cNvSpPr txBox="1"/>
          <p:nvPr/>
        </p:nvSpPr>
        <p:spPr>
          <a:xfrm>
            <a:off x="4328679" y="958369"/>
            <a:ext cx="2901951"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ct val="120000"/>
              </a:lnSpc>
              <a:spcBef>
                <a:spcPts val="100"/>
              </a:spcBef>
              <a:defRPr sz="900">
                <a:solidFill>
                  <a:srgbClr val="231F20"/>
                </a:solidFill>
                <a:latin typeface="Montserrat Light"/>
                <a:ea typeface="Montserrat Light"/>
                <a:cs typeface="Montserrat Light"/>
                <a:sym typeface="Montserrat Light"/>
              </a:defRPr>
            </a:pPr>
            <a:r>
              <a:t>Denk</a:t>
            </a:r>
            <a:r>
              <a:rPr spc="-10"/>
              <a:t> </a:t>
            </a:r>
            <a:r>
              <a:rPr spc="-20"/>
              <a:t>aan:</a:t>
            </a:r>
          </a:p>
        </p:txBody>
      </p:sp>
      <p:sp>
        <p:nvSpPr>
          <p:cNvPr id="418" name="object 6"/>
          <p:cNvSpPr txBox="1"/>
          <p:nvPr/>
        </p:nvSpPr>
        <p:spPr>
          <a:xfrm>
            <a:off x="4328679" y="1152805"/>
            <a:ext cx="3245487" cy="1130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177164" indent="-165100">
              <a:lnSpc>
                <a:spcPct val="120000"/>
              </a:lnSpc>
              <a:spcBef>
                <a:spcPts val="500"/>
              </a:spcBef>
              <a:buSzPct val="100000"/>
              <a:buChar char="-"/>
              <a:tabLst>
                <a:tab pos="177800" algn="l"/>
              </a:tabLst>
              <a:defRPr sz="900">
                <a:solidFill>
                  <a:srgbClr val="231F20"/>
                </a:solidFill>
                <a:latin typeface="Montserrat Light"/>
                <a:ea typeface="Montserrat Light"/>
                <a:cs typeface="Montserrat Light"/>
                <a:sym typeface="Montserrat Light"/>
              </a:defRPr>
            </a:pPr>
            <a:r>
              <a:t>een</a:t>
            </a:r>
            <a:r>
              <a:rPr spc="5"/>
              <a:t> </a:t>
            </a:r>
            <a:r>
              <a:rPr spc="-10"/>
              <a:t>nieuwsbericht</a:t>
            </a:r>
          </a:p>
          <a:p>
            <a:pPr marL="177164" indent="-165100">
              <a:lnSpc>
                <a:spcPct val="120000"/>
              </a:lnSpc>
              <a:spcBef>
                <a:spcPts val="400"/>
              </a:spcBef>
              <a:buSzPct val="100000"/>
              <a:buChar char="-"/>
              <a:tabLst>
                <a:tab pos="177800" algn="l"/>
              </a:tabLst>
              <a:defRPr sz="900">
                <a:solidFill>
                  <a:srgbClr val="231F20"/>
                </a:solidFill>
                <a:latin typeface="Montserrat Light"/>
                <a:ea typeface="Montserrat Light"/>
                <a:cs typeface="Montserrat Light"/>
                <a:sym typeface="Montserrat Light"/>
              </a:defRPr>
            </a:pPr>
            <a:r>
              <a:t>bericht</a:t>
            </a:r>
            <a:r>
              <a:rPr spc="-10"/>
              <a:t> </a:t>
            </a:r>
            <a:r>
              <a:t>voor</a:t>
            </a:r>
            <a:r>
              <a:rPr spc="-10"/>
              <a:t> </a:t>
            </a:r>
            <a:r>
              <a:t>de</a:t>
            </a:r>
            <a:r>
              <a:rPr spc="-5"/>
              <a:t> </a:t>
            </a:r>
            <a:r>
              <a:rPr spc="-10"/>
              <a:t>nieuwsbrief</a:t>
            </a:r>
          </a:p>
          <a:p>
            <a:pPr marL="177164" indent="-165100">
              <a:lnSpc>
                <a:spcPct val="120000"/>
              </a:lnSpc>
              <a:spcBef>
                <a:spcPts val="400"/>
              </a:spcBef>
              <a:buSzPct val="100000"/>
              <a:buChar char="-"/>
              <a:tabLst>
                <a:tab pos="177800" algn="l"/>
              </a:tabLst>
              <a:defRPr sz="900">
                <a:solidFill>
                  <a:srgbClr val="231F20"/>
                </a:solidFill>
                <a:latin typeface="Montserrat Light"/>
                <a:ea typeface="Montserrat Light"/>
                <a:cs typeface="Montserrat Light"/>
                <a:sym typeface="Montserrat Light"/>
              </a:defRPr>
            </a:pPr>
            <a:r>
              <a:t>een</a:t>
            </a:r>
            <a:r>
              <a:rPr spc="-10"/>
              <a:t> </a:t>
            </a:r>
            <a:r>
              <a:t>bericht</a:t>
            </a:r>
            <a:r>
              <a:rPr spc="-5"/>
              <a:t> </a:t>
            </a:r>
            <a:r>
              <a:t>voor</a:t>
            </a:r>
            <a:r>
              <a:rPr spc="-5"/>
              <a:t> </a:t>
            </a:r>
            <a:r>
              <a:rPr spc="-10"/>
              <a:t>intranet</a:t>
            </a:r>
          </a:p>
          <a:p>
            <a:pPr marL="177800" marR="5080" indent="-165100">
              <a:lnSpc>
                <a:spcPct val="120000"/>
              </a:lnSpc>
              <a:buSzPct val="100000"/>
              <a:buChar char="-"/>
              <a:tabLst>
                <a:tab pos="177800" algn="l"/>
              </a:tabLst>
              <a:defRPr sz="900">
                <a:solidFill>
                  <a:srgbClr val="231F20"/>
                </a:solidFill>
                <a:latin typeface="Montserrat Light"/>
                <a:ea typeface="Montserrat Light"/>
                <a:cs typeface="Montserrat Light"/>
                <a:sym typeface="Montserrat Light"/>
              </a:defRPr>
            </a:pPr>
            <a:r>
              <a:t>voor</a:t>
            </a:r>
            <a:r>
              <a:rPr spc="-34"/>
              <a:t> </a:t>
            </a:r>
            <a:r>
              <a:t>linkedIn</a:t>
            </a:r>
            <a:r>
              <a:rPr spc="-25"/>
              <a:t> </a:t>
            </a:r>
            <a:r>
              <a:t>(een</a:t>
            </a:r>
            <a:r>
              <a:rPr spc="-25"/>
              <a:t> </a:t>
            </a:r>
            <a:r>
              <a:t>voor</a:t>
            </a:r>
            <a:r>
              <a:rPr spc="-25"/>
              <a:t> </a:t>
            </a:r>
            <a:r>
              <a:t>bestuurders</a:t>
            </a:r>
            <a:r>
              <a:rPr spc="-25"/>
              <a:t> </a:t>
            </a:r>
            <a:r>
              <a:t>(meer</a:t>
            </a:r>
            <a:r>
              <a:rPr spc="-25"/>
              <a:t> </a:t>
            </a:r>
            <a:r>
              <a:t>opinie),</a:t>
            </a:r>
            <a:r>
              <a:rPr spc="-20"/>
              <a:t> </a:t>
            </a:r>
            <a:r>
              <a:rPr spc="-25"/>
              <a:t>een </a:t>
            </a:r>
            <a:r>
              <a:t>voor</a:t>
            </a:r>
            <a:r>
              <a:rPr spc="-25"/>
              <a:t> </a:t>
            </a:r>
            <a:r>
              <a:t>medewerkers</a:t>
            </a:r>
            <a:r>
              <a:rPr spc="-15"/>
              <a:t> </a:t>
            </a:r>
            <a:r>
              <a:t>(meer</a:t>
            </a:r>
            <a:r>
              <a:rPr spc="-15"/>
              <a:t> </a:t>
            </a:r>
            <a:r>
              <a:rPr spc="-10"/>
              <a:t>verhalend)</a:t>
            </a:r>
          </a:p>
          <a:p>
            <a:pPr marL="177164" indent="-165100">
              <a:lnSpc>
                <a:spcPct val="120000"/>
              </a:lnSpc>
              <a:spcBef>
                <a:spcPts val="400"/>
              </a:spcBef>
              <a:buSzPct val="100000"/>
              <a:buChar char="-"/>
              <a:tabLst>
                <a:tab pos="177800" algn="l"/>
              </a:tabLst>
              <a:defRPr sz="900">
                <a:solidFill>
                  <a:srgbClr val="231F20"/>
                </a:solidFill>
                <a:latin typeface="Montserrat Light"/>
                <a:ea typeface="Montserrat Light"/>
                <a:cs typeface="Montserrat Light"/>
                <a:sym typeface="Montserrat Light"/>
              </a:defRPr>
            </a:pPr>
            <a:r>
              <a:t>berichten</a:t>
            </a:r>
            <a:r>
              <a:rPr spc="-25"/>
              <a:t> </a:t>
            </a:r>
            <a:r>
              <a:t>voor</a:t>
            </a:r>
            <a:r>
              <a:rPr spc="-10"/>
              <a:t> </a:t>
            </a:r>
            <a:r>
              <a:t>FB/Insta</a:t>
            </a:r>
            <a:r>
              <a:rPr spc="-15"/>
              <a:t> </a:t>
            </a:r>
            <a:r>
              <a:t>(met</a:t>
            </a:r>
            <a:r>
              <a:rPr spc="-10"/>
              <a:t> </a:t>
            </a:r>
            <a:r>
              <a:t>goede</a:t>
            </a:r>
            <a:r>
              <a:rPr spc="-10"/>
              <a:t> foto)</a:t>
            </a:r>
          </a:p>
        </p:txBody>
      </p:sp>
      <p:sp>
        <p:nvSpPr>
          <p:cNvPr id="419" name="object 7"/>
          <p:cNvSpPr txBox="1"/>
          <p:nvPr/>
        </p:nvSpPr>
        <p:spPr>
          <a:xfrm>
            <a:off x="4328679" y="2497343"/>
            <a:ext cx="3451226" cy="3073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20000"/>
              </a:lnSpc>
              <a:spcBef>
                <a:spcPts val="100"/>
              </a:spcBef>
              <a:defRPr sz="900">
                <a:solidFill>
                  <a:srgbClr val="231F20"/>
                </a:solidFill>
                <a:latin typeface="Montserrat Light"/>
                <a:ea typeface="Montserrat Light"/>
                <a:cs typeface="Montserrat Light"/>
                <a:sym typeface="Montserrat Light"/>
              </a:defRPr>
            </a:pPr>
            <a:r>
              <a:t>Er</a:t>
            </a:r>
            <a:r>
              <a:rPr spc="-10"/>
              <a:t> </a:t>
            </a:r>
            <a:r>
              <a:t>kan</a:t>
            </a:r>
            <a:r>
              <a:rPr spc="-10"/>
              <a:t> </a:t>
            </a:r>
            <a:r>
              <a:t>door</a:t>
            </a:r>
            <a:r>
              <a:rPr spc="-10"/>
              <a:t> </a:t>
            </a:r>
            <a:r>
              <a:t>iedereen</a:t>
            </a:r>
            <a:r>
              <a:rPr spc="-5"/>
              <a:t> </a:t>
            </a:r>
            <a:r>
              <a:t>die</a:t>
            </a:r>
            <a:r>
              <a:rPr spc="-10"/>
              <a:t> </a:t>
            </a:r>
            <a:r>
              <a:t>deelneemt</a:t>
            </a:r>
            <a:r>
              <a:rPr spc="-10"/>
              <a:t> </a:t>
            </a:r>
            <a:r>
              <a:t>aan</a:t>
            </a:r>
            <a:r>
              <a:rPr spc="-10"/>
              <a:t> </a:t>
            </a:r>
            <a:r>
              <a:t>de</a:t>
            </a:r>
            <a:r>
              <a:rPr spc="-5"/>
              <a:t> </a:t>
            </a:r>
            <a:r>
              <a:rPr spc="-10"/>
              <a:t>contentkalender </a:t>
            </a:r>
            <a:r>
              <a:t>onbeperkt</a:t>
            </a:r>
            <a:r>
              <a:rPr spc="-25"/>
              <a:t> </a:t>
            </a:r>
            <a:r>
              <a:t>worden</a:t>
            </a:r>
            <a:r>
              <a:rPr spc="-10"/>
              <a:t> </a:t>
            </a:r>
            <a:r>
              <a:t>geput</a:t>
            </a:r>
            <a:r>
              <a:rPr spc="-10"/>
              <a:t> </a:t>
            </a:r>
            <a:r>
              <a:t>uit</a:t>
            </a:r>
            <a:r>
              <a:rPr spc="-10"/>
              <a:t> </a:t>
            </a:r>
            <a:r>
              <a:t>deze</a:t>
            </a:r>
            <a:r>
              <a:rPr spc="-10"/>
              <a:t> input.</a:t>
            </a:r>
          </a:p>
        </p:txBody>
      </p:sp>
      <p:sp>
        <p:nvSpPr>
          <p:cNvPr id="420" name="object 8"/>
          <p:cNvSpPr txBox="1"/>
          <p:nvPr/>
        </p:nvSpPr>
        <p:spPr>
          <a:xfrm>
            <a:off x="7914061" y="951000"/>
            <a:ext cx="3392171" cy="990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20000"/>
              </a:lnSpc>
              <a:spcBef>
                <a:spcPts val="100"/>
              </a:spcBef>
              <a:defRPr sz="900">
                <a:solidFill>
                  <a:srgbClr val="231F20"/>
                </a:solidFill>
                <a:latin typeface="Montserrat Light"/>
                <a:ea typeface="Montserrat Light"/>
                <a:cs typeface="Montserrat Light"/>
                <a:sym typeface="Montserrat Light"/>
              </a:defRPr>
            </a:pPr>
            <a:r>
              <a:t>De</a:t>
            </a:r>
            <a:r>
              <a:rPr spc="-15"/>
              <a:t> </a:t>
            </a:r>
            <a:r>
              <a:t>kennis</a:t>
            </a:r>
            <a:r>
              <a:rPr spc="-5"/>
              <a:t> </a:t>
            </a:r>
            <a:r>
              <a:t>&amp;</a:t>
            </a:r>
            <a:r>
              <a:rPr spc="-5"/>
              <a:t> </a:t>
            </a:r>
            <a:r>
              <a:rPr spc="-10"/>
              <a:t>content</a:t>
            </a:r>
            <a:r>
              <a:rPr spc="-5"/>
              <a:t> </a:t>
            </a:r>
            <a:r>
              <a:t>bouwt</a:t>
            </a:r>
            <a:r>
              <a:rPr spc="-5"/>
              <a:t> </a:t>
            </a:r>
            <a:r>
              <a:t>zich</a:t>
            </a:r>
            <a:r>
              <a:rPr spc="-5"/>
              <a:t> </a:t>
            </a:r>
            <a:r>
              <a:t>langzaam</a:t>
            </a:r>
            <a:r>
              <a:rPr spc="-5"/>
              <a:t> </a:t>
            </a:r>
            <a:r>
              <a:t>op</a:t>
            </a:r>
            <a:r>
              <a:rPr spc="-5"/>
              <a:t> </a:t>
            </a:r>
            <a:r>
              <a:t>als</a:t>
            </a:r>
            <a:r>
              <a:rPr spc="-5"/>
              <a:t> </a:t>
            </a:r>
            <a:r>
              <a:t>een </a:t>
            </a:r>
            <a:r>
              <a:rPr spc="-10"/>
              <a:t>soort </a:t>
            </a:r>
            <a:r>
              <a:t>kennisbank.</a:t>
            </a:r>
            <a:r>
              <a:rPr spc="-20"/>
              <a:t> </a:t>
            </a:r>
            <a:r>
              <a:t>Er</a:t>
            </a:r>
            <a:r>
              <a:rPr spc="-10"/>
              <a:t> </a:t>
            </a:r>
            <a:r>
              <a:t>is</a:t>
            </a:r>
            <a:r>
              <a:rPr spc="-10"/>
              <a:t> gekozen </a:t>
            </a:r>
            <a:r>
              <a:t>voor</a:t>
            </a:r>
            <a:r>
              <a:rPr spc="-10"/>
              <a:t> </a:t>
            </a:r>
            <a:r>
              <a:t>onderstaande</a:t>
            </a:r>
            <a:r>
              <a:rPr spc="-5"/>
              <a:t> </a:t>
            </a:r>
            <a:r>
              <a:rPr spc="-10"/>
              <a:t>onderwerpen </a:t>
            </a:r>
            <a:r>
              <a:t>(in </a:t>
            </a:r>
            <a:r>
              <a:rPr spc="-10"/>
              <a:t>willekeurige</a:t>
            </a:r>
            <a:r>
              <a:rPr spc="15"/>
              <a:t> </a:t>
            </a:r>
            <a:r>
              <a:rPr spc="-10"/>
              <a:t>volgorde). Berichten worden sowieso geplaatst in de Valente nieuwsbrief, op internet en op LinkedIn (vanaf oktober 2022). Delen? Graag!</a:t>
            </a:r>
            <a:endParaRPr spc="-10"/>
          </a:p>
        </p:txBody>
      </p:sp>
      <p:sp>
        <p:nvSpPr>
          <p:cNvPr id="421" name="object 9"/>
          <p:cNvSpPr txBox="1"/>
          <p:nvPr/>
        </p:nvSpPr>
        <p:spPr>
          <a:xfrm>
            <a:off x="7914061" y="1994407"/>
            <a:ext cx="3277235"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ct val="120000"/>
              </a:lnSpc>
              <a:spcBef>
                <a:spcPts val="500"/>
              </a:spcBef>
              <a:defRPr spc="-10" sz="900">
                <a:solidFill>
                  <a:srgbClr val="231F20"/>
                </a:solidFill>
                <a:latin typeface="Montserrat Bold"/>
                <a:ea typeface="Montserrat Bold"/>
                <a:cs typeface="Montserrat Bold"/>
                <a:sym typeface="Montserrat Bold"/>
              </a:defRPr>
            </a:pPr>
            <a:r>
              <a:t>Meedoen?</a:t>
            </a:r>
          </a:p>
          <a:p>
            <a:pPr marR="5080" indent="12700">
              <a:lnSpc>
                <a:spcPct val="120000"/>
              </a:lnSpc>
              <a:defRPr sz="900">
                <a:solidFill>
                  <a:srgbClr val="231F20"/>
                </a:solidFill>
                <a:latin typeface="Montserrat Light"/>
                <a:ea typeface="Montserrat Light"/>
                <a:cs typeface="Montserrat Light"/>
                <a:sym typeface="Montserrat Light"/>
              </a:defRPr>
            </a:pPr>
            <a:r>
              <a:t>Wie</a:t>
            </a:r>
            <a:r>
              <a:rPr spc="-15"/>
              <a:t> </a:t>
            </a:r>
            <a:r>
              <a:t>adopteert</a:t>
            </a:r>
            <a:r>
              <a:rPr spc="-5"/>
              <a:t> </a:t>
            </a:r>
            <a:r>
              <a:t>welk item,</a:t>
            </a:r>
            <a:r>
              <a:rPr spc="-5"/>
              <a:t> </a:t>
            </a:r>
            <a:r>
              <a:t>wanneer staat</a:t>
            </a:r>
            <a:r>
              <a:rPr spc="-5"/>
              <a:t> </a:t>
            </a:r>
            <a:r>
              <a:t>e.e.a. </a:t>
            </a:r>
            <a:r>
              <a:rPr spc="-10"/>
              <a:t>gepland? </a:t>
            </a:r>
            <a:r>
              <a:t>Hoe</a:t>
            </a:r>
            <a:r>
              <a:rPr spc="-20"/>
              <a:t> </a:t>
            </a:r>
            <a:r>
              <a:t>wordt</a:t>
            </a:r>
            <a:r>
              <a:rPr spc="-10"/>
              <a:t> </a:t>
            </a:r>
            <a:r>
              <a:t>dat</a:t>
            </a:r>
            <a:r>
              <a:rPr spc="-5"/>
              <a:t> </a:t>
            </a:r>
            <a:r>
              <a:t>ingevuld?</a:t>
            </a:r>
            <a:r>
              <a:rPr spc="-10"/>
              <a:t> </a:t>
            </a:r>
            <a:r>
              <a:t>Waar</a:t>
            </a:r>
            <a:r>
              <a:rPr spc="-5"/>
              <a:t> </a:t>
            </a:r>
            <a:r>
              <a:t>vind</a:t>
            </a:r>
            <a:r>
              <a:rPr spc="-10"/>
              <a:t> </a:t>
            </a:r>
            <a:r>
              <a:t>ik</a:t>
            </a:r>
            <a:r>
              <a:rPr spc="-10"/>
              <a:t> </a:t>
            </a:r>
            <a:r>
              <a:t>de</a:t>
            </a:r>
            <a:r>
              <a:rPr spc="-5"/>
              <a:t> </a:t>
            </a:r>
            <a:r>
              <a:rPr spc="-10"/>
              <a:t>informatie </a:t>
            </a:r>
            <a:r>
              <a:t>die</a:t>
            </a:r>
            <a:r>
              <a:rPr spc="-5"/>
              <a:t> </a:t>
            </a:r>
            <a:r>
              <a:rPr spc="-25"/>
              <a:t>al </a:t>
            </a:r>
            <a:r>
              <a:t>is</a:t>
            </a:r>
            <a:r>
              <a:rPr spc="-20"/>
              <a:t> </a:t>
            </a:r>
            <a:r>
              <a:t>verspreid?</a:t>
            </a:r>
            <a:r>
              <a:rPr spc="-10"/>
              <a:t> </a:t>
            </a:r>
            <a:r>
              <a:t>Hoe</a:t>
            </a:r>
            <a:r>
              <a:rPr spc="-5"/>
              <a:t> </a:t>
            </a:r>
            <a:r>
              <a:t>doe</a:t>
            </a:r>
            <a:r>
              <a:rPr spc="-10"/>
              <a:t> </a:t>
            </a:r>
            <a:r>
              <a:t>ik</a:t>
            </a:r>
            <a:r>
              <a:rPr spc="-5"/>
              <a:t> </a:t>
            </a:r>
            <a:r>
              <a:t>mee?</a:t>
            </a:r>
            <a:r>
              <a:rPr spc="-10"/>
              <a:t> </a:t>
            </a:r>
            <a:r>
              <a:t>Aan</a:t>
            </a:r>
            <a:r>
              <a:rPr spc="-5"/>
              <a:t> </a:t>
            </a:r>
            <a:r>
              <a:t>antwoord</a:t>
            </a:r>
            <a:r>
              <a:rPr spc="-10"/>
              <a:t> </a:t>
            </a:r>
            <a:r>
              <a:t>op</a:t>
            </a:r>
            <a:r>
              <a:rPr spc="-5"/>
              <a:t> </a:t>
            </a:r>
            <a:r>
              <a:rPr spc="-20"/>
              <a:t>deze </a:t>
            </a:r>
            <a:r>
              <a:t>vragen</a:t>
            </a:r>
            <a:r>
              <a:rPr spc="-15"/>
              <a:t> </a:t>
            </a:r>
            <a:r>
              <a:t>krijg</a:t>
            </a:r>
            <a:r>
              <a:rPr spc="-10"/>
              <a:t> </a:t>
            </a:r>
            <a:r>
              <a:t>je</a:t>
            </a:r>
            <a:r>
              <a:rPr spc="-10"/>
              <a:t> </a:t>
            </a:r>
            <a:r>
              <a:t>in</a:t>
            </a:r>
            <a:r>
              <a:rPr spc="-10"/>
              <a:t> </a:t>
            </a:r>
            <a:r>
              <a:t>de</a:t>
            </a:r>
            <a:r>
              <a:rPr spc="-10"/>
              <a:t> </a:t>
            </a:r>
            <a:r>
              <a:t>netwerkbijeenkomsten</a:t>
            </a:r>
            <a:r>
              <a:rPr spc="-10"/>
              <a:t> </a:t>
            </a:r>
            <a:r>
              <a:t>die</a:t>
            </a:r>
            <a:r>
              <a:rPr spc="-10"/>
              <a:t> </a:t>
            </a:r>
            <a:r>
              <a:t>eens</a:t>
            </a:r>
            <a:r>
              <a:rPr spc="-10"/>
              <a:t> </a:t>
            </a:r>
            <a:r>
              <a:rPr spc="-25"/>
              <a:t>per </a:t>
            </a:r>
            <a:r>
              <a:t>maand</a:t>
            </a:r>
            <a:r>
              <a:rPr spc="-25"/>
              <a:t> </a:t>
            </a:r>
            <a:r>
              <a:rPr spc="-10"/>
              <a:t>plaatsvindt.</a:t>
            </a:r>
          </a:p>
        </p:txBody>
      </p:sp>
      <p:pic>
        <p:nvPicPr>
          <p:cNvPr id="422" name="object 10" descr="object 10"/>
          <p:cNvPicPr>
            <a:picLocks noChangeAspect="1"/>
          </p:cNvPicPr>
          <p:nvPr/>
        </p:nvPicPr>
        <p:blipFill>
          <a:blip r:embed="rId2">
            <a:extLst/>
          </a:blip>
          <a:stretch>
            <a:fillRect/>
          </a:stretch>
        </p:blipFill>
        <p:spPr>
          <a:xfrm>
            <a:off x="755993" y="3228313"/>
            <a:ext cx="2457576" cy="958088"/>
          </a:xfrm>
          <a:prstGeom prst="rect">
            <a:avLst/>
          </a:prstGeom>
          <a:ln w="12700">
            <a:miter lim="400000"/>
          </a:ln>
        </p:spPr>
      </p:pic>
      <p:pic>
        <p:nvPicPr>
          <p:cNvPr id="423" name="object 11" descr="object 11"/>
          <p:cNvPicPr>
            <a:picLocks noChangeAspect="1"/>
          </p:cNvPicPr>
          <p:nvPr/>
        </p:nvPicPr>
        <p:blipFill>
          <a:blip r:embed="rId2">
            <a:extLst/>
          </a:blip>
          <a:stretch>
            <a:fillRect/>
          </a:stretch>
        </p:blipFill>
        <p:spPr>
          <a:xfrm>
            <a:off x="755993" y="4298619"/>
            <a:ext cx="2457576" cy="958087"/>
          </a:xfrm>
          <a:prstGeom prst="rect">
            <a:avLst/>
          </a:prstGeom>
          <a:ln w="12700">
            <a:miter lim="400000"/>
          </a:ln>
        </p:spPr>
      </p:pic>
      <p:pic>
        <p:nvPicPr>
          <p:cNvPr id="424" name="object 12" descr="object 12"/>
          <p:cNvPicPr>
            <a:picLocks noChangeAspect="1"/>
          </p:cNvPicPr>
          <p:nvPr/>
        </p:nvPicPr>
        <p:blipFill>
          <a:blip r:embed="rId2">
            <a:extLst/>
          </a:blip>
          <a:stretch>
            <a:fillRect/>
          </a:stretch>
        </p:blipFill>
        <p:spPr>
          <a:xfrm>
            <a:off x="755993" y="5350902"/>
            <a:ext cx="2457576" cy="958088"/>
          </a:xfrm>
          <a:prstGeom prst="rect">
            <a:avLst/>
          </a:prstGeom>
          <a:ln w="12700">
            <a:miter lim="400000"/>
          </a:ln>
        </p:spPr>
      </p:pic>
      <p:pic>
        <p:nvPicPr>
          <p:cNvPr id="425" name="object 13" descr="object 13"/>
          <p:cNvPicPr>
            <a:picLocks noChangeAspect="1"/>
          </p:cNvPicPr>
          <p:nvPr/>
        </p:nvPicPr>
        <p:blipFill>
          <a:blip r:embed="rId3">
            <a:extLst/>
          </a:blip>
          <a:stretch>
            <a:fillRect/>
          </a:stretch>
        </p:blipFill>
        <p:spPr>
          <a:xfrm>
            <a:off x="3476433" y="5350902"/>
            <a:ext cx="2457565" cy="958101"/>
          </a:xfrm>
          <a:prstGeom prst="rect">
            <a:avLst/>
          </a:prstGeom>
          <a:ln w="12700">
            <a:miter lim="400000"/>
          </a:ln>
        </p:spPr>
      </p:pic>
      <p:pic>
        <p:nvPicPr>
          <p:cNvPr id="426" name="object 14" descr="object 14"/>
          <p:cNvPicPr>
            <a:picLocks noChangeAspect="1"/>
          </p:cNvPicPr>
          <p:nvPr/>
        </p:nvPicPr>
        <p:blipFill>
          <a:blip r:embed="rId4">
            <a:extLst/>
          </a:blip>
          <a:stretch>
            <a:fillRect/>
          </a:stretch>
        </p:blipFill>
        <p:spPr>
          <a:xfrm>
            <a:off x="3476433" y="4280598"/>
            <a:ext cx="2457565" cy="958087"/>
          </a:xfrm>
          <a:prstGeom prst="rect">
            <a:avLst/>
          </a:prstGeom>
          <a:ln w="12700">
            <a:miter lim="400000"/>
          </a:ln>
        </p:spPr>
      </p:pic>
      <p:pic>
        <p:nvPicPr>
          <p:cNvPr id="427" name="object 15" descr="object 15"/>
          <p:cNvPicPr>
            <a:picLocks noChangeAspect="1"/>
          </p:cNvPicPr>
          <p:nvPr/>
        </p:nvPicPr>
        <p:blipFill>
          <a:blip r:embed="rId5">
            <a:extLst/>
          </a:blip>
          <a:stretch>
            <a:fillRect/>
          </a:stretch>
        </p:blipFill>
        <p:spPr>
          <a:xfrm>
            <a:off x="3476433" y="3228313"/>
            <a:ext cx="2457565" cy="958088"/>
          </a:xfrm>
          <a:prstGeom prst="rect">
            <a:avLst/>
          </a:prstGeom>
          <a:ln w="12700">
            <a:miter lim="400000"/>
          </a:ln>
        </p:spPr>
      </p:pic>
      <p:pic>
        <p:nvPicPr>
          <p:cNvPr id="428" name="object 16" descr="object 16"/>
          <p:cNvPicPr>
            <a:picLocks noChangeAspect="1"/>
          </p:cNvPicPr>
          <p:nvPr/>
        </p:nvPicPr>
        <p:blipFill>
          <a:blip r:embed="rId6">
            <a:extLst/>
          </a:blip>
          <a:stretch>
            <a:fillRect/>
          </a:stretch>
        </p:blipFill>
        <p:spPr>
          <a:xfrm>
            <a:off x="6196862" y="3228313"/>
            <a:ext cx="2457565" cy="958088"/>
          </a:xfrm>
          <a:prstGeom prst="rect">
            <a:avLst/>
          </a:prstGeom>
          <a:ln w="12700">
            <a:miter lim="400000"/>
          </a:ln>
        </p:spPr>
      </p:pic>
      <p:pic>
        <p:nvPicPr>
          <p:cNvPr id="429" name="object 17" descr="object 17"/>
          <p:cNvPicPr>
            <a:picLocks noChangeAspect="1"/>
          </p:cNvPicPr>
          <p:nvPr/>
        </p:nvPicPr>
        <p:blipFill>
          <a:blip r:embed="rId6">
            <a:extLst/>
          </a:blip>
          <a:stretch>
            <a:fillRect/>
          </a:stretch>
        </p:blipFill>
        <p:spPr>
          <a:xfrm>
            <a:off x="6196862" y="4298619"/>
            <a:ext cx="2457565" cy="958087"/>
          </a:xfrm>
          <a:prstGeom prst="rect">
            <a:avLst/>
          </a:prstGeom>
          <a:ln w="12700">
            <a:miter lim="400000"/>
          </a:ln>
        </p:spPr>
      </p:pic>
      <p:pic>
        <p:nvPicPr>
          <p:cNvPr id="430" name="object 18" descr="object 18"/>
          <p:cNvPicPr>
            <a:picLocks noChangeAspect="1"/>
          </p:cNvPicPr>
          <p:nvPr/>
        </p:nvPicPr>
        <p:blipFill>
          <a:blip r:embed="rId7">
            <a:extLst/>
          </a:blip>
          <a:stretch>
            <a:fillRect/>
          </a:stretch>
        </p:blipFill>
        <p:spPr>
          <a:xfrm>
            <a:off x="8902179" y="5350902"/>
            <a:ext cx="2457577" cy="958101"/>
          </a:xfrm>
          <a:prstGeom prst="rect">
            <a:avLst/>
          </a:prstGeom>
          <a:ln w="12700">
            <a:miter lim="400000"/>
          </a:ln>
        </p:spPr>
      </p:pic>
      <p:pic>
        <p:nvPicPr>
          <p:cNvPr id="431" name="object 19" descr="object 19"/>
          <p:cNvPicPr>
            <a:picLocks noChangeAspect="1"/>
          </p:cNvPicPr>
          <p:nvPr/>
        </p:nvPicPr>
        <p:blipFill>
          <a:blip r:embed="rId8">
            <a:extLst/>
          </a:blip>
          <a:stretch>
            <a:fillRect/>
          </a:stretch>
        </p:blipFill>
        <p:spPr>
          <a:xfrm>
            <a:off x="8902179" y="4280598"/>
            <a:ext cx="2457577" cy="958087"/>
          </a:xfrm>
          <a:prstGeom prst="rect">
            <a:avLst/>
          </a:prstGeom>
          <a:ln w="12700">
            <a:miter lim="400000"/>
          </a:ln>
        </p:spPr>
      </p:pic>
      <p:pic>
        <p:nvPicPr>
          <p:cNvPr id="432" name="object 20" descr="object 20"/>
          <p:cNvPicPr>
            <a:picLocks noChangeAspect="1"/>
          </p:cNvPicPr>
          <p:nvPr/>
        </p:nvPicPr>
        <p:blipFill>
          <a:blip r:embed="rId6">
            <a:extLst/>
          </a:blip>
          <a:stretch>
            <a:fillRect/>
          </a:stretch>
        </p:blipFill>
        <p:spPr>
          <a:xfrm>
            <a:off x="6196862" y="5350902"/>
            <a:ext cx="2457565" cy="958101"/>
          </a:xfrm>
          <a:prstGeom prst="rect">
            <a:avLst/>
          </a:prstGeom>
          <a:ln w="12700">
            <a:miter lim="400000"/>
          </a:ln>
        </p:spPr>
      </p:pic>
      <p:pic>
        <p:nvPicPr>
          <p:cNvPr id="433" name="object 21" descr="object 21"/>
          <p:cNvPicPr>
            <a:picLocks noChangeAspect="1"/>
          </p:cNvPicPr>
          <p:nvPr/>
        </p:nvPicPr>
        <p:blipFill>
          <a:blip r:embed="rId9">
            <a:extLst/>
          </a:blip>
          <a:stretch>
            <a:fillRect/>
          </a:stretch>
        </p:blipFill>
        <p:spPr>
          <a:xfrm>
            <a:off x="8902179" y="3228313"/>
            <a:ext cx="2457577" cy="958088"/>
          </a:xfrm>
          <a:prstGeom prst="rect">
            <a:avLst/>
          </a:prstGeom>
          <a:ln w="12700">
            <a:miter lim="400000"/>
          </a:ln>
        </p:spPr>
      </p:pic>
      <p:sp>
        <p:nvSpPr>
          <p:cNvPr id="434" name="object 22"/>
          <p:cNvSpPr txBox="1"/>
          <p:nvPr/>
        </p:nvSpPr>
        <p:spPr>
          <a:xfrm>
            <a:off x="1229613" y="3602499"/>
            <a:ext cx="1506856"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spc="-35" sz="1600">
                <a:solidFill>
                  <a:srgbClr val="FFFFFF"/>
                </a:solidFill>
                <a:latin typeface="Montserrat Bold"/>
                <a:ea typeface="Montserrat Bold"/>
                <a:cs typeface="Montserrat Bold"/>
                <a:sym typeface="Montserrat Bold"/>
              </a:defRPr>
            </a:lvl1pPr>
          </a:lstStyle>
          <a:p>
            <a:pPr/>
            <a:r>
              <a:t>Vakmanschap</a:t>
            </a:r>
          </a:p>
        </p:txBody>
      </p:sp>
      <p:sp>
        <p:nvSpPr>
          <p:cNvPr id="435" name="object 23"/>
          <p:cNvSpPr txBox="1"/>
          <p:nvPr/>
        </p:nvSpPr>
        <p:spPr>
          <a:xfrm>
            <a:off x="1263371" y="4421363"/>
            <a:ext cx="1443356" cy="7266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810" marR="5080" indent="4444" algn="ctr">
              <a:lnSpc>
                <a:spcPts val="1900"/>
              </a:lnSpc>
              <a:spcBef>
                <a:spcPts val="100"/>
              </a:spcBef>
              <a:defRPr sz="1600">
                <a:solidFill>
                  <a:srgbClr val="FFFFFF"/>
                </a:solidFill>
                <a:latin typeface="Montserrat Bold"/>
                <a:ea typeface="Montserrat Bold"/>
                <a:cs typeface="Montserrat Bold"/>
                <a:sym typeface="Montserrat Bold"/>
              </a:defRPr>
            </a:pPr>
            <a:r>
              <a:t>Wij</a:t>
            </a:r>
            <a:r>
              <a:rPr spc="-95"/>
              <a:t> </a:t>
            </a:r>
            <a:r>
              <a:rPr spc="-10"/>
              <a:t>werken </a:t>
            </a:r>
            <a:r>
              <a:t>met</a:t>
            </a:r>
            <a:r>
              <a:rPr spc="-85"/>
              <a:t> </a:t>
            </a:r>
            <a:r>
              <a:rPr spc="-35"/>
              <a:t>positieve </a:t>
            </a:r>
            <a:r>
              <a:rPr spc="-10"/>
              <a:t>gezondheid</a:t>
            </a:r>
          </a:p>
        </p:txBody>
      </p:sp>
      <p:sp>
        <p:nvSpPr>
          <p:cNvPr id="436" name="object 24"/>
          <p:cNvSpPr txBox="1"/>
          <p:nvPr/>
        </p:nvSpPr>
        <p:spPr>
          <a:xfrm>
            <a:off x="1000362" y="5763952"/>
            <a:ext cx="1965326"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z="1600">
                <a:solidFill>
                  <a:srgbClr val="FFFFFF"/>
                </a:solidFill>
                <a:latin typeface="Montserrat Bold"/>
                <a:ea typeface="Montserrat Bold"/>
                <a:cs typeface="Montserrat Bold"/>
                <a:sym typeface="Montserrat Bold"/>
              </a:defRPr>
            </a:pPr>
            <a:r>
              <a:t>Wij</a:t>
            </a:r>
            <a:r>
              <a:rPr spc="-95"/>
              <a:t> </a:t>
            </a:r>
            <a:r>
              <a:rPr spc="-30"/>
              <a:t>werken</a:t>
            </a:r>
            <a:r>
              <a:rPr spc="-80"/>
              <a:t> </a:t>
            </a:r>
            <a:r>
              <a:rPr spc="-20"/>
              <a:t>samen</a:t>
            </a:r>
          </a:p>
        </p:txBody>
      </p:sp>
      <p:sp>
        <p:nvSpPr>
          <p:cNvPr id="437" name="object 25"/>
          <p:cNvSpPr txBox="1"/>
          <p:nvPr/>
        </p:nvSpPr>
        <p:spPr>
          <a:xfrm>
            <a:off x="4107365" y="3492008"/>
            <a:ext cx="1196341" cy="4853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18110">
              <a:lnSpc>
                <a:spcPts val="1900"/>
              </a:lnSpc>
              <a:spcBef>
                <a:spcPts val="100"/>
              </a:spcBef>
              <a:defRPr spc="-30" sz="1600">
                <a:solidFill>
                  <a:srgbClr val="FFFFFF"/>
                </a:solidFill>
                <a:latin typeface="Montserrat Bold"/>
                <a:ea typeface="Montserrat Bold"/>
                <a:cs typeface="Montserrat Bold"/>
                <a:sym typeface="Montserrat Bold"/>
              </a:defRPr>
            </a:pPr>
            <a:r>
              <a:t>Wonen</a:t>
            </a:r>
            <a:r>
              <a:rPr spc="-65"/>
              <a:t> </a:t>
            </a:r>
            <a:r>
              <a:rPr spc="-50"/>
              <a:t>&amp; </a:t>
            </a:r>
            <a:r>
              <a:rPr spc="-35"/>
              <a:t>begeleiden</a:t>
            </a:r>
          </a:p>
        </p:txBody>
      </p:sp>
      <p:sp>
        <p:nvSpPr>
          <p:cNvPr id="438" name="object 26"/>
          <p:cNvSpPr txBox="1"/>
          <p:nvPr/>
        </p:nvSpPr>
        <p:spPr>
          <a:xfrm>
            <a:off x="3871683" y="4552169"/>
            <a:ext cx="1663701" cy="4853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37184" marR="5080" indent="-325119">
              <a:lnSpc>
                <a:spcPts val="1900"/>
              </a:lnSpc>
              <a:spcBef>
                <a:spcPts val="100"/>
              </a:spcBef>
              <a:defRPr spc="-35" sz="1600">
                <a:solidFill>
                  <a:srgbClr val="FFFFFF"/>
                </a:solidFill>
                <a:latin typeface="Montserrat Bold"/>
                <a:ea typeface="Montserrat Bold"/>
                <a:cs typeface="Montserrat Bold"/>
                <a:sym typeface="Montserrat Bold"/>
              </a:defRPr>
            </a:pPr>
            <a:r>
              <a:t>Vernieuwing</a:t>
            </a:r>
            <a:r>
              <a:rPr spc="-60"/>
              <a:t> </a:t>
            </a:r>
            <a:r>
              <a:rPr spc="-40"/>
              <a:t>en </a:t>
            </a:r>
            <a:r>
              <a:rPr spc="-10"/>
              <a:t>innovatie</a:t>
            </a:r>
          </a:p>
        </p:txBody>
      </p:sp>
      <p:sp>
        <p:nvSpPr>
          <p:cNvPr id="439" name="object 27"/>
          <p:cNvSpPr txBox="1"/>
          <p:nvPr/>
        </p:nvSpPr>
        <p:spPr>
          <a:xfrm>
            <a:off x="3931346" y="5725102"/>
            <a:ext cx="1544321"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10" sz="1600">
                <a:solidFill>
                  <a:srgbClr val="FFFFFF"/>
                </a:solidFill>
                <a:latin typeface="Montserrat Bold"/>
                <a:ea typeface="Montserrat Bold"/>
                <a:cs typeface="Montserrat Bold"/>
                <a:sym typeface="Montserrat Bold"/>
              </a:defRPr>
            </a:pPr>
            <a:r>
              <a:t>Echt</a:t>
            </a:r>
            <a:r>
              <a:rPr spc="-100"/>
              <a:t> </a:t>
            </a:r>
            <a:r>
              <a:rPr spc="-20"/>
              <a:t>meedoen</a:t>
            </a:r>
          </a:p>
        </p:txBody>
      </p:sp>
      <p:sp>
        <p:nvSpPr>
          <p:cNvPr id="440" name="object 28"/>
          <p:cNvSpPr txBox="1"/>
          <p:nvPr/>
        </p:nvSpPr>
        <p:spPr>
          <a:xfrm>
            <a:off x="6905801" y="3602499"/>
            <a:ext cx="1035686"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spc="-25" sz="1600">
                <a:solidFill>
                  <a:srgbClr val="FFFFFF"/>
                </a:solidFill>
                <a:latin typeface="Montserrat Bold"/>
                <a:ea typeface="Montserrat Bold"/>
                <a:cs typeface="Montserrat Bold"/>
                <a:sym typeface="Montserrat Bold"/>
              </a:defRPr>
            </a:lvl1pPr>
          </a:lstStyle>
          <a:p>
            <a:pPr/>
            <a:r>
              <a:t>Destigma</a:t>
            </a:r>
          </a:p>
        </p:txBody>
      </p:sp>
      <p:sp>
        <p:nvSpPr>
          <p:cNvPr id="441" name="object 29"/>
          <p:cNvSpPr txBox="1"/>
          <p:nvPr/>
        </p:nvSpPr>
        <p:spPr>
          <a:xfrm>
            <a:off x="9403033" y="3602499"/>
            <a:ext cx="1456056"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30" sz="1600">
                <a:solidFill>
                  <a:srgbClr val="FFFFFF"/>
                </a:solidFill>
                <a:latin typeface="Montserrat Bold"/>
                <a:ea typeface="Montserrat Bold"/>
                <a:cs typeface="Montserrat Bold"/>
                <a:sym typeface="Montserrat Bold"/>
              </a:defRPr>
            </a:pPr>
            <a:r>
              <a:t>Werk</a:t>
            </a:r>
            <a:r>
              <a:rPr spc="-75"/>
              <a:t> </a:t>
            </a:r>
            <a:r>
              <a:rPr spc="0"/>
              <a:t>je</a:t>
            </a:r>
            <a:r>
              <a:rPr spc="-75"/>
              <a:t> </a:t>
            </a:r>
            <a:r>
              <a:rPr spc="-25"/>
              <a:t>mee?</a:t>
            </a:r>
          </a:p>
        </p:txBody>
      </p:sp>
      <p:sp>
        <p:nvSpPr>
          <p:cNvPr id="442" name="object 30"/>
          <p:cNvSpPr txBox="1"/>
          <p:nvPr/>
        </p:nvSpPr>
        <p:spPr>
          <a:xfrm>
            <a:off x="6911036" y="4672815"/>
            <a:ext cx="1029336"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spc="-30" sz="1600">
                <a:solidFill>
                  <a:srgbClr val="FFFFFF"/>
                </a:solidFill>
                <a:latin typeface="Montserrat Bold"/>
                <a:ea typeface="Montserrat Bold"/>
                <a:cs typeface="Montserrat Bold"/>
                <a:sym typeface="Montserrat Bold"/>
              </a:defRPr>
            </a:lvl1pPr>
          </a:lstStyle>
          <a:p>
            <a:pPr/>
            <a:r>
              <a:t>Verward?</a:t>
            </a:r>
          </a:p>
        </p:txBody>
      </p:sp>
      <p:sp>
        <p:nvSpPr>
          <p:cNvPr id="443" name="object 31"/>
          <p:cNvSpPr txBox="1"/>
          <p:nvPr/>
        </p:nvSpPr>
        <p:spPr>
          <a:xfrm>
            <a:off x="9337126" y="4562325"/>
            <a:ext cx="1588137" cy="4853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260350">
              <a:lnSpc>
                <a:spcPts val="1900"/>
              </a:lnSpc>
              <a:spcBef>
                <a:spcPts val="100"/>
              </a:spcBef>
              <a:defRPr spc="-10" sz="1600">
                <a:solidFill>
                  <a:srgbClr val="FFFFFF"/>
                </a:solidFill>
                <a:latin typeface="Montserrat Bold"/>
                <a:ea typeface="Montserrat Bold"/>
                <a:cs typeface="Montserrat Bold"/>
                <a:sym typeface="Montserrat Bold"/>
              </a:defRPr>
            </a:pPr>
            <a:r>
              <a:t>Ervarings- </a:t>
            </a:r>
            <a:r>
              <a:rPr spc="-35"/>
              <a:t>deskundigheid</a:t>
            </a:r>
          </a:p>
        </p:txBody>
      </p:sp>
      <p:sp>
        <p:nvSpPr>
          <p:cNvPr id="444" name="object 32"/>
          <p:cNvSpPr txBox="1"/>
          <p:nvPr/>
        </p:nvSpPr>
        <p:spPr>
          <a:xfrm>
            <a:off x="6434435" y="5614611"/>
            <a:ext cx="1982471" cy="4853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461009" marR="5080" indent="-448943">
              <a:lnSpc>
                <a:spcPts val="1900"/>
              </a:lnSpc>
              <a:spcBef>
                <a:spcPts val="100"/>
              </a:spcBef>
              <a:defRPr spc="-35" sz="1600">
                <a:solidFill>
                  <a:srgbClr val="FFFFFF"/>
                </a:solidFill>
                <a:latin typeface="Montserrat Bold"/>
                <a:ea typeface="Montserrat Bold"/>
                <a:cs typeface="Montserrat Bold"/>
                <a:sym typeface="Montserrat Bold"/>
              </a:defRPr>
            </a:pPr>
            <a:r>
              <a:t>Marktverandering/ </a:t>
            </a:r>
            <a:r>
              <a:rPr spc="-10"/>
              <a:t>tariefdruk</a:t>
            </a:r>
          </a:p>
        </p:txBody>
      </p:sp>
      <p:sp>
        <p:nvSpPr>
          <p:cNvPr id="445" name="object 33"/>
          <p:cNvSpPr txBox="1"/>
          <p:nvPr/>
        </p:nvSpPr>
        <p:spPr>
          <a:xfrm>
            <a:off x="9581377" y="5614611"/>
            <a:ext cx="1099186" cy="4853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159385" marR="5080" indent="-147320">
              <a:lnSpc>
                <a:spcPts val="1900"/>
              </a:lnSpc>
              <a:spcBef>
                <a:spcPts val="100"/>
              </a:spcBef>
              <a:defRPr spc="-40" sz="1600">
                <a:solidFill>
                  <a:srgbClr val="FFFFFF"/>
                </a:solidFill>
                <a:latin typeface="Montserrat Bold"/>
                <a:ea typeface="Montserrat Bold"/>
                <a:cs typeface="Montserrat Bold"/>
                <a:sym typeface="Montserrat Bold"/>
              </a:defRPr>
            </a:pPr>
            <a:r>
              <a:t>Werken</a:t>
            </a:r>
            <a:r>
              <a:rPr spc="-60"/>
              <a:t> </a:t>
            </a:r>
            <a:r>
              <a:rPr spc="-35"/>
              <a:t>in </a:t>
            </a:r>
            <a:r>
              <a:rPr spc="0"/>
              <a:t>de</a:t>
            </a:r>
            <a:r>
              <a:rPr spc="-75"/>
              <a:t> </a:t>
            </a:r>
            <a:r>
              <a:rPr spc="-20"/>
              <a:t>wijk</a:t>
            </a:r>
          </a:p>
        </p:txBody>
      </p:sp>
      <p:pic>
        <p:nvPicPr>
          <p:cNvPr id="446" name="V gekleurd rechtsboven.png" descr="V gekleurd rechtsboven.png">
            <a:hlinkClick r:id="" invalidUrl="" action="ppaction://hlinkshowjump?jump=firstslide" tgtFrame="" tooltip="" history="1" highlightClick="0" endSnd="0"/>
          </p:cNvPr>
          <p:cNvPicPr>
            <a:picLocks noChangeAspect="1"/>
          </p:cNvPicPr>
          <p:nvPr/>
        </p:nvPicPr>
        <p:blipFill>
          <a:blip r:embed="rId10">
            <a:extLst/>
          </a:blip>
          <a:stretch>
            <a:fillRect/>
          </a:stretch>
        </p:blipFill>
        <p:spPr>
          <a:xfrm>
            <a:off x="11423805" y="525941"/>
            <a:ext cx="283111" cy="256248"/>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object 2"/>
          <p:cNvSpPr/>
          <p:nvPr/>
        </p:nvSpPr>
        <p:spPr>
          <a:xfrm>
            <a:off x="-1" y="0"/>
            <a:ext cx="9390597" cy="6858000"/>
          </a:xfrm>
          <a:prstGeom prst="rect">
            <a:avLst/>
          </a:prstGeom>
          <a:solidFill>
            <a:srgbClr val="EEF0F5"/>
          </a:solidFill>
          <a:ln w="12700">
            <a:miter lim="400000"/>
          </a:ln>
        </p:spPr>
        <p:txBody>
          <a:bodyPr lIns="45719" rIns="45719"/>
          <a:lstStyle/>
          <a:p>
            <a:pPr/>
          </a:p>
        </p:txBody>
      </p:sp>
      <p:grpSp>
        <p:nvGrpSpPr>
          <p:cNvPr id="141" name="object 3"/>
          <p:cNvGrpSpPr/>
          <p:nvPr/>
        </p:nvGrpSpPr>
        <p:grpSpPr>
          <a:xfrm>
            <a:off x="378001" y="0"/>
            <a:ext cx="11815192" cy="6858000"/>
            <a:chOff x="0" y="0"/>
            <a:chExt cx="11815191" cy="6858000"/>
          </a:xfrm>
        </p:grpSpPr>
        <p:sp>
          <p:nvSpPr>
            <p:cNvPr id="139" name="object 4"/>
            <p:cNvSpPr/>
            <p:nvPr/>
          </p:nvSpPr>
          <p:spPr>
            <a:xfrm>
              <a:off x="0" y="395997"/>
              <a:ext cx="9012594" cy="6110999"/>
            </a:xfrm>
            <a:prstGeom prst="rect">
              <a:avLst/>
            </a:prstGeom>
            <a:solidFill>
              <a:srgbClr val="FFFFFF"/>
            </a:solidFill>
            <a:ln w="12700" cap="flat">
              <a:noFill/>
              <a:miter lim="400000"/>
            </a:ln>
            <a:effectLst/>
          </p:spPr>
          <p:txBody>
            <a:bodyPr wrap="square" lIns="45719" tIns="45719" rIns="45719" bIns="45719" numCol="1" anchor="t">
              <a:noAutofit/>
            </a:bodyPr>
            <a:lstStyle/>
            <a:p>
              <a:pPr/>
            </a:p>
          </p:txBody>
        </p:sp>
        <p:sp>
          <p:nvSpPr>
            <p:cNvPr id="140" name="object 5"/>
            <p:cNvSpPr/>
            <p:nvPr/>
          </p:nvSpPr>
          <p:spPr>
            <a:xfrm>
              <a:off x="9012594" y="0"/>
              <a:ext cx="2802598" cy="6858000"/>
            </a:xfrm>
            <a:prstGeom prst="rect">
              <a:avLst/>
            </a:prstGeom>
            <a:solidFill>
              <a:srgbClr val="2BAFB0"/>
            </a:solidFill>
            <a:ln w="12700" cap="flat">
              <a:noFill/>
              <a:miter lim="400000"/>
            </a:ln>
            <a:effectLst/>
          </p:spPr>
          <p:txBody>
            <a:bodyPr wrap="square" lIns="45719" tIns="45719" rIns="45719" bIns="45719" numCol="1" anchor="t">
              <a:noAutofit/>
            </a:bodyPr>
            <a:lstStyle/>
            <a:p>
              <a:pPr/>
            </a:p>
          </p:txBody>
        </p:sp>
      </p:grpSp>
      <p:sp>
        <p:nvSpPr>
          <p:cNvPr id="142" name="object 6"/>
          <p:cNvSpPr txBox="1"/>
          <p:nvPr/>
        </p:nvSpPr>
        <p:spPr>
          <a:xfrm>
            <a:off x="743299" y="1184552"/>
            <a:ext cx="3975101" cy="12775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gn="just">
              <a:lnSpc>
                <a:spcPct val="120000"/>
              </a:lnSpc>
              <a:spcBef>
                <a:spcPts val="500"/>
              </a:spcBef>
              <a:defRPr sz="900">
                <a:solidFill>
                  <a:srgbClr val="231F20"/>
                </a:solidFill>
                <a:latin typeface="Montserrat Bold"/>
                <a:ea typeface="Montserrat Bold"/>
                <a:cs typeface="Montserrat Bold"/>
                <a:sym typeface="Montserrat Bold"/>
              </a:defRPr>
            </a:pPr>
            <a:r>
              <a:t>Wat</a:t>
            </a:r>
            <a:r>
              <a:rPr spc="10"/>
              <a:t> </a:t>
            </a:r>
            <a:r>
              <a:t>gaan</a:t>
            </a:r>
            <a:r>
              <a:rPr spc="25"/>
              <a:t> </a:t>
            </a:r>
            <a:r>
              <a:t>we</a:t>
            </a:r>
            <a:r>
              <a:rPr spc="25"/>
              <a:t> </a:t>
            </a:r>
            <a:r>
              <a:rPr spc="-10"/>
              <a:t>doen?</a:t>
            </a:r>
          </a:p>
          <a:p>
            <a:pPr marR="173354" indent="12700" algn="just">
              <a:lnSpc>
                <a:spcPct val="138900"/>
              </a:lnSpc>
              <a:defRPr sz="900">
                <a:solidFill>
                  <a:srgbClr val="231F20"/>
                </a:solidFill>
                <a:latin typeface="Montserrat Light"/>
                <a:ea typeface="Montserrat Light"/>
                <a:cs typeface="Montserrat Light"/>
                <a:sym typeface="Montserrat Light"/>
              </a:defRPr>
            </a:pPr>
            <a:r>
              <a:t>Er</a:t>
            </a:r>
            <a:r>
              <a:rPr spc="-25"/>
              <a:t> </a:t>
            </a:r>
            <a:r>
              <a:rPr spc="-10"/>
              <a:t>zijn</a:t>
            </a:r>
            <a:r>
              <a:rPr spc="-20"/>
              <a:t> </a:t>
            </a:r>
            <a:r>
              <a:rPr u="sng">
                <a:solidFill>
                  <a:srgbClr val="0000FF"/>
                </a:solidFill>
                <a:uFill>
                  <a:solidFill>
                    <a:srgbClr val="0000FF"/>
                  </a:solidFill>
                </a:uFill>
                <a:hlinkClick r:id="rId2" invalidUrl="" action="ppaction://hlinksldjump" tgtFrame="" tooltip="" history="1" highlightClick="0" endSnd="0"/>
              </a:rPr>
              <a:t>vijf stappen</a:t>
            </a:r>
            <a:r>
              <a:rPr spc="-20"/>
              <a:t> </a:t>
            </a:r>
            <a:r>
              <a:rPr spc="-10"/>
              <a:t>nodig</a:t>
            </a:r>
            <a:r>
              <a:rPr spc="-20"/>
              <a:t> </a:t>
            </a:r>
            <a:r>
              <a:t>om</a:t>
            </a:r>
            <a:r>
              <a:rPr spc="-25"/>
              <a:t> </a:t>
            </a:r>
            <a:r>
              <a:rPr i="1"/>
              <a:t>Community</a:t>
            </a:r>
            <a:r>
              <a:rPr i="1" spc="15"/>
              <a:t> </a:t>
            </a:r>
            <a:r>
              <a:rPr i="1"/>
              <a:t>Next</a:t>
            </a:r>
            <a:r>
              <a:rPr i="1" spc="20"/>
              <a:t> </a:t>
            </a:r>
            <a:r>
              <a:rPr>
                <a:latin typeface="Montserrat Regular"/>
                <a:ea typeface="Montserrat Regular"/>
                <a:cs typeface="Montserrat Regular"/>
                <a:sym typeface="Montserrat Regular"/>
              </a:rPr>
              <a:t>t</a:t>
            </a:r>
            <a:r>
              <a:t>e</a:t>
            </a:r>
            <a:r>
              <a:rPr spc="-20"/>
              <a:t> implementeren </a:t>
            </a:r>
            <a:r>
              <a:rPr spc="-25"/>
              <a:t>in </a:t>
            </a:r>
            <a:r>
              <a:t>jouw</a:t>
            </a:r>
            <a:r>
              <a:rPr spc="-30"/>
              <a:t> </a:t>
            </a:r>
            <a:r>
              <a:rPr spc="-20"/>
              <a:t>organisatie.</a:t>
            </a:r>
            <a:r>
              <a:rPr spc="-30"/>
              <a:t> </a:t>
            </a:r>
            <a:r>
              <a:t>Dit</a:t>
            </a:r>
            <a:r>
              <a:rPr spc="-25"/>
              <a:t> </a:t>
            </a:r>
            <a:r>
              <a:rPr spc="-10"/>
              <a:t>plan</a:t>
            </a:r>
            <a:r>
              <a:rPr spc="-30"/>
              <a:t> </a:t>
            </a:r>
            <a:r>
              <a:t>van</a:t>
            </a:r>
            <a:r>
              <a:rPr spc="-30"/>
              <a:t> </a:t>
            </a:r>
            <a:r>
              <a:t>aanpak</a:t>
            </a:r>
            <a:r>
              <a:rPr spc="185"/>
              <a:t> </a:t>
            </a:r>
            <a:r>
              <a:rPr spc="-10"/>
              <a:t>werd</a:t>
            </a:r>
            <a:r>
              <a:rPr spc="-30"/>
              <a:t> </a:t>
            </a:r>
            <a:r>
              <a:rPr spc="-10"/>
              <a:t>gemaakt</a:t>
            </a:r>
            <a:r>
              <a:rPr spc="-25"/>
              <a:t> </a:t>
            </a:r>
            <a:r>
              <a:t>met</a:t>
            </a:r>
            <a:r>
              <a:rPr spc="-30"/>
              <a:t> </a:t>
            </a:r>
            <a:r>
              <a:t>de</a:t>
            </a:r>
            <a:r>
              <a:rPr spc="-25"/>
              <a:t> </a:t>
            </a:r>
            <a:r>
              <a:rPr spc="-10"/>
              <a:t>kennis </a:t>
            </a:r>
            <a:r>
              <a:t>en</a:t>
            </a:r>
            <a:r>
              <a:rPr spc="-25"/>
              <a:t> </a:t>
            </a:r>
            <a:r>
              <a:rPr spc="-10"/>
              <a:t>expertise</a:t>
            </a:r>
            <a:r>
              <a:rPr spc="-20"/>
              <a:t> </a:t>
            </a:r>
            <a:r>
              <a:t>van</a:t>
            </a:r>
            <a:r>
              <a:rPr spc="-20"/>
              <a:t> </a:t>
            </a:r>
            <a:r>
              <a:rPr spc="-10"/>
              <a:t>verschillende</a:t>
            </a:r>
            <a:r>
              <a:rPr spc="-25"/>
              <a:t> </a:t>
            </a:r>
            <a:r>
              <a:t>leden</a:t>
            </a:r>
            <a:r>
              <a:rPr spc="-20"/>
              <a:t> </a:t>
            </a:r>
            <a:r>
              <a:rPr spc="-10"/>
              <a:t>(bestuurders,</a:t>
            </a:r>
            <a:r>
              <a:rPr spc="-20"/>
              <a:t> </a:t>
            </a:r>
            <a:r>
              <a:rPr spc="-10"/>
              <a:t>beleidsadviseurs,</a:t>
            </a:r>
          </a:p>
          <a:p>
            <a:pPr marR="5080" indent="12700">
              <a:lnSpc>
                <a:spcPct val="138900"/>
              </a:lnSpc>
              <a:defRPr spc="-10" sz="900">
                <a:solidFill>
                  <a:srgbClr val="231F20"/>
                </a:solidFill>
                <a:latin typeface="Montserrat Light"/>
                <a:ea typeface="Montserrat Light"/>
                <a:cs typeface="Montserrat Light"/>
                <a:sym typeface="Montserrat Light"/>
              </a:defRPr>
            </a:pPr>
            <a:r>
              <a:t>managers,</a:t>
            </a:r>
            <a:r>
              <a:rPr spc="5"/>
              <a:t> </a:t>
            </a:r>
            <a:r>
              <a:t>ervaringsdeskundigen</a:t>
            </a:r>
            <a:r>
              <a:rPr spc="15"/>
              <a:t> </a:t>
            </a:r>
            <a:r>
              <a:rPr spc="0"/>
              <a:t>en</a:t>
            </a:r>
            <a:r>
              <a:rPr spc="20"/>
              <a:t> </a:t>
            </a:r>
            <a:r>
              <a:rPr spc="-20"/>
              <a:t>communicatieadviseurs)</a:t>
            </a:r>
            <a:r>
              <a:rPr spc="15"/>
              <a:t> </a:t>
            </a:r>
            <a:r>
              <a:rPr spc="0"/>
              <a:t>en</a:t>
            </a:r>
            <a:r>
              <a:rPr spc="20"/>
              <a:t> </a:t>
            </a:r>
            <a:r>
              <a:rPr spc="-20"/>
              <a:t>geeft </a:t>
            </a:r>
            <a:r>
              <a:rPr spc="0"/>
              <a:t>een</a:t>
            </a:r>
            <a:r>
              <a:rPr spc="-34"/>
              <a:t> </a:t>
            </a:r>
            <a:r>
              <a:rPr spc="-20"/>
              <a:t>duidelijke </a:t>
            </a:r>
            <a:r>
              <a:rPr spc="0"/>
              <a:t>beeld</a:t>
            </a:r>
            <a:r>
              <a:rPr spc="-25"/>
              <a:t> </a:t>
            </a:r>
            <a:r>
              <a:rPr spc="0"/>
              <a:t>van</a:t>
            </a:r>
            <a:r>
              <a:rPr spc="-20"/>
              <a:t> </a:t>
            </a:r>
            <a:r>
              <a:rPr spc="0"/>
              <a:t>de</a:t>
            </a:r>
            <a:r>
              <a:rPr spc="-20"/>
              <a:t> </a:t>
            </a:r>
            <a:r>
              <a:t>stappen.</a:t>
            </a:r>
            <a:r>
              <a:rPr spc="-25"/>
              <a:t> </a:t>
            </a:r>
            <a:r>
              <a:rPr spc="0"/>
              <a:t>De</a:t>
            </a:r>
            <a:r>
              <a:rPr spc="-20"/>
              <a:t> </a:t>
            </a:r>
            <a:r>
              <a:rPr spc="0"/>
              <a:t>stappen</a:t>
            </a:r>
            <a:r>
              <a:rPr spc="-20"/>
              <a:t> </a:t>
            </a:r>
            <a:r>
              <a:rPr spc="0"/>
              <a:t>en</a:t>
            </a:r>
            <a:r>
              <a:rPr spc="-25"/>
              <a:t> </a:t>
            </a:r>
            <a:r>
              <a:t>tools</a:t>
            </a:r>
            <a:r>
              <a:rPr spc="-20"/>
              <a:t> </a:t>
            </a:r>
            <a:r>
              <a:t>werden</a:t>
            </a:r>
            <a:r>
              <a:rPr spc="-20"/>
              <a:t> </a:t>
            </a:r>
            <a:r>
              <a:rPr spc="-25"/>
              <a:t>in </a:t>
            </a:r>
            <a:r>
              <a:t>pilots</a:t>
            </a:r>
            <a:r>
              <a:rPr spc="-20"/>
              <a:t> </a:t>
            </a:r>
            <a:r>
              <a:t>getest</a:t>
            </a:r>
            <a:r>
              <a:rPr spc="-20"/>
              <a:t> </a:t>
            </a:r>
            <a:r>
              <a:rPr spc="0"/>
              <a:t>in</a:t>
            </a:r>
            <a:r>
              <a:rPr spc="-20"/>
              <a:t> </a:t>
            </a:r>
            <a:r>
              <a:rPr spc="0"/>
              <a:t>de</a:t>
            </a:r>
            <a:r>
              <a:rPr spc="-20"/>
              <a:t> </a:t>
            </a:r>
            <a:r>
              <a:t>praktijk.</a:t>
            </a:r>
          </a:p>
        </p:txBody>
      </p:sp>
      <p:sp>
        <p:nvSpPr>
          <p:cNvPr id="143" name="object 7"/>
          <p:cNvSpPr txBox="1"/>
          <p:nvPr/>
        </p:nvSpPr>
        <p:spPr>
          <a:xfrm>
            <a:off x="743299" y="2655212"/>
            <a:ext cx="4001136" cy="208013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z="900">
                <a:solidFill>
                  <a:srgbClr val="231F20"/>
                </a:solidFill>
                <a:latin typeface="Montserrat Light"/>
                <a:ea typeface="Montserrat Light"/>
                <a:cs typeface="Montserrat Light"/>
                <a:sym typeface="Montserrat Light"/>
              </a:defRPr>
            </a:pPr>
            <a:r>
              <a:t>In</a:t>
            </a:r>
            <a:r>
              <a:rPr spc="-45"/>
              <a:t> </a:t>
            </a:r>
            <a:r>
              <a:t>het</a:t>
            </a:r>
            <a:r>
              <a:rPr spc="-30"/>
              <a:t> </a:t>
            </a:r>
            <a:r>
              <a:t>eerste</a:t>
            </a:r>
            <a:r>
              <a:rPr spc="-34"/>
              <a:t> </a:t>
            </a:r>
            <a:r>
              <a:t>deel</a:t>
            </a:r>
            <a:r>
              <a:rPr spc="-30"/>
              <a:t> </a:t>
            </a:r>
            <a:r>
              <a:t>van</a:t>
            </a:r>
            <a:r>
              <a:rPr spc="-30"/>
              <a:t> </a:t>
            </a:r>
            <a:r>
              <a:t>het</a:t>
            </a:r>
            <a:r>
              <a:rPr spc="-34"/>
              <a:t> </a:t>
            </a:r>
            <a:r>
              <a:rPr spc="-10"/>
              <a:t>traject</a:t>
            </a:r>
            <a:r>
              <a:rPr spc="-30"/>
              <a:t> </a:t>
            </a:r>
            <a:r>
              <a:t>test</a:t>
            </a:r>
            <a:r>
              <a:rPr spc="-34"/>
              <a:t> </a:t>
            </a:r>
            <a:r>
              <a:t>je</a:t>
            </a:r>
            <a:r>
              <a:rPr spc="-30"/>
              <a:t> </a:t>
            </a:r>
            <a:r>
              <a:rPr spc="-20"/>
              <a:t>intern</a:t>
            </a:r>
            <a:r>
              <a:rPr spc="-30"/>
              <a:t> </a:t>
            </a:r>
            <a:r>
              <a:t>jouw</a:t>
            </a:r>
            <a:r>
              <a:rPr spc="-34"/>
              <a:t> </a:t>
            </a:r>
            <a:r>
              <a:rPr spc="-10"/>
              <a:t>positie</a:t>
            </a:r>
            <a:r>
              <a:rPr spc="-30"/>
              <a:t> </a:t>
            </a:r>
            <a:r>
              <a:rPr spc="-10"/>
              <a:t>binnen</a:t>
            </a:r>
            <a:r>
              <a:rPr spc="-30"/>
              <a:t> </a:t>
            </a:r>
            <a:r>
              <a:rPr spc="-25"/>
              <a:t>de </a:t>
            </a:r>
            <a:r>
              <a:t>visie</a:t>
            </a:r>
            <a:r>
              <a:rPr spc="-34"/>
              <a:t> </a:t>
            </a:r>
            <a:r>
              <a:t>van</a:t>
            </a:r>
            <a:r>
              <a:rPr spc="-30"/>
              <a:t> </a:t>
            </a:r>
            <a:r>
              <a:rPr spc="-10"/>
              <a:t>community</a:t>
            </a:r>
            <a:r>
              <a:rPr spc="-34"/>
              <a:t> </a:t>
            </a:r>
            <a:r>
              <a:t>next.</a:t>
            </a:r>
            <a:r>
              <a:rPr spc="-30"/>
              <a:t> </a:t>
            </a:r>
            <a:r>
              <a:t>Het</a:t>
            </a:r>
            <a:r>
              <a:rPr spc="-34"/>
              <a:t> </a:t>
            </a:r>
            <a:r>
              <a:rPr spc="-10"/>
              <a:t>toont</a:t>
            </a:r>
            <a:r>
              <a:rPr spc="-30"/>
              <a:t> </a:t>
            </a:r>
            <a:r>
              <a:t>je</a:t>
            </a:r>
            <a:r>
              <a:rPr spc="-34"/>
              <a:t> </a:t>
            </a:r>
            <a:r>
              <a:t>de</a:t>
            </a:r>
            <a:r>
              <a:rPr spc="-30"/>
              <a:t> </a:t>
            </a:r>
            <a:r>
              <a:rPr spc="-10"/>
              <a:t>sterkte</a:t>
            </a:r>
            <a:r>
              <a:rPr spc="-34"/>
              <a:t> </a:t>
            </a:r>
            <a:r>
              <a:t>en</a:t>
            </a:r>
            <a:r>
              <a:rPr spc="-30"/>
              <a:t> </a:t>
            </a:r>
            <a:r>
              <a:rPr spc="-10"/>
              <a:t>minder</a:t>
            </a:r>
            <a:r>
              <a:rPr spc="-30"/>
              <a:t> </a:t>
            </a:r>
            <a:r>
              <a:rPr spc="-10"/>
              <a:t>sterke </a:t>
            </a:r>
            <a:r>
              <a:rPr spc="-20"/>
              <a:t>punten.</a:t>
            </a:r>
            <a:r>
              <a:rPr spc="-34"/>
              <a:t> </a:t>
            </a:r>
            <a:r>
              <a:t>Zo</a:t>
            </a:r>
            <a:r>
              <a:rPr spc="-34"/>
              <a:t> </a:t>
            </a:r>
            <a:r>
              <a:t>weet</a:t>
            </a:r>
            <a:r>
              <a:rPr spc="-34"/>
              <a:t> </a:t>
            </a:r>
            <a:r>
              <a:t>je</a:t>
            </a:r>
            <a:r>
              <a:rPr spc="-34"/>
              <a:t> </a:t>
            </a:r>
            <a:r>
              <a:t>waar</a:t>
            </a:r>
            <a:r>
              <a:rPr spc="-34"/>
              <a:t> </a:t>
            </a:r>
            <a:r>
              <a:t>je</a:t>
            </a:r>
            <a:r>
              <a:rPr spc="-30"/>
              <a:t> </a:t>
            </a:r>
            <a:r>
              <a:t>stappen</a:t>
            </a:r>
            <a:r>
              <a:rPr spc="-34"/>
              <a:t> </a:t>
            </a:r>
            <a:r>
              <a:rPr spc="-10"/>
              <a:t>kunt</a:t>
            </a:r>
            <a:r>
              <a:rPr spc="-34"/>
              <a:t> </a:t>
            </a:r>
            <a:r>
              <a:rPr spc="-10"/>
              <a:t>maken</a:t>
            </a:r>
            <a:r>
              <a:rPr spc="-34"/>
              <a:t> </a:t>
            </a:r>
            <a:r>
              <a:rPr spc="-10"/>
              <a:t>(waar</a:t>
            </a:r>
            <a:r>
              <a:rPr spc="-34"/>
              <a:t> </a:t>
            </a:r>
            <a:r>
              <a:t>je</a:t>
            </a:r>
            <a:r>
              <a:rPr spc="-34"/>
              <a:t> </a:t>
            </a:r>
            <a:r>
              <a:rPr spc="-10"/>
              <a:t>kunt</a:t>
            </a:r>
            <a:r>
              <a:rPr spc="-30"/>
              <a:t> </a:t>
            </a:r>
            <a:r>
              <a:rPr spc="-10"/>
              <a:t>profiteren </a:t>
            </a:r>
            <a:r>
              <a:t>van</a:t>
            </a:r>
            <a:r>
              <a:rPr spc="-45"/>
              <a:t> </a:t>
            </a:r>
            <a:r>
              <a:t>de</a:t>
            </a:r>
            <a:r>
              <a:rPr spc="-30"/>
              <a:t> </a:t>
            </a:r>
            <a:r>
              <a:rPr spc="-10"/>
              <a:t>kennis</a:t>
            </a:r>
            <a:r>
              <a:rPr spc="-30"/>
              <a:t> </a:t>
            </a:r>
            <a:r>
              <a:t>van</a:t>
            </a:r>
            <a:r>
              <a:rPr spc="-30"/>
              <a:t> </a:t>
            </a:r>
            <a:r>
              <a:t>de</a:t>
            </a:r>
            <a:r>
              <a:rPr spc="-34"/>
              <a:t> </a:t>
            </a:r>
            <a:r>
              <a:rPr spc="-10"/>
              <a:t>leden)</a:t>
            </a:r>
            <a:r>
              <a:rPr spc="-30"/>
              <a:t> </a:t>
            </a:r>
            <a:r>
              <a:t>en</a:t>
            </a:r>
            <a:r>
              <a:rPr spc="-30"/>
              <a:t> </a:t>
            </a:r>
            <a:r>
              <a:t>waar</a:t>
            </a:r>
            <a:r>
              <a:rPr spc="-30"/>
              <a:t> </a:t>
            </a:r>
            <a:r>
              <a:t>jouw</a:t>
            </a:r>
            <a:r>
              <a:rPr spc="-30"/>
              <a:t> </a:t>
            </a:r>
            <a:r>
              <a:rPr spc="-10"/>
              <a:t>positie</a:t>
            </a:r>
            <a:r>
              <a:rPr spc="-34"/>
              <a:t> </a:t>
            </a:r>
            <a:r>
              <a:t>het</a:t>
            </a:r>
            <a:r>
              <a:rPr spc="-30"/>
              <a:t> </a:t>
            </a:r>
            <a:r>
              <a:rPr spc="-10"/>
              <a:t>sterkste</a:t>
            </a:r>
            <a:r>
              <a:rPr spc="-30"/>
              <a:t> </a:t>
            </a:r>
            <a:r>
              <a:t>is</a:t>
            </a:r>
            <a:r>
              <a:rPr spc="-30"/>
              <a:t> </a:t>
            </a:r>
            <a:r>
              <a:rPr spc="-10"/>
              <a:t>(waar</a:t>
            </a:r>
            <a:r>
              <a:rPr spc="-30"/>
              <a:t> </a:t>
            </a:r>
            <a:r>
              <a:rPr spc="-25"/>
              <a:t>je </a:t>
            </a:r>
            <a:r>
              <a:rPr spc="-10"/>
              <a:t>kennis</a:t>
            </a:r>
            <a:r>
              <a:rPr spc="-40"/>
              <a:t> </a:t>
            </a:r>
            <a:r>
              <a:rPr spc="-10"/>
              <a:t>kunt</a:t>
            </a:r>
            <a:r>
              <a:rPr spc="-25"/>
              <a:t> </a:t>
            </a:r>
            <a:r>
              <a:rPr spc="-20"/>
              <a:t>delen).</a:t>
            </a:r>
            <a:r>
              <a:rPr spc="-25"/>
              <a:t> </a:t>
            </a:r>
            <a:r>
              <a:t>In</a:t>
            </a:r>
            <a:r>
              <a:rPr spc="-25"/>
              <a:t> </a:t>
            </a:r>
            <a:r>
              <a:t>de</a:t>
            </a:r>
            <a:r>
              <a:rPr spc="-25"/>
              <a:t> </a:t>
            </a:r>
            <a:r>
              <a:rPr spc="-10"/>
              <a:t>volgende</a:t>
            </a:r>
            <a:r>
              <a:rPr spc="-25"/>
              <a:t> </a:t>
            </a:r>
            <a:r>
              <a:t>stappen</a:t>
            </a:r>
            <a:r>
              <a:rPr spc="-25"/>
              <a:t> </a:t>
            </a:r>
            <a:r>
              <a:rPr spc="-10"/>
              <a:t>zetten</a:t>
            </a:r>
            <a:r>
              <a:rPr spc="-25"/>
              <a:t> </a:t>
            </a:r>
            <a:r>
              <a:t>we</a:t>
            </a:r>
            <a:r>
              <a:rPr spc="-25"/>
              <a:t> </a:t>
            </a:r>
            <a:r>
              <a:rPr spc="-20"/>
              <a:t>gezamenlijk</a:t>
            </a:r>
            <a:r>
              <a:rPr spc="-25"/>
              <a:t> ons </a:t>
            </a:r>
            <a:r>
              <a:rPr spc="-10"/>
              <a:t>werkveld</a:t>
            </a:r>
            <a:r>
              <a:rPr spc="-34"/>
              <a:t> </a:t>
            </a:r>
            <a:r>
              <a:t>op</a:t>
            </a:r>
            <a:r>
              <a:rPr spc="-30"/>
              <a:t> </a:t>
            </a:r>
            <a:r>
              <a:t>de</a:t>
            </a:r>
            <a:r>
              <a:rPr spc="-34"/>
              <a:t> </a:t>
            </a:r>
            <a:r>
              <a:t>kaart.</a:t>
            </a:r>
            <a:r>
              <a:rPr spc="-30"/>
              <a:t> </a:t>
            </a:r>
            <a:r>
              <a:t>Met</a:t>
            </a:r>
            <a:r>
              <a:rPr spc="-34"/>
              <a:t> </a:t>
            </a:r>
            <a:r>
              <a:rPr u="sng">
                <a:solidFill>
                  <a:srgbClr val="0000FF"/>
                </a:solidFill>
                <a:uFill>
                  <a:solidFill>
                    <a:srgbClr val="0000FF"/>
                  </a:solidFill>
                </a:uFill>
                <a:hlinkClick r:id="rId3" invalidUrl="" action="ppaction://hlinksldjump" tgtFrame="" tooltip="" history="1" highlightClick="0" endSnd="0"/>
              </a:rPr>
              <a:t>de tools</a:t>
            </a:r>
            <a:r>
              <a:rPr spc="-30"/>
              <a:t> </a:t>
            </a:r>
            <a:r>
              <a:t>in</a:t>
            </a:r>
            <a:r>
              <a:rPr spc="-34"/>
              <a:t> </a:t>
            </a:r>
            <a:r>
              <a:t>dit</a:t>
            </a:r>
            <a:r>
              <a:rPr spc="-30"/>
              <a:t> </a:t>
            </a:r>
            <a:r>
              <a:rPr spc="-10"/>
              <a:t>plan</a:t>
            </a:r>
            <a:r>
              <a:rPr spc="-34"/>
              <a:t> </a:t>
            </a:r>
            <a:r>
              <a:t>van</a:t>
            </a:r>
            <a:r>
              <a:rPr spc="-30"/>
              <a:t> </a:t>
            </a:r>
            <a:r>
              <a:rPr spc="-10"/>
              <a:t>aanpak</a:t>
            </a:r>
            <a:r>
              <a:rPr spc="-30"/>
              <a:t> </a:t>
            </a:r>
            <a:r>
              <a:rPr spc="-10"/>
              <a:t>identificeer</a:t>
            </a:r>
          </a:p>
          <a:p>
            <a:pPr marR="117475" indent="12700">
              <a:lnSpc>
                <a:spcPct val="138900"/>
              </a:lnSpc>
              <a:defRPr sz="900">
                <a:solidFill>
                  <a:srgbClr val="231F20"/>
                </a:solidFill>
                <a:latin typeface="Montserrat Light"/>
                <a:ea typeface="Montserrat Light"/>
                <a:cs typeface="Montserrat Light"/>
                <a:sym typeface="Montserrat Light"/>
              </a:defRPr>
            </a:pPr>
            <a:r>
              <a:t>je</a:t>
            </a:r>
            <a:r>
              <a:rPr spc="-34"/>
              <a:t> </a:t>
            </a:r>
            <a:r>
              <a:t>waar</a:t>
            </a:r>
            <a:r>
              <a:rPr spc="-25"/>
              <a:t> </a:t>
            </a:r>
            <a:r>
              <a:t>je</a:t>
            </a:r>
            <a:r>
              <a:rPr spc="-25"/>
              <a:t> </a:t>
            </a:r>
            <a:r>
              <a:t>de</a:t>
            </a:r>
            <a:r>
              <a:rPr spc="-25"/>
              <a:t> </a:t>
            </a:r>
            <a:r>
              <a:rPr spc="-20"/>
              <a:t>landelijke</a:t>
            </a:r>
            <a:r>
              <a:rPr spc="-25"/>
              <a:t> </a:t>
            </a:r>
            <a:r>
              <a:rPr spc="-10"/>
              <a:t>profilering</a:t>
            </a:r>
            <a:r>
              <a:rPr spc="-25"/>
              <a:t> </a:t>
            </a:r>
            <a:r>
              <a:rPr spc="-10"/>
              <a:t>kunt</a:t>
            </a:r>
            <a:r>
              <a:rPr spc="-25"/>
              <a:t> </a:t>
            </a:r>
            <a:r>
              <a:rPr spc="-20"/>
              <a:t>inzetten</a:t>
            </a:r>
            <a:r>
              <a:rPr spc="-25"/>
              <a:t> </a:t>
            </a:r>
            <a:r>
              <a:t>of</a:t>
            </a:r>
            <a:r>
              <a:rPr spc="-25"/>
              <a:t> </a:t>
            </a:r>
            <a:r>
              <a:rPr spc="-10"/>
              <a:t>kunt</a:t>
            </a:r>
            <a:r>
              <a:rPr spc="-25"/>
              <a:t> </a:t>
            </a:r>
            <a:r>
              <a:rPr spc="-10"/>
              <a:t>toevoegen</a:t>
            </a:r>
            <a:r>
              <a:rPr spc="500"/>
              <a:t> </a:t>
            </a:r>
            <a:r>
              <a:t>aan</a:t>
            </a:r>
            <a:r>
              <a:rPr spc="-30"/>
              <a:t> </a:t>
            </a:r>
            <a:r>
              <a:t>jouw</a:t>
            </a:r>
            <a:r>
              <a:rPr spc="-25"/>
              <a:t> </a:t>
            </a:r>
            <a:r>
              <a:rPr spc="-10"/>
              <a:t>eigen</a:t>
            </a:r>
            <a:r>
              <a:rPr spc="-30"/>
              <a:t> </a:t>
            </a:r>
            <a:r>
              <a:rPr spc="-10"/>
              <a:t>bestaande</a:t>
            </a:r>
            <a:r>
              <a:rPr spc="-25"/>
              <a:t> </a:t>
            </a:r>
            <a:r>
              <a:rPr spc="-10"/>
              <a:t>trajecten.</a:t>
            </a:r>
            <a:r>
              <a:rPr spc="-30"/>
              <a:t> </a:t>
            </a:r>
            <a:r>
              <a:rPr spc="-10"/>
              <a:t>We</a:t>
            </a:r>
            <a:r>
              <a:rPr spc="-25"/>
              <a:t> </a:t>
            </a:r>
            <a:r>
              <a:rPr spc="-10"/>
              <a:t>vragen</a:t>
            </a:r>
            <a:r>
              <a:rPr spc="-30"/>
              <a:t> </a:t>
            </a:r>
            <a:r>
              <a:t>je</a:t>
            </a:r>
            <a:r>
              <a:rPr spc="-25"/>
              <a:t> </a:t>
            </a:r>
            <a:r>
              <a:t>dus</a:t>
            </a:r>
            <a:r>
              <a:rPr spc="-30"/>
              <a:t> </a:t>
            </a:r>
            <a:r>
              <a:rPr spc="-10"/>
              <a:t>niet</a:t>
            </a:r>
            <a:r>
              <a:rPr spc="-25"/>
              <a:t> </a:t>
            </a:r>
            <a:r>
              <a:t>om</a:t>
            </a:r>
            <a:r>
              <a:rPr spc="-25"/>
              <a:t> </a:t>
            </a:r>
            <a:r>
              <a:rPr spc="-20"/>
              <a:t>extra </a:t>
            </a:r>
            <a:r>
              <a:rPr spc="-10"/>
              <a:t>activiteiten,</a:t>
            </a:r>
            <a:r>
              <a:rPr spc="-25"/>
              <a:t> </a:t>
            </a:r>
            <a:r>
              <a:rPr spc="-10"/>
              <a:t>maar</a:t>
            </a:r>
            <a:r>
              <a:rPr spc="-15"/>
              <a:t> </a:t>
            </a:r>
            <a:r>
              <a:t>om</a:t>
            </a:r>
            <a:r>
              <a:rPr spc="-15"/>
              <a:t> </a:t>
            </a:r>
            <a:r>
              <a:rPr spc="-10"/>
              <a:t>simpelweg</a:t>
            </a:r>
            <a:r>
              <a:rPr spc="-15"/>
              <a:t> </a:t>
            </a:r>
            <a:r>
              <a:t>wat</a:t>
            </a:r>
            <a:r>
              <a:rPr spc="-15"/>
              <a:t> </a:t>
            </a:r>
            <a:r>
              <a:rPr spc="-20"/>
              <a:t>landelijke</a:t>
            </a:r>
            <a:r>
              <a:rPr spc="-15"/>
              <a:t> </a:t>
            </a:r>
            <a:r>
              <a:rPr spc="-20"/>
              <a:t>informatie</a:t>
            </a:r>
            <a:r>
              <a:rPr spc="-15"/>
              <a:t> </a:t>
            </a:r>
            <a:r>
              <a:t>toe</a:t>
            </a:r>
            <a:r>
              <a:rPr spc="-15"/>
              <a:t> </a:t>
            </a:r>
            <a:r>
              <a:rPr spc="-25"/>
              <a:t>te </a:t>
            </a:r>
            <a:r>
              <a:t>voegen</a:t>
            </a:r>
            <a:r>
              <a:rPr spc="-45"/>
              <a:t> </a:t>
            </a:r>
            <a:r>
              <a:t>aan</a:t>
            </a:r>
            <a:r>
              <a:rPr spc="-34"/>
              <a:t> </a:t>
            </a:r>
            <a:r>
              <a:t>de</a:t>
            </a:r>
            <a:r>
              <a:rPr spc="-34"/>
              <a:t> </a:t>
            </a:r>
            <a:r>
              <a:rPr spc="-10"/>
              <a:t>dingen</a:t>
            </a:r>
            <a:r>
              <a:rPr spc="-34"/>
              <a:t> </a:t>
            </a:r>
            <a:r>
              <a:t>die</a:t>
            </a:r>
            <a:r>
              <a:rPr spc="-34"/>
              <a:t> </a:t>
            </a:r>
            <a:r>
              <a:t>je</a:t>
            </a:r>
            <a:r>
              <a:rPr spc="-34"/>
              <a:t> </a:t>
            </a:r>
            <a:r>
              <a:rPr spc="-10"/>
              <a:t>toch</a:t>
            </a:r>
            <a:r>
              <a:rPr spc="-34"/>
              <a:t> </a:t>
            </a:r>
            <a:r>
              <a:t>al</a:t>
            </a:r>
            <a:r>
              <a:rPr spc="-34"/>
              <a:t> </a:t>
            </a:r>
            <a:r>
              <a:t>doet.</a:t>
            </a:r>
            <a:r>
              <a:rPr spc="-34"/>
              <a:t> </a:t>
            </a:r>
            <a:r>
              <a:rPr spc="-20"/>
              <a:t>Toch</a:t>
            </a:r>
            <a:r>
              <a:rPr spc="-34"/>
              <a:t> </a:t>
            </a:r>
            <a:r>
              <a:t>heeft</a:t>
            </a:r>
            <a:r>
              <a:rPr spc="-34"/>
              <a:t> </a:t>
            </a:r>
            <a:r>
              <a:t>dit</a:t>
            </a:r>
            <a:r>
              <a:rPr spc="-34"/>
              <a:t> </a:t>
            </a:r>
            <a:r>
              <a:rPr spc="-20"/>
              <a:t>grote</a:t>
            </a:r>
            <a:r>
              <a:rPr spc="-34"/>
              <a:t> </a:t>
            </a:r>
            <a:r>
              <a:rPr spc="-10"/>
              <a:t>invloed, </a:t>
            </a:r>
            <a:r>
              <a:t>als</a:t>
            </a:r>
            <a:r>
              <a:rPr spc="-45"/>
              <a:t> </a:t>
            </a:r>
            <a:r>
              <a:t>we</a:t>
            </a:r>
            <a:r>
              <a:rPr spc="-30"/>
              <a:t> </a:t>
            </a:r>
            <a:r>
              <a:t>dit</a:t>
            </a:r>
            <a:r>
              <a:rPr spc="-30"/>
              <a:t> </a:t>
            </a:r>
            <a:r>
              <a:rPr spc="-20"/>
              <a:t>gezamenlijk</a:t>
            </a:r>
            <a:r>
              <a:rPr spc="-34"/>
              <a:t> </a:t>
            </a:r>
            <a:r>
              <a:t>doen.</a:t>
            </a:r>
            <a:r>
              <a:rPr spc="-30"/>
              <a:t> </a:t>
            </a:r>
            <a:r>
              <a:rPr spc="-10"/>
              <a:t>Vele</a:t>
            </a:r>
            <a:r>
              <a:rPr spc="-30"/>
              <a:t> </a:t>
            </a:r>
            <a:r>
              <a:rPr spc="-10"/>
              <a:t>stemmen</a:t>
            </a:r>
            <a:r>
              <a:rPr spc="-34"/>
              <a:t> </a:t>
            </a:r>
            <a:r>
              <a:rPr spc="-10"/>
              <a:t>maken</a:t>
            </a:r>
            <a:r>
              <a:rPr spc="-30"/>
              <a:t> </a:t>
            </a:r>
            <a:r>
              <a:t>veel</a:t>
            </a:r>
            <a:r>
              <a:rPr spc="-30"/>
              <a:t> </a:t>
            </a:r>
            <a:r>
              <a:rPr spc="-10"/>
              <a:t>geluid.</a:t>
            </a:r>
          </a:p>
        </p:txBody>
      </p:sp>
      <p:sp>
        <p:nvSpPr>
          <p:cNvPr id="144" name="object 8"/>
          <p:cNvSpPr txBox="1"/>
          <p:nvPr/>
        </p:nvSpPr>
        <p:spPr>
          <a:xfrm>
            <a:off x="743299" y="4941213"/>
            <a:ext cx="4013201" cy="110991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351790" indent="12700">
              <a:lnSpc>
                <a:spcPct val="138900"/>
              </a:lnSpc>
              <a:spcBef>
                <a:spcPts val="100"/>
              </a:spcBef>
              <a:defRPr spc="-20" sz="900">
                <a:solidFill>
                  <a:srgbClr val="231F20"/>
                </a:solidFill>
                <a:latin typeface="Montserrat Light"/>
                <a:ea typeface="Montserrat Light"/>
                <a:cs typeface="Montserrat Light"/>
                <a:sym typeface="Montserrat Light"/>
              </a:defRPr>
            </a:pPr>
            <a:r>
              <a:t>Tenslotte</a:t>
            </a:r>
            <a:r>
              <a:rPr spc="-25"/>
              <a:t> </a:t>
            </a:r>
            <a:r>
              <a:rPr spc="0"/>
              <a:t>vind</a:t>
            </a:r>
            <a:r>
              <a:rPr spc="-10"/>
              <a:t> </a:t>
            </a:r>
            <a:r>
              <a:rPr spc="0"/>
              <a:t>je</a:t>
            </a:r>
            <a:r>
              <a:rPr spc="-15"/>
              <a:t> </a:t>
            </a:r>
            <a:r>
              <a:rPr spc="0"/>
              <a:t>in</a:t>
            </a:r>
            <a:r>
              <a:rPr spc="-10"/>
              <a:t> </a:t>
            </a:r>
            <a:r>
              <a:rPr spc="0"/>
              <a:t>dit</a:t>
            </a:r>
            <a:r>
              <a:rPr spc="-10"/>
              <a:t> werkplan</a:t>
            </a:r>
            <a:r>
              <a:rPr spc="-15"/>
              <a:t> </a:t>
            </a:r>
            <a:r>
              <a:rPr spc="-25"/>
              <a:t>achtergrond-</a:t>
            </a:r>
            <a:r>
              <a:t>informatie</a:t>
            </a:r>
            <a:r>
              <a:rPr spc="-10"/>
              <a:t> over </a:t>
            </a:r>
            <a:r>
              <a:rPr spc="-25"/>
              <a:t>de </a:t>
            </a:r>
            <a:r>
              <a:rPr spc="0"/>
              <a:t>issues</a:t>
            </a:r>
            <a:r>
              <a:rPr spc="-50"/>
              <a:t> </a:t>
            </a:r>
            <a:r>
              <a:rPr spc="0"/>
              <a:t>die</a:t>
            </a:r>
            <a:r>
              <a:rPr spc="-40"/>
              <a:t> </a:t>
            </a:r>
            <a:r>
              <a:rPr spc="0"/>
              <a:t>spelen</a:t>
            </a:r>
            <a:r>
              <a:rPr spc="-34"/>
              <a:t> </a:t>
            </a:r>
            <a:r>
              <a:rPr spc="0"/>
              <a:t>in</a:t>
            </a:r>
            <a:r>
              <a:rPr spc="-40"/>
              <a:t> </a:t>
            </a:r>
            <a:r>
              <a:rPr spc="0"/>
              <a:t>dit</a:t>
            </a:r>
            <a:r>
              <a:rPr spc="-34"/>
              <a:t> </a:t>
            </a:r>
            <a:r>
              <a:rPr spc="-10"/>
              <a:t>werkveld</a:t>
            </a:r>
            <a:r>
              <a:rPr spc="-40"/>
              <a:t> </a:t>
            </a:r>
            <a:r>
              <a:rPr spc="0"/>
              <a:t>waar</a:t>
            </a:r>
            <a:r>
              <a:rPr spc="-40"/>
              <a:t> </a:t>
            </a:r>
            <a:r>
              <a:rPr spc="0"/>
              <a:t>je</a:t>
            </a:r>
            <a:r>
              <a:rPr spc="-34"/>
              <a:t> </a:t>
            </a:r>
            <a:r>
              <a:rPr spc="0"/>
              <a:t>je</a:t>
            </a:r>
            <a:r>
              <a:rPr spc="-40"/>
              <a:t> </a:t>
            </a:r>
            <a:r>
              <a:rPr spc="0"/>
              <a:t>op</a:t>
            </a:r>
            <a:r>
              <a:rPr spc="-34"/>
              <a:t> </a:t>
            </a:r>
            <a:r>
              <a:rPr spc="-10"/>
              <a:t>kunt</a:t>
            </a:r>
            <a:r>
              <a:rPr spc="-40"/>
              <a:t> </a:t>
            </a:r>
            <a:r>
              <a:rPr spc="-10"/>
              <a:t>profileren.</a:t>
            </a:r>
            <a:r>
              <a:rPr spc="-34"/>
              <a:t> </a:t>
            </a:r>
            <a:r>
              <a:rPr spc="-25"/>
              <a:t>We </a:t>
            </a:r>
            <a:r>
              <a:t>creëren</a:t>
            </a:r>
            <a:r>
              <a:rPr spc="-25"/>
              <a:t> </a:t>
            </a:r>
            <a:r>
              <a:rPr spc="-10"/>
              <a:t>enkele</a:t>
            </a:r>
            <a:r>
              <a:rPr spc="-25"/>
              <a:t> </a:t>
            </a:r>
            <a:r>
              <a:t>gezamenlijke </a:t>
            </a:r>
            <a:r>
              <a:rPr spc="-25"/>
              <a:t>pr-</a:t>
            </a:r>
            <a:r>
              <a:rPr spc="-10"/>
              <a:t>momenten</a:t>
            </a:r>
            <a:r>
              <a:rPr spc="-25"/>
              <a:t> </a:t>
            </a:r>
            <a:r>
              <a:rPr spc="-10"/>
              <a:t>(denk</a:t>
            </a:r>
            <a:r>
              <a:t> </a:t>
            </a:r>
            <a:r>
              <a:rPr spc="0"/>
              <a:t>aan</a:t>
            </a:r>
            <a:r>
              <a:rPr spc="-25"/>
              <a:t> </a:t>
            </a:r>
            <a:r>
              <a:rPr spc="-10"/>
              <a:t>thema’s</a:t>
            </a:r>
            <a:r>
              <a:t> </a:t>
            </a:r>
            <a:r>
              <a:rPr spc="-25"/>
              <a:t>als</a:t>
            </a:r>
          </a:p>
          <a:p>
            <a:pPr marR="5080" indent="12700">
              <a:lnSpc>
                <a:spcPct val="138900"/>
              </a:lnSpc>
              <a:defRPr spc="-10" sz="900">
                <a:solidFill>
                  <a:srgbClr val="231F20"/>
                </a:solidFill>
                <a:latin typeface="Montserrat Light"/>
                <a:ea typeface="Montserrat Light"/>
                <a:cs typeface="Montserrat Light"/>
                <a:sym typeface="Montserrat Light"/>
              </a:defRPr>
            </a:pPr>
            <a:r>
              <a:t>arbeidswerving</a:t>
            </a:r>
            <a:r>
              <a:rPr spc="-25"/>
              <a:t> </a:t>
            </a:r>
            <a:r>
              <a:rPr spc="0"/>
              <a:t>of</a:t>
            </a:r>
            <a:r>
              <a:rPr spc="-25"/>
              <a:t> </a:t>
            </a:r>
            <a:r>
              <a:t>stigma)</a:t>
            </a:r>
            <a:r>
              <a:rPr spc="-25"/>
              <a:t> </a:t>
            </a:r>
            <a:r>
              <a:rPr spc="0"/>
              <a:t>en</a:t>
            </a:r>
            <a:r>
              <a:rPr spc="-25"/>
              <a:t> </a:t>
            </a:r>
            <a:r>
              <a:rPr spc="-20"/>
              <a:t>zorgen </a:t>
            </a:r>
            <a:r>
              <a:rPr spc="0"/>
              <a:t>ervoor</a:t>
            </a:r>
            <a:r>
              <a:rPr spc="-25"/>
              <a:t> </a:t>
            </a:r>
            <a:r>
              <a:t>dat</a:t>
            </a:r>
            <a:r>
              <a:rPr spc="-25"/>
              <a:t> </a:t>
            </a:r>
            <a:r>
              <a:rPr spc="0"/>
              <a:t>leden</a:t>
            </a:r>
            <a:r>
              <a:rPr spc="-25"/>
              <a:t> </a:t>
            </a:r>
            <a:r>
              <a:t>elkaar</a:t>
            </a:r>
            <a:r>
              <a:rPr spc="-20"/>
              <a:t> </a:t>
            </a:r>
            <a:r>
              <a:t>onderling voorzien</a:t>
            </a:r>
            <a:r>
              <a:rPr spc="-45"/>
              <a:t> </a:t>
            </a:r>
            <a:r>
              <a:rPr spc="0"/>
              <a:t>van</a:t>
            </a:r>
            <a:r>
              <a:rPr spc="-30"/>
              <a:t> </a:t>
            </a:r>
            <a:r>
              <a:rPr spc="0"/>
              <a:t>de</a:t>
            </a:r>
            <a:r>
              <a:rPr spc="-30"/>
              <a:t> </a:t>
            </a:r>
            <a:r>
              <a:t>juiste</a:t>
            </a:r>
            <a:r>
              <a:rPr spc="-30"/>
              <a:t> </a:t>
            </a:r>
            <a:r>
              <a:t>munitie</a:t>
            </a:r>
            <a:r>
              <a:rPr spc="-30"/>
              <a:t> </a:t>
            </a:r>
            <a:r>
              <a:rPr spc="0"/>
              <a:t>of</a:t>
            </a:r>
            <a:r>
              <a:rPr spc="-30"/>
              <a:t> </a:t>
            </a:r>
            <a:r>
              <a:rPr spc="-20"/>
              <a:t>content</a:t>
            </a:r>
            <a:r>
              <a:rPr spc="-30"/>
              <a:t> </a:t>
            </a:r>
            <a:r>
              <a:rPr spc="0"/>
              <a:t>om</a:t>
            </a:r>
            <a:r>
              <a:rPr spc="-30"/>
              <a:t> </a:t>
            </a:r>
            <a:r>
              <a:rPr spc="0"/>
              <a:t>in</a:t>
            </a:r>
            <a:r>
              <a:rPr spc="-30"/>
              <a:t> </a:t>
            </a:r>
            <a:r>
              <a:rPr spc="0"/>
              <a:t>te</a:t>
            </a:r>
            <a:r>
              <a:rPr spc="-30"/>
              <a:t> </a:t>
            </a:r>
            <a:r>
              <a:t>zetten</a:t>
            </a:r>
            <a:r>
              <a:rPr spc="-30"/>
              <a:t> </a:t>
            </a:r>
            <a:r>
              <a:rPr spc="0"/>
              <a:t>op</a:t>
            </a:r>
            <a:r>
              <a:rPr spc="-30"/>
              <a:t> </a:t>
            </a:r>
            <a:r>
              <a:t>zelfgekozen momenten.</a:t>
            </a:r>
            <a:r>
              <a:rPr spc="-40"/>
              <a:t> </a:t>
            </a:r>
            <a:r>
              <a:rPr spc="0"/>
              <a:t>Op</a:t>
            </a:r>
            <a:r>
              <a:rPr spc="-30"/>
              <a:t> </a:t>
            </a:r>
            <a:r>
              <a:t>deze</a:t>
            </a:r>
            <a:r>
              <a:rPr spc="-30"/>
              <a:t> </a:t>
            </a:r>
            <a:r>
              <a:t>manier</a:t>
            </a:r>
            <a:r>
              <a:rPr spc="-30"/>
              <a:t> </a:t>
            </a:r>
            <a:r>
              <a:t>maken</a:t>
            </a:r>
            <a:r>
              <a:rPr spc="-30"/>
              <a:t> </a:t>
            </a:r>
            <a:r>
              <a:rPr spc="0"/>
              <a:t>we</a:t>
            </a:r>
            <a:r>
              <a:rPr spc="-30"/>
              <a:t> </a:t>
            </a:r>
            <a:r>
              <a:rPr spc="-20"/>
              <a:t>optimaal</a:t>
            </a:r>
            <a:r>
              <a:rPr spc="-30"/>
              <a:t> </a:t>
            </a:r>
            <a:r>
              <a:t>gebruik</a:t>
            </a:r>
            <a:r>
              <a:rPr spc="-30"/>
              <a:t> </a:t>
            </a:r>
            <a:r>
              <a:rPr spc="0"/>
              <a:t>van</a:t>
            </a:r>
            <a:r>
              <a:rPr spc="-25"/>
              <a:t> de</a:t>
            </a:r>
          </a:p>
        </p:txBody>
      </p:sp>
      <p:sp>
        <p:nvSpPr>
          <p:cNvPr id="145" name="object 9"/>
          <p:cNvSpPr txBox="1"/>
          <p:nvPr/>
        </p:nvSpPr>
        <p:spPr>
          <a:xfrm>
            <a:off x="5105598" y="1131213"/>
            <a:ext cx="3972560" cy="7218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104139" indent="12700">
              <a:lnSpc>
                <a:spcPct val="138900"/>
              </a:lnSpc>
              <a:spcBef>
                <a:spcPts val="100"/>
              </a:spcBef>
              <a:defRPr spc="-20" sz="900">
                <a:solidFill>
                  <a:srgbClr val="231F20"/>
                </a:solidFill>
                <a:latin typeface="Montserrat Light"/>
                <a:ea typeface="Montserrat Light"/>
                <a:cs typeface="Montserrat Light"/>
                <a:sym typeface="Montserrat Light"/>
              </a:defRPr>
            </a:pPr>
            <a:r>
              <a:t>aanwezige</a:t>
            </a:r>
            <a:r>
              <a:rPr spc="-25"/>
              <a:t> </a:t>
            </a:r>
            <a:r>
              <a:rPr spc="-10"/>
              <a:t>kennis </a:t>
            </a:r>
            <a:r>
              <a:rPr spc="0"/>
              <a:t>en</a:t>
            </a:r>
            <a:r>
              <a:rPr spc="-15"/>
              <a:t> </a:t>
            </a:r>
            <a:r>
              <a:rPr spc="-10"/>
              <a:t>expertise binnen</a:t>
            </a:r>
            <a:r>
              <a:rPr spc="-15"/>
              <a:t> </a:t>
            </a:r>
            <a:r>
              <a:rPr spc="0"/>
              <a:t>ons</a:t>
            </a:r>
            <a:r>
              <a:rPr spc="-10"/>
              <a:t> netwerk.</a:t>
            </a:r>
            <a:r>
              <a:rPr spc="-15"/>
              <a:t> </a:t>
            </a:r>
            <a:r>
              <a:rPr spc="-10"/>
              <a:t>Niemand </a:t>
            </a:r>
            <a:r>
              <a:t>hoeft</a:t>
            </a:r>
            <a:r>
              <a:rPr spc="500"/>
              <a:t> </a:t>
            </a:r>
            <a:r>
              <a:rPr spc="0"/>
              <a:t>in</a:t>
            </a:r>
            <a:r>
              <a:rPr spc="-45"/>
              <a:t> </a:t>
            </a:r>
            <a:r>
              <a:rPr spc="-10"/>
              <a:t>zijn</a:t>
            </a:r>
            <a:r>
              <a:rPr spc="-30"/>
              <a:t> </a:t>
            </a:r>
            <a:r>
              <a:rPr spc="-10"/>
              <a:t>eentje</a:t>
            </a:r>
            <a:r>
              <a:rPr spc="-34"/>
              <a:t> </a:t>
            </a:r>
            <a:r>
              <a:rPr spc="0"/>
              <a:t>het</a:t>
            </a:r>
            <a:r>
              <a:rPr spc="-30"/>
              <a:t> </a:t>
            </a:r>
            <a:r>
              <a:rPr spc="0"/>
              <a:t>wiel</a:t>
            </a:r>
            <a:r>
              <a:rPr spc="-34"/>
              <a:t> </a:t>
            </a:r>
            <a:r>
              <a:rPr spc="0"/>
              <a:t>uit</a:t>
            </a:r>
            <a:r>
              <a:rPr spc="-30"/>
              <a:t> </a:t>
            </a:r>
            <a:r>
              <a:rPr spc="0"/>
              <a:t>te</a:t>
            </a:r>
            <a:r>
              <a:rPr spc="-30"/>
              <a:t> </a:t>
            </a:r>
            <a:r>
              <a:rPr spc="-10"/>
              <a:t>vinden.</a:t>
            </a:r>
            <a:r>
              <a:rPr spc="-34"/>
              <a:t> </a:t>
            </a:r>
            <a:r>
              <a:rPr spc="0"/>
              <a:t>Dat</a:t>
            </a:r>
            <a:r>
              <a:rPr spc="-30"/>
              <a:t> </a:t>
            </a:r>
            <a:r>
              <a:rPr spc="-10"/>
              <a:t>scheelt</a:t>
            </a:r>
            <a:r>
              <a:rPr spc="-34"/>
              <a:t> </a:t>
            </a:r>
            <a:r>
              <a:rPr spc="-10"/>
              <a:t>niet</a:t>
            </a:r>
            <a:r>
              <a:rPr spc="-30"/>
              <a:t> </a:t>
            </a:r>
            <a:r>
              <a:rPr spc="-10"/>
              <a:t>alleen</a:t>
            </a:r>
            <a:r>
              <a:rPr spc="-34"/>
              <a:t> </a:t>
            </a:r>
            <a:r>
              <a:rPr spc="-10"/>
              <a:t>tijd</a:t>
            </a:r>
            <a:r>
              <a:rPr spc="-30"/>
              <a:t> </a:t>
            </a:r>
            <a:r>
              <a:rPr spc="0"/>
              <a:t>en</a:t>
            </a:r>
            <a:r>
              <a:rPr spc="-30"/>
              <a:t> </a:t>
            </a:r>
            <a:r>
              <a:rPr spc="-10"/>
              <a:t>geld,</a:t>
            </a:r>
          </a:p>
          <a:p>
            <a:pPr marR="5080" indent="12700">
              <a:lnSpc>
                <a:spcPct val="138900"/>
              </a:lnSpc>
              <a:defRPr sz="900">
                <a:solidFill>
                  <a:srgbClr val="231F20"/>
                </a:solidFill>
                <a:latin typeface="Montserrat Light"/>
                <a:ea typeface="Montserrat Light"/>
                <a:cs typeface="Montserrat Light"/>
                <a:sym typeface="Montserrat Light"/>
              </a:defRPr>
            </a:pPr>
            <a:r>
              <a:t>ook</a:t>
            </a:r>
            <a:r>
              <a:rPr spc="-25"/>
              <a:t> </a:t>
            </a:r>
            <a:r>
              <a:rPr spc="-20"/>
              <a:t>zorgt </a:t>
            </a:r>
            <a:r>
              <a:t>het</a:t>
            </a:r>
            <a:r>
              <a:rPr spc="-25"/>
              <a:t> </a:t>
            </a:r>
            <a:r>
              <a:t>voor</a:t>
            </a:r>
            <a:r>
              <a:rPr spc="-20"/>
              <a:t> </a:t>
            </a:r>
            <a:r>
              <a:t>een</a:t>
            </a:r>
            <a:r>
              <a:rPr spc="-25"/>
              <a:t> </a:t>
            </a:r>
            <a:r>
              <a:rPr spc="-20"/>
              <a:t>duidelijke </a:t>
            </a:r>
            <a:r>
              <a:t>stem</a:t>
            </a:r>
            <a:r>
              <a:rPr spc="-25"/>
              <a:t> </a:t>
            </a:r>
            <a:r>
              <a:rPr spc="-10"/>
              <a:t>naar</a:t>
            </a:r>
            <a:r>
              <a:rPr spc="-20"/>
              <a:t> </a:t>
            </a:r>
            <a:r>
              <a:rPr spc="-10"/>
              <a:t>buiten.</a:t>
            </a:r>
            <a:r>
              <a:rPr spc="-25"/>
              <a:t> </a:t>
            </a:r>
            <a:r>
              <a:rPr spc="-10"/>
              <a:t>Lokaal,</a:t>
            </a:r>
            <a:r>
              <a:rPr spc="-20"/>
              <a:t> regionaal </a:t>
            </a:r>
            <a:r>
              <a:rPr spc="-25"/>
              <a:t>én </a:t>
            </a:r>
            <a:r>
              <a:rPr spc="-10"/>
              <a:t>landelijk.</a:t>
            </a:r>
          </a:p>
        </p:txBody>
      </p:sp>
      <p:sp>
        <p:nvSpPr>
          <p:cNvPr id="146" name="object 10"/>
          <p:cNvSpPr txBox="1"/>
          <p:nvPr/>
        </p:nvSpPr>
        <p:spPr>
          <a:xfrm>
            <a:off x="5105598" y="2137052"/>
            <a:ext cx="4025901" cy="1471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ct val="120000"/>
              </a:lnSpc>
              <a:spcBef>
                <a:spcPts val="500"/>
              </a:spcBef>
              <a:defRPr sz="900">
                <a:solidFill>
                  <a:srgbClr val="231F20"/>
                </a:solidFill>
                <a:latin typeface="Montserrat Bold"/>
                <a:ea typeface="Montserrat Bold"/>
                <a:cs typeface="Montserrat Bold"/>
                <a:sym typeface="Montserrat Bold"/>
              </a:defRPr>
            </a:pPr>
            <a:r>
              <a:t>Waarom</a:t>
            </a:r>
            <a:r>
              <a:rPr spc="40"/>
              <a:t> </a:t>
            </a:r>
            <a:r>
              <a:t>is</a:t>
            </a:r>
            <a:r>
              <a:rPr spc="40"/>
              <a:t> </a:t>
            </a:r>
            <a:r>
              <a:t>het</a:t>
            </a:r>
            <a:r>
              <a:rPr spc="45"/>
              <a:t> </a:t>
            </a:r>
            <a:r>
              <a:rPr spc="-10"/>
              <a:t>nodig?*</a:t>
            </a:r>
          </a:p>
          <a:p>
            <a:pPr marR="278765" indent="12700">
              <a:lnSpc>
                <a:spcPct val="138900"/>
              </a:lnSpc>
              <a:defRPr i="1" sz="900" u="sng">
                <a:solidFill>
                  <a:srgbClr val="231F20"/>
                </a:solidFill>
                <a:uFill>
                  <a:solidFill>
                    <a:srgbClr val="231F20"/>
                  </a:solidFill>
                </a:uFill>
                <a:latin typeface="Montserrat Light"/>
                <a:ea typeface="Montserrat Light"/>
                <a:cs typeface="Montserrat Light"/>
                <a:sym typeface="Montserrat Light"/>
              </a:defRPr>
            </a:pPr>
            <a:r>
              <a:t>Beeld</a:t>
            </a:r>
            <a:r>
              <a:rPr spc="34"/>
              <a:t> </a:t>
            </a:r>
            <a:r>
              <a:t>van</a:t>
            </a:r>
            <a:r>
              <a:rPr spc="34"/>
              <a:t> </a:t>
            </a:r>
            <a:r>
              <a:t>ons</a:t>
            </a:r>
            <a:r>
              <a:rPr spc="40"/>
              <a:t> </a:t>
            </a:r>
            <a:r>
              <a:t>werkveld</a:t>
            </a:r>
            <a:r>
              <a:rPr spc="34"/>
              <a:t> </a:t>
            </a:r>
            <a:r>
              <a:t>is</a:t>
            </a:r>
            <a:r>
              <a:rPr spc="34"/>
              <a:t> </a:t>
            </a:r>
            <a:r>
              <a:t>verouderd</a:t>
            </a:r>
            <a:r>
              <a:rPr spc="40"/>
              <a:t> </a:t>
            </a:r>
            <a:r>
              <a:t>(en</a:t>
            </a:r>
            <a:r>
              <a:rPr spc="34"/>
              <a:t> </a:t>
            </a:r>
            <a:r>
              <a:t>soms</a:t>
            </a:r>
            <a:r>
              <a:rPr spc="34"/>
              <a:t> </a:t>
            </a:r>
            <a:r>
              <a:t>zelfs</a:t>
            </a:r>
            <a:r>
              <a:rPr spc="40"/>
              <a:t> </a:t>
            </a:r>
            <a:r>
              <a:rPr spc="-10"/>
              <a:t>afwezig)</a:t>
            </a:r>
            <a:r>
              <a:rPr spc="-10" u="none">
                <a:uFillTx/>
              </a:rPr>
              <a:t>:</a:t>
            </a:r>
            <a:r>
              <a:rPr spc="500" u="none">
                <a:uFillTx/>
              </a:rPr>
              <a:t> </a:t>
            </a:r>
            <a:br>
              <a:rPr spc="500" u="none">
                <a:uFillTx/>
              </a:rPr>
            </a:br>
            <a:r>
              <a:rPr i="0" u="none">
                <a:uFillTx/>
              </a:rPr>
              <a:t>Ons</a:t>
            </a:r>
            <a:r>
              <a:rPr i="0" spc="-15" u="none">
                <a:uFillTx/>
              </a:rPr>
              <a:t> </a:t>
            </a:r>
            <a:r>
              <a:rPr i="0" spc="-10" u="none">
                <a:uFillTx/>
              </a:rPr>
              <a:t>werkveld</a:t>
            </a:r>
            <a:r>
              <a:rPr i="0" spc="-15" u="none">
                <a:uFillTx/>
              </a:rPr>
              <a:t> </a:t>
            </a:r>
            <a:r>
              <a:rPr i="0" u="none">
                <a:uFillTx/>
              </a:rPr>
              <a:t>is</a:t>
            </a:r>
            <a:r>
              <a:rPr i="0" spc="-15" u="none">
                <a:uFillTx/>
              </a:rPr>
              <a:t> </a:t>
            </a:r>
            <a:r>
              <a:rPr i="0" spc="-10" u="none">
                <a:uFillTx/>
              </a:rPr>
              <a:t>niet </a:t>
            </a:r>
            <a:r>
              <a:rPr i="0" spc="-20" u="none">
                <a:uFillTx/>
              </a:rPr>
              <a:t>(altijd)</a:t>
            </a:r>
            <a:r>
              <a:rPr i="0" spc="-15" u="none">
                <a:uFillTx/>
              </a:rPr>
              <a:t> </a:t>
            </a:r>
            <a:r>
              <a:rPr i="0" spc="-20" u="none">
                <a:uFillTx/>
              </a:rPr>
              <a:t>zichtbaar</a:t>
            </a:r>
            <a:r>
              <a:rPr i="0" spc="-15" u="none">
                <a:uFillTx/>
              </a:rPr>
              <a:t> </a:t>
            </a:r>
            <a:r>
              <a:rPr i="0" u="none">
                <a:uFillTx/>
              </a:rPr>
              <a:t>als</a:t>
            </a:r>
            <a:r>
              <a:rPr i="0" spc="-15" u="none">
                <a:uFillTx/>
              </a:rPr>
              <a:t> </a:t>
            </a:r>
            <a:r>
              <a:rPr i="0" spc="-20" u="none">
                <a:uFillTx/>
              </a:rPr>
              <a:t>innovatief,</a:t>
            </a:r>
            <a:r>
              <a:rPr i="0" spc="-10" u="none">
                <a:uFillTx/>
              </a:rPr>
              <a:t> </a:t>
            </a:r>
            <a:r>
              <a:rPr i="0" u="none">
                <a:uFillTx/>
              </a:rPr>
              <a:t>het</a:t>
            </a:r>
            <a:r>
              <a:rPr i="0" spc="-15" u="none">
                <a:uFillTx/>
              </a:rPr>
              <a:t> </a:t>
            </a:r>
            <a:r>
              <a:rPr i="0" u="none">
                <a:uFillTx/>
              </a:rPr>
              <a:t>is</a:t>
            </a:r>
            <a:r>
              <a:rPr i="0" spc="-15" u="none">
                <a:uFillTx/>
              </a:rPr>
              <a:t> </a:t>
            </a:r>
            <a:r>
              <a:rPr i="0" spc="-10" u="none">
                <a:uFillTx/>
              </a:rPr>
              <a:t>niet (altijd) </a:t>
            </a:r>
            <a:r>
              <a:rPr i="0" spc="-20" u="none">
                <a:uFillTx/>
              </a:rPr>
              <a:t>zichtbaar</a:t>
            </a:r>
            <a:r>
              <a:rPr i="0" spc="-10" u="none">
                <a:uFillTx/>
              </a:rPr>
              <a:t> </a:t>
            </a:r>
            <a:r>
              <a:rPr i="0" u="none">
                <a:uFillTx/>
              </a:rPr>
              <a:t>als</a:t>
            </a:r>
            <a:r>
              <a:rPr i="0" spc="-10" u="none">
                <a:uFillTx/>
              </a:rPr>
              <a:t> voorhoedespeler.</a:t>
            </a:r>
            <a:endParaRPr>
              <a:latin typeface="Montserrat Regular"/>
              <a:ea typeface="Montserrat Regular"/>
              <a:cs typeface="Montserrat Regular"/>
              <a:sym typeface="Montserrat Regular"/>
            </a:endParaRPr>
          </a:p>
          <a:p>
            <a:pPr marR="5080" indent="12700">
              <a:lnSpc>
                <a:spcPct val="138900"/>
              </a:lnSpc>
              <a:defRPr sz="900">
                <a:solidFill>
                  <a:srgbClr val="231F20"/>
                </a:solidFill>
                <a:latin typeface="Montserrat Light"/>
                <a:ea typeface="Montserrat Light"/>
                <a:cs typeface="Montserrat Light"/>
                <a:sym typeface="Montserrat Light"/>
              </a:defRPr>
            </a:pPr>
            <a:r>
              <a:t>De</a:t>
            </a:r>
            <a:r>
              <a:rPr spc="-25"/>
              <a:t> </a:t>
            </a:r>
            <a:r>
              <a:rPr spc="-10"/>
              <a:t>toegevoegde</a:t>
            </a:r>
            <a:r>
              <a:rPr spc="-25"/>
              <a:t> </a:t>
            </a:r>
            <a:r>
              <a:rPr spc="-10"/>
              <a:t>waarde</a:t>
            </a:r>
            <a:r>
              <a:rPr spc="-25"/>
              <a:t> </a:t>
            </a:r>
            <a:r>
              <a:t>van</a:t>
            </a:r>
            <a:r>
              <a:rPr spc="-25"/>
              <a:t> </a:t>
            </a:r>
            <a:r>
              <a:t>ons</a:t>
            </a:r>
            <a:r>
              <a:rPr spc="-25"/>
              <a:t> </a:t>
            </a:r>
            <a:r>
              <a:rPr spc="-10"/>
              <a:t>aandeel</a:t>
            </a:r>
            <a:r>
              <a:rPr spc="-25"/>
              <a:t> </a:t>
            </a:r>
            <a:r>
              <a:rPr spc="-10"/>
              <a:t>wordt</a:t>
            </a:r>
            <a:r>
              <a:rPr spc="-25"/>
              <a:t> </a:t>
            </a:r>
            <a:r>
              <a:rPr spc="-10"/>
              <a:t>niet</a:t>
            </a:r>
            <a:r>
              <a:rPr spc="-25"/>
              <a:t> </a:t>
            </a:r>
            <a:r>
              <a:rPr spc="-10"/>
              <a:t>herkend</a:t>
            </a:r>
            <a:r>
              <a:rPr spc="-20"/>
              <a:t> </a:t>
            </a:r>
            <a:r>
              <a:rPr spc="-25"/>
              <a:t>en </a:t>
            </a:r>
            <a:r>
              <a:rPr spc="-10"/>
              <a:t>onderscheidt</a:t>
            </a:r>
            <a:r>
              <a:rPr spc="-45"/>
              <a:t> </a:t>
            </a:r>
            <a:r>
              <a:rPr spc="-10"/>
              <a:t>zich</a:t>
            </a:r>
            <a:r>
              <a:rPr spc="-30"/>
              <a:t> </a:t>
            </a:r>
            <a:r>
              <a:rPr spc="-10"/>
              <a:t>niet</a:t>
            </a:r>
            <a:r>
              <a:rPr spc="-30"/>
              <a:t> </a:t>
            </a:r>
            <a:r>
              <a:t>als</a:t>
            </a:r>
            <a:r>
              <a:rPr spc="-30"/>
              <a:t> </a:t>
            </a:r>
            <a:r>
              <a:rPr spc="-10"/>
              <a:t>domein</a:t>
            </a:r>
            <a:r>
              <a:rPr spc="-30"/>
              <a:t> </a:t>
            </a:r>
            <a:r>
              <a:t>tussen</a:t>
            </a:r>
            <a:r>
              <a:rPr spc="-30"/>
              <a:t> </a:t>
            </a:r>
            <a:r>
              <a:t>de</a:t>
            </a:r>
            <a:r>
              <a:rPr spc="-30"/>
              <a:t> </a:t>
            </a:r>
            <a:r>
              <a:rPr spc="-10"/>
              <a:t>gespecialiseerde</a:t>
            </a:r>
            <a:r>
              <a:rPr spc="-30"/>
              <a:t> </a:t>
            </a:r>
            <a:r>
              <a:t>ggz</a:t>
            </a:r>
            <a:r>
              <a:rPr spc="-30"/>
              <a:t> </a:t>
            </a:r>
            <a:r>
              <a:t>en</a:t>
            </a:r>
            <a:r>
              <a:rPr spc="-30"/>
              <a:t> </a:t>
            </a:r>
            <a:r>
              <a:rPr spc="-25"/>
              <a:t>de </a:t>
            </a:r>
            <a:r>
              <a:rPr spc="-10"/>
              <a:t>sociale</a:t>
            </a:r>
            <a:r>
              <a:rPr spc="-20"/>
              <a:t> </a:t>
            </a:r>
            <a:r>
              <a:t>basis.</a:t>
            </a:r>
            <a:r>
              <a:rPr spc="-15"/>
              <a:t> </a:t>
            </a:r>
            <a:r>
              <a:rPr spc="-10"/>
              <a:t>Gevaar</a:t>
            </a:r>
            <a:r>
              <a:rPr spc="-20"/>
              <a:t> </a:t>
            </a:r>
            <a:r>
              <a:t>is</a:t>
            </a:r>
            <a:r>
              <a:rPr spc="-15"/>
              <a:t> </a:t>
            </a:r>
            <a:r>
              <a:rPr spc="-10"/>
              <a:t>dat</a:t>
            </a:r>
            <a:r>
              <a:rPr spc="-20"/>
              <a:t> </a:t>
            </a:r>
            <a:r>
              <a:t>de</a:t>
            </a:r>
            <a:r>
              <a:rPr spc="-15"/>
              <a:t> </a:t>
            </a:r>
            <a:r>
              <a:rPr spc="-10"/>
              <a:t>gemeenten</a:t>
            </a:r>
            <a:r>
              <a:rPr spc="-20"/>
              <a:t> </a:t>
            </a:r>
            <a:r>
              <a:rPr spc="-10"/>
              <a:t>hun</a:t>
            </a:r>
            <a:r>
              <a:rPr spc="-15"/>
              <a:t> </a:t>
            </a:r>
            <a:r>
              <a:rPr spc="-20"/>
              <a:t>prioritaire </a:t>
            </a:r>
            <a:r>
              <a:rPr spc="-10"/>
              <a:t>partner</a:t>
            </a:r>
            <a:r>
              <a:rPr spc="-15"/>
              <a:t> </a:t>
            </a:r>
            <a:r>
              <a:rPr spc="-10"/>
              <a:t>Welzijn </a:t>
            </a:r>
            <a:r>
              <a:t>of</a:t>
            </a:r>
            <a:r>
              <a:rPr spc="-40"/>
              <a:t> </a:t>
            </a:r>
            <a:r>
              <a:rPr spc="-10"/>
              <a:t>GGZ</a:t>
            </a:r>
            <a:r>
              <a:rPr spc="-25"/>
              <a:t> </a:t>
            </a:r>
            <a:r>
              <a:t>meer</a:t>
            </a:r>
            <a:r>
              <a:rPr spc="-25"/>
              <a:t> </a:t>
            </a:r>
            <a:r>
              <a:t>als</a:t>
            </a:r>
            <a:r>
              <a:rPr spc="-25"/>
              <a:t> </a:t>
            </a:r>
            <a:r>
              <a:rPr spc="-20"/>
              <a:t>kennisbron</a:t>
            </a:r>
            <a:r>
              <a:rPr spc="-25"/>
              <a:t> </a:t>
            </a:r>
            <a:r>
              <a:rPr spc="-10"/>
              <a:t>blijven</a:t>
            </a:r>
            <a:r>
              <a:rPr spc="-25"/>
              <a:t> </a:t>
            </a:r>
            <a:r>
              <a:t>of</a:t>
            </a:r>
            <a:r>
              <a:rPr spc="-25"/>
              <a:t> </a:t>
            </a:r>
            <a:r>
              <a:rPr spc="-10"/>
              <a:t>gaan</a:t>
            </a:r>
            <a:r>
              <a:rPr spc="-25"/>
              <a:t> </a:t>
            </a:r>
            <a:r>
              <a:rPr spc="-10"/>
              <a:t>gebruiken.</a:t>
            </a:r>
          </a:p>
        </p:txBody>
      </p:sp>
      <p:sp>
        <p:nvSpPr>
          <p:cNvPr id="147" name="object 11"/>
          <p:cNvSpPr txBox="1"/>
          <p:nvPr/>
        </p:nvSpPr>
        <p:spPr>
          <a:xfrm>
            <a:off x="5105598" y="3851553"/>
            <a:ext cx="4007485" cy="6674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i="1" sz="900" u="sng">
                <a:solidFill>
                  <a:srgbClr val="231F20"/>
                </a:solidFill>
                <a:uFill>
                  <a:solidFill>
                    <a:srgbClr val="231F20"/>
                  </a:solidFill>
                </a:uFill>
                <a:latin typeface="Montserrat Light"/>
                <a:ea typeface="Montserrat Light"/>
                <a:cs typeface="Montserrat Light"/>
                <a:sym typeface="Montserrat Light"/>
              </a:defRPr>
            </a:pPr>
            <a:r>
              <a:t>Issues</a:t>
            </a:r>
            <a:r>
              <a:rPr spc="30"/>
              <a:t> </a:t>
            </a:r>
            <a:r>
              <a:t>met</a:t>
            </a:r>
            <a:r>
              <a:rPr spc="40"/>
              <a:t> </a:t>
            </a:r>
            <a:r>
              <a:t>een</a:t>
            </a:r>
            <a:r>
              <a:rPr spc="40"/>
              <a:t> </a:t>
            </a:r>
            <a:r>
              <a:t>negatieve</a:t>
            </a:r>
            <a:r>
              <a:rPr spc="45"/>
              <a:t> </a:t>
            </a:r>
            <a:r>
              <a:rPr spc="-10"/>
              <a:t>connotatie</a:t>
            </a:r>
            <a:r>
              <a:rPr spc="-10" u="none">
                <a:uFillTx/>
              </a:rPr>
              <a:t>:</a:t>
            </a:r>
          </a:p>
          <a:p>
            <a:pPr marR="5080" indent="12700">
              <a:lnSpc>
                <a:spcPct val="138900"/>
              </a:lnSpc>
              <a:defRPr spc="-10" sz="900">
                <a:solidFill>
                  <a:srgbClr val="231F20"/>
                </a:solidFill>
                <a:latin typeface="Montserrat Light"/>
                <a:ea typeface="Montserrat Light"/>
                <a:cs typeface="Montserrat Light"/>
                <a:sym typeface="Montserrat Light"/>
              </a:defRPr>
            </a:pPr>
            <a:r>
              <a:t>Negatieve</a:t>
            </a:r>
            <a:r>
              <a:rPr spc="-45"/>
              <a:t> </a:t>
            </a:r>
            <a:r>
              <a:rPr spc="0"/>
              <a:t>issues</a:t>
            </a:r>
            <a:r>
              <a:rPr spc="-40"/>
              <a:t> </a:t>
            </a:r>
            <a:r>
              <a:t>zetten</a:t>
            </a:r>
            <a:r>
              <a:rPr spc="-40"/>
              <a:t> </a:t>
            </a:r>
            <a:r>
              <a:rPr spc="0"/>
              <a:t>het</a:t>
            </a:r>
            <a:r>
              <a:rPr spc="-40"/>
              <a:t> </a:t>
            </a:r>
            <a:r>
              <a:rPr spc="0"/>
              <a:t>hele</a:t>
            </a:r>
            <a:r>
              <a:rPr spc="-40"/>
              <a:t> </a:t>
            </a:r>
            <a:r>
              <a:rPr spc="0"/>
              <a:t>veld</a:t>
            </a:r>
            <a:r>
              <a:rPr spc="-45"/>
              <a:t> </a:t>
            </a:r>
            <a:r>
              <a:rPr spc="0"/>
              <a:t>in</a:t>
            </a:r>
            <a:r>
              <a:rPr spc="-40"/>
              <a:t> </a:t>
            </a:r>
            <a:r>
              <a:rPr spc="0"/>
              <a:t>een</a:t>
            </a:r>
            <a:r>
              <a:rPr spc="-40"/>
              <a:t> </a:t>
            </a:r>
            <a:r>
              <a:t>negatief</a:t>
            </a:r>
            <a:r>
              <a:rPr spc="-40"/>
              <a:t> </a:t>
            </a:r>
            <a:r>
              <a:t>daglicht.</a:t>
            </a:r>
            <a:r>
              <a:rPr spc="-40"/>
              <a:t> </a:t>
            </a:r>
            <a:r>
              <a:t>Slechte beeldvorming</a:t>
            </a:r>
            <a:r>
              <a:rPr spc="-25"/>
              <a:t> </a:t>
            </a:r>
            <a:r>
              <a:rPr spc="0"/>
              <a:t>in</a:t>
            </a:r>
            <a:r>
              <a:rPr spc="-15"/>
              <a:t> </a:t>
            </a:r>
            <a:r>
              <a:rPr spc="-20"/>
              <a:t>combinatie</a:t>
            </a:r>
            <a:r>
              <a:rPr spc="-15"/>
              <a:t> </a:t>
            </a:r>
            <a:r>
              <a:rPr spc="0"/>
              <a:t>met</a:t>
            </a:r>
            <a:r>
              <a:rPr spc="-15"/>
              <a:t> </a:t>
            </a:r>
            <a:r>
              <a:rPr spc="0"/>
              <a:t>het</a:t>
            </a:r>
            <a:r>
              <a:t> </a:t>
            </a:r>
            <a:r>
              <a:rPr spc="-20"/>
              <a:t>ontbreken</a:t>
            </a:r>
            <a:r>
              <a:rPr spc="-15"/>
              <a:t> </a:t>
            </a:r>
            <a:r>
              <a:rPr spc="0"/>
              <a:t>van</a:t>
            </a:r>
            <a:r>
              <a:rPr spc="-15"/>
              <a:t> </a:t>
            </a:r>
            <a:r>
              <a:rPr spc="0"/>
              <a:t>een</a:t>
            </a:r>
            <a:r>
              <a:rPr spc="-15"/>
              <a:t> </a:t>
            </a:r>
            <a:r>
              <a:rPr spc="-20"/>
              <a:t>duidelijk</a:t>
            </a:r>
            <a:r>
              <a:t> </a:t>
            </a:r>
            <a:r>
              <a:rPr spc="-20"/>
              <a:t>beeld </a:t>
            </a:r>
            <a:r>
              <a:t>over</a:t>
            </a:r>
            <a:r>
              <a:rPr spc="-20"/>
              <a:t> </a:t>
            </a:r>
            <a:r>
              <a:t>toegevoegde</a:t>
            </a:r>
            <a:r>
              <a:rPr spc="-15"/>
              <a:t> </a:t>
            </a:r>
            <a:r>
              <a:t>waarde</a:t>
            </a:r>
            <a:r>
              <a:rPr spc="-20"/>
              <a:t> </a:t>
            </a:r>
            <a:r>
              <a:rPr spc="0"/>
              <a:t>heeft</a:t>
            </a:r>
            <a:r>
              <a:rPr spc="-15"/>
              <a:t> </a:t>
            </a:r>
            <a:r>
              <a:t>verschillende</a:t>
            </a:r>
            <a:r>
              <a:rPr spc="-15"/>
              <a:t> </a:t>
            </a:r>
            <a:r>
              <a:t>consequenties.</a:t>
            </a:r>
          </a:p>
        </p:txBody>
      </p:sp>
      <p:sp>
        <p:nvSpPr>
          <p:cNvPr id="148" name="object 12"/>
          <p:cNvSpPr txBox="1"/>
          <p:nvPr/>
        </p:nvSpPr>
        <p:spPr>
          <a:xfrm>
            <a:off x="5105598" y="4750713"/>
            <a:ext cx="4028441" cy="110991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i="1" sz="900" u="sng">
                <a:solidFill>
                  <a:srgbClr val="231F20"/>
                </a:solidFill>
                <a:uFill>
                  <a:solidFill>
                    <a:srgbClr val="231F20"/>
                  </a:solidFill>
                </a:uFill>
                <a:latin typeface="Montserrat Light"/>
                <a:ea typeface="Montserrat Light"/>
                <a:cs typeface="Montserrat Light"/>
                <a:sym typeface="Montserrat Light"/>
              </a:defRPr>
            </a:pPr>
            <a:r>
              <a:t>Diversiteit</a:t>
            </a:r>
            <a:r>
              <a:rPr spc="-10"/>
              <a:t> </a:t>
            </a:r>
            <a:r>
              <a:t>staat</a:t>
            </a:r>
            <a:r>
              <a:rPr spc="-5"/>
              <a:t> </a:t>
            </a:r>
            <a:r>
              <a:rPr spc="-10"/>
              <a:t>eenduidig</a:t>
            </a:r>
            <a:r>
              <a:rPr spc="-5"/>
              <a:t> </a:t>
            </a:r>
            <a:r>
              <a:t>beeld</a:t>
            </a:r>
            <a:r>
              <a:rPr spc="-10"/>
              <a:t> </a:t>
            </a:r>
            <a:r>
              <a:t>van</a:t>
            </a:r>
            <a:r>
              <a:rPr spc="-5"/>
              <a:t> </a:t>
            </a:r>
            <a:r>
              <a:t>het</a:t>
            </a:r>
            <a:r>
              <a:rPr spc="-5"/>
              <a:t> </a:t>
            </a:r>
            <a:r>
              <a:t>werkveld</a:t>
            </a:r>
            <a:r>
              <a:rPr spc="-10"/>
              <a:t> </a:t>
            </a:r>
            <a:r>
              <a:t>in</a:t>
            </a:r>
            <a:r>
              <a:rPr spc="-5"/>
              <a:t> </a:t>
            </a:r>
            <a:r>
              <a:t>de</a:t>
            </a:r>
            <a:r>
              <a:rPr spc="-5"/>
              <a:t> </a:t>
            </a:r>
            <a:r>
              <a:rPr spc="-20"/>
              <a:t>weg</a:t>
            </a:r>
            <a:r>
              <a:rPr spc="-20" u="none">
                <a:uFillTx/>
              </a:rPr>
              <a:t>: </a:t>
            </a:r>
            <a:r>
              <a:rPr i="0" spc="-10" u="none">
                <a:uFillTx/>
              </a:rPr>
              <a:t>Diversiteit</a:t>
            </a:r>
            <a:r>
              <a:rPr i="0" spc="-34" u="none">
                <a:uFillTx/>
              </a:rPr>
              <a:t> </a:t>
            </a:r>
            <a:r>
              <a:rPr i="0" spc="-10" u="none">
                <a:uFillTx/>
              </a:rPr>
              <a:t>onder</a:t>
            </a:r>
            <a:r>
              <a:rPr i="0" spc="-30" u="none">
                <a:uFillTx/>
              </a:rPr>
              <a:t> </a:t>
            </a:r>
            <a:r>
              <a:rPr i="0" u="none">
                <a:uFillTx/>
              </a:rPr>
              <a:t>leden</a:t>
            </a:r>
            <a:r>
              <a:rPr i="0" spc="-30" u="none">
                <a:uFillTx/>
              </a:rPr>
              <a:t> </a:t>
            </a:r>
            <a:r>
              <a:rPr i="0" u="none">
                <a:uFillTx/>
              </a:rPr>
              <a:t>is</a:t>
            </a:r>
            <a:r>
              <a:rPr i="0" spc="-30" u="none">
                <a:uFillTx/>
              </a:rPr>
              <a:t> </a:t>
            </a:r>
            <a:r>
              <a:rPr i="0" spc="-10" u="none">
                <a:uFillTx/>
              </a:rPr>
              <a:t>groot;</a:t>
            </a:r>
            <a:r>
              <a:rPr i="0" spc="-30" u="none">
                <a:uFillTx/>
              </a:rPr>
              <a:t> </a:t>
            </a:r>
            <a:r>
              <a:rPr i="0" u="none">
                <a:uFillTx/>
              </a:rPr>
              <a:t>visies,</a:t>
            </a:r>
            <a:r>
              <a:rPr i="0" spc="-30" u="none">
                <a:uFillTx/>
              </a:rPr>
              <a:t> </a:t>
            </a:r>
            <a:r>
              <a:rPr i="0" spc="-10" u="none">
                <a:uFillTx/>
              </a:rPr>
              <a:t>rol</a:t>
            </a:r>
            <a:r>
              <a:rPr i="0" spc="-30" u="none">
                <a:uFillTx/>
              </a:rPr>
              <a:t> </a:t>
            </a:r>
            <a:r>
              <a:rPr i="0" u="none">
                <a:uFillTx/>
              </a:rPr>
              <a:t>en</a:t>
            </a:r>
            <a:r>
              <a:rPr i="0" spc="-30" u="none">
                <a:uFillTx/>
              </a:rPr>
              <a:t> </a:t>
            </a:r>
            <a:r>
              <a:rPr i="0" spc="-10" u="none">
                <a:uFillTx/>
              </a:rPr>
              <a:t>werkwijze</a:t>
            </a:r>
            <a:r>
              <a:rPr i="0" spc="-30" u="none">
                <a:uFillTx/>
              </a:rPr>
              <a:t> </a:t>
            </a:r>
            <a:r>
              <a:rPr i="0" spc="-20" u="none">
                <a:uFillTx/>
              </a:rPr>
              <a:t>lijken</a:t>
            </a:r>
            <a:r>
              <a:rPr i="0" spc="-30" u="none">
                <a:uFillTx/>
              </a:rPr>
              <a:t> </a:t>
            </a:r>
            <a:r>
              <a:rPr i="0" spc="-10" u="none">
                <a:uFillTx/>
              </a:rPr>
              <a:t>versnipperd </a:t>
            </a:r>
            <a:r>
              <a:rPr i="0" u="none">
                <a:uFillTx/>
              </a:rPr>
              <a:t>en</a:t>
            </a:r>
            <a:r>
              <a:rPr i="0" spc="-30" u="none">
                <a:uFillTx/>
              </a:rPr>
              <a:t> </a:t>
            </a:r>
            <a:r>
              <a:rPr i="0" u="none">
                <a:uFillTx/>
              </a:rPr>
              <a:t>de</a:t>
            </a:r>
            <a:r>
              <a:rPr i="0" spc="-20" u="none">
                <a:uFillTx/>
              </a:rPr>
              <a:t> </a:t>
            </a:r>
            <a:r>
              <a:rPr i="0" spc="-10" u="none">
                <a:uFillTx/>
              </a:rPr>
              <a:t>taal</a:t>
            </a:r>
            <a:r>
              <a:rPr i="0" spc="-20" u="none">
                <a:uFillTx/>
              </a:rPr>
              <a:t> </a:t>
            </a:r>
            <a:r>
              <a:rPr i="0" u="none">
                <a:uFillTx/>
              </a:rPr>
              <a:t>die</a:t>
            </a:r>
            <a:r>
              <a:rPr i="0" spc="-15" u="none">
                <a:uFillTx/>
              </a:rPr>
              <a:t> </a:t>
            </a:r>
            <a:r>
              <a:rPr i="0" u="none">
                <a:uFillTx/>
              </a:rPr>
              <a:t>eerst</a:t>
            </a:r>
            <a:r>
              <a:rPr i="0" spc="-20" u="none">
                <a:uFillTx/>
              </a:rPr>
              <a:t> </a:t>
            </a:r>
            <a:r>
              <a:rPr i="0" u="none">
                <a:uFillTx/>
              </a:rPr>
              <a:t>van</a:t>
            </a:r>
            <a:r>
              <a:rPr i="0" spc="-20" u="none">
                <a:uFillTx/>
              </a:rPr>
              <a:t> </a:t>
            </a:r>
            <a:r>
              <a:rPr i="0" u="none">
                <a:uFillTx/>
              </a:rPr>
              <a:t>de</a:t>
            </a:r>
            <a:r>
              <a:rPr i="0" spc="-20" u="none">
                <a:uFillTx/>
              </a:rPr>
              <a:t> </a:t>
            </a:r>
            <a:r>
              <a:rPr i="0" u="none">
                <a:uFillTx/>
              </a:rPr>
              <a:t>sector</a:t>
            </a:r>
            <a:r>
              <a:rPr i="0" spc="-15" u="none">
                <a:uFillTx/>
              </a:rPr>
              <a:t> </a:t>
            </a:r>
            <a:r>
              <a:rPr i="0" u="none">
                <a:uFillTx/>
              </a:rPr>
              <a:t>was</a:t>
            </a:r>
            <a:r>
              <a:rPr i="0" spc="-20" u="none">
                <a:uFillTx/>
              </a:rPr>
              <a:t> (inclusie </a:t>
            </a:r>
            <a:r>
              <a:rPr i="0" u="none">
                <a:uFillTx/>
              </a:rPr>
              <a:t>en</a:t>
            </a:r>
            <a:r>
              <a:rPr i="0" spc="-20" u="none">
                <a:uFillTx/>
              </a:rPr>
              <a:t> participatie)</a:t>
            </a:r>
            <a:r>
              <a:rPr i="0" spc="-15" u="none">
                <a:uFillTx/>
              </a:rPr>
              <a:t> </a:t>
            </a:r>
            <a:r>
              <a:rPr i="0" spc="-25" u="none">
                <a:uFillTx/>
              </a:rPr>
              <a:t>is </a:t>
            </a:r>
            <a:r>
              <a:rPr i="0" spc="-10" u="none">
                <a:uFillTx/>
              </a:rPr>
              <a:t>inmiddels</a:t>
            </a:r>
            <a:r>
              <a:rPr i="0" spc="-34" u="none">
                <a:uFillTx/>
              </a:rPr>
              <a:t> </a:t>
            </a:r>
            <a:r>
              <a:rPr i="0" u="none">
                <a:uFillTx/>
              </a:rPr>
              <a:t>van</a:t>
            </a:r>
            <a:r>
              <a:rPr i="0" spc="-30" u="none">
                <a:uFillTx/>
              </a:rPr>
              <a:t> </a:t>
            </a:r>
            <a:r>
              <a:rPr i="0" spc="-10" u="none">
                <a:uFillTx/>
              </a:rPr>
              <a:t>iedereen</a:t>
            </a:r>
            <a:r>
              <a:rPr i="0" spc="-30" u="none">
                <a:uFillTx/>
              </a:rPr>
              <a:t> </a:t>
            </a:r>
            <a:r>
              <a:rPr i="0" u="none">
                <a:uFillTx/>
              </a:rPr>
              <a:t>in</a:t>
            </a:r>
            <a:r>
              <a:rPr i="0" spc="-30" u="none">
                <a:uFillTx/>
              </a:rPr>
              <a:t> </a:t>
            </a:r>
            <a:r>
              <a:rPr i="0" spc="-20" u="none">
                <a:uFillTx/>
              </a:rPr>
              <a:t>zorg</a:t>
            </a:r>
            <a:r>
              <a:rPr i="0" spc="-34" u="none">
                <a:uFillTx/>
              </a:rPr>
              <a:t> </a:t>
            </a:r>
            <a:r>
              <a:rPr i="0" u="none">
                <a:uFillTx/>
              </a:rPr>
              <a:t>en</a:t>
            </a:r>
            <a:r>
              <a:rPr i="0" spc="-30" u="none">
                <a:uFillTx/>
              </a:rPr>
              <a:t> </a:t>
            </a:r>
            <a:r>
              <a:rPr i="0" spc="-10" u="none">
                <a:uFillTx/>
              </a:rPr>
              <a:t>maatschappelijk</a:t>
            </a:r>
            <a:r>
              <a:rPr i="0" spc="-30" u="none">
                <a:uFillTx/>
              </a:rPr>
              <a:t> </a:t>
            </a:r>
            <a:r>
              <a:rPr i="0" spc="-10" u="none">
                <a:uFillTx/>
              </a:rPr>
              <a:t>middenveld.</a:t>
            </a:r>
            <a:r>
              <a:rPr i="0" spc="-30" u="none">
                <a:uFillTx/>
              </a:rPr>
              <a:t> </a:t>
            </a:r>
            <a:r>
              <a:rPr i="0" u="none">
                <a:uFillTx/>
              </a:rPr>
              <a:t>Als</a:t>
            </a:r>
            <a:r>
              <a:rPr i="0" spc="-30" u="none">
                <a:uFillTx/>
              </a:rPr>
              <a:t> </a:t>
            </a:r>
            <a:r>
              <a:rPr i="0" spc="-25" u="none">
                <a:uFillTx/>
              </a:rPr>
              <a:t>we </a:t>
            </a:r>
            <a:r>
              <a:rPr i="0" u="none">
                <a:uFillTx/>
              </a:rPr>
              <a:t>ons</a:t>
            </a:r>
            <a:r>
              <a:rPr i="0" spc="-34" u="none">
                <a:uFillTx/>
              </a:rPr>
              <a:t> </a:t>
            </a:r>
            <a:r>
              <a:rPr i="0" spc="-10" u="none">
                <a:uFillTx/>
              </a:rPr>
              <a:t>werkveld</a:t>
            </a:r>
            <a:r>
              <a:rPr i="0" spc="-34" u="none">
                <a:uFillTx/>
              </a:rPr>
              <a:t> </a:t>
            </a:r>
            <a:r>
              <a:rPr i="0" spc="-10" u="none">
                <a:uFillTx/>
              </a:rPr>
              <a:t>niet</a:t>
            </a:r>
            <a:r>
              <a:rPr i="0" spc="-34" u="none">
                <a:uFillTx/>
              </a:rPr>
              <a:t> </a:t>
            </a:r>
            <a:r>
              <a:rPr i="0" spc="-10" u="none">
                <a:uFillTx/>
              </a:rPr>
              <a:t>profileren</a:t>
            </a:r>
            <a:r>
              <a:rPr i="0" spc="-34" u="none">
                <a:uFillTx/>
              </a:rPr>
              <a:t> </a:t>
            </a:r>
            <a:r>
              <a:rPr i="0" u="none">
                <a:uFillTx/>
              </a:rPr>
              <a:t>in</a:t>
            </a:r>
            <a:r>
              <a:rPr i="0" spc="-34" u="none">
                <a:uFillTx/>
              </a:rPr>
              <a:t> </a:t>
            </a:r>
            <a:r>
              <a:rPr i="0" spc="-10" u="none">
                <a:uFillTx/>
              </a:rPr>
              <a:t>deze</a:t>
            </a:r>
            <a:r>
              <a:rPr i="0" spc="-34" u="none">
                <a:uFillTx/>
              </a:rPr>
              <a:t> </a:t>
            </a:r>
            <a:r>
              <a:rPr i="0" u="none">
                <a:uFillTx/>
              </a:rPr>
              <a:t>snel</a:t>
            </a:r>
            <a:r>
              <a:rPr i="0" spc="-34" u="none">
                <a:uFillTx/>
              </a:rPr>
              <a:t> </a:t>
            </a:r>
            <a:r>
              <a:rPr i="0" spc="-10" u="none">
                <a:uFillTx/>
              </a:rPr>
              <a:t>veranderende</a:t>
            </a:r>
            <a:r>
              <a:rPr i="0" spc="-30" u="none">
                <a:uFillTx/>
              </a:rPr>
              <a:t> </a:t>
            </a:r>
            <a:r>
              <a:rPr i="0" spc="-10" u="none">
                <a:uFillTx/>
              </a:rPr>
              <a:t>maatschappij </a:t>
            </a:r>
            <a:r>
              <a:rPr i="0" spc="-20" u="none">
                <a:uFillTx/>
              </a:rPr>
              <a:t>verliezen</a:t>
            </a:r>
            <a:r>
              <a:rPr i="0" spc="-25" u="none">
                <a:uFillTx/>
              </a:rPr>
              <a:t> </a:t>
            </a:r>
            <a:r>
              <a:rPr i="0" u="none">
                <a:uFillTx/>
              </a:rPr>
              <a:t>we</a:t>
            </a:r>
            <a:r>
              <a:rPr i="0" spc="-20" u="none">
                <a:uFillTx/>
              </a:rPr>
              <a:t> terrein</a:t>
            </a:r>
            <a:r>
              <a:rPr i="0" spc="-25" u="none">
                <a:uFillTx/>
              </a:rPr>
              <a:t> </a:t>
            </a:r>
            <a:r>
              <a:rPr i="0" u="none">
                <a:uFillTx/>
              </a:rPr>
              <a:t>en</a:t>
            </a:r>
            <a:r>
              <a:rPr i="0" spc="-20" u="none">
                <a:uFillTx/>
              </a:rPr>
              <a:t> </a:t>
            </a:r>
            <a:r>
              <a:rPr i="0" spc="-10" u="none">
                <a:uFillTx/>
              </a:rPr>
              <a:t>dat</a:t>
            </a:r>
            <a:r>
              <a:rPr i="0" spc="-25" u="none">
                <a:uFillTx/>
              </a:rPr>
              <a:t> </a:t>
            </a:r>
            <a:r>
              <a:rPr i="0" spc="-10" u="none">
                <a:uFillTx/>
              </a:rPr>
              <a:t>gaat</a:t>
            </a:r>
            <a:r>
              <a:rPr i="0" spc="-20" u="none">
                <a:uFillTx/>
              </a:rPr>
              <a:t> </a:t>
            </a:r>
            <a:r>
              <a:rPr i="0" spc="-10" u="none">
                <a:uFillTx/>
              </a:rPr>
              <a:t>ten</a:t>
            </a:r>
            <a:r>
              <a:rPr i="0" spc="-25" u="none">
                <a:uFillTx/>
              </a:rPr>
              <a:t> </a:t>
            </a:r>
            <a:r>
              <a:rPr i="0" spc="-10" u="none">
                <a:uFillTx/>
              </a:rPr>
              <a:t>koste</a:t>
            </a:r>
            <a:r>
              <a:rPr i="0" spc="-20" u="none">
                <a:uFillTx/>
              </a:rPr>
              <a:t> </a:t>
            </a:r>
            <a:r>
              <a:rPr i="0" u="none">
                <a:uFillTx/>
              </a:rPr>
              <a:t>van</a:t>
            </a:r>
            <a:r>
              <a:rPr i="0" spc="-25" u="none">
                <a:uFillTx/>
              </a:rPr>
              <a:t> </a:t>
            </a:r>
            <a:r>
              <a:rPr i="0" u="none">
                <a:uFillTx/>
              </a:rPr>
              <a:t>de</a:t>
            </a:r>
            <a:r>
              <a:rPr i="0" spc="-20" u="none">
                <a:uFillTx/>
              </a:rPr>
              <a:t> </a:t>
            </a:r>
            <a:r>
              <a:rPr i="0" spc="-10" u="none">
                <a:uFillTx/>
              </a:rPr>
              <a:t>cliënt.</a:t>
            </a:r>
          </a:p>
        </p:txBody>
      </p:sp>
      <p:sp>
        <p:nvSpPr>
          <p:cNvPr id="149" name="object 13"/>
          <p:cNvSpPr txBox="1"/>
          <p:nvPr/>
        </p:nvSpPr>
        <p:spPr>
          <a:xfrm>
            <a:off x="743299" y="635558"/>
            <a:ext cx="3933826"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60" sz="1200">
                <a:latin typeface="Montserrat Bold"/>
                <a:ea typeface="Montserrat Bold"/>
                <a:cs typeface="Montserrat Bold"/>
                <a:sym typeface="Montserrat Bold"/>
              </a:defRPr>
            </a:pPr>
            <a:r>
              <a:t>Voorwoord</a:t>
            </a:r>
            <a:r>
              <a:rPr spc="190"/>
              <a:t> </a:t>
            </a:r>
            <a:r>
              <a:rPr spc="0"/>
              <a:t>en</a:t>
            </a:r>
            <a:r>
              <a:rPr spc="204"/>
              <a:t> </a:t>
            </a:r>
            <a:r>
              <a:rPr spc="70"/>
              <a:t>introductie</a:t>
            </a:r>
            <a:r>
              <a:rPr spc="200"/>
              <a:t> </a:t>
            </a:r>
            <a:r>
              <a:rPr spc="0"/>
              <a:t>–</a:t>
            </a:r>
            <a:r>
              <a:rPr spc="204"/>
              <a:t> </a:t>
            </a:r>
            <a:r>
              <a:rPr spc="45">
                <a:latin typeface="Montserrat Regular"/>
                <a:ea typeface="Montserrat Regular"/>
                <a:cs typeface="Montserrat Regular"/>
                <a:sym typeface="Montserrat Regular"/>
              </a:rPr>
              <a:t>Samen</a:t>
            </a:r>
            <a:r>
              <a:rPr spc="150">
                <a:latin typeface="Montserrat Regular"/>
                <a:ea typeface="Montserrat Regular"/>
                <a:cs typeface="Montserrat Regular"/>
                <a:sym typeface="Montserrat Regular"/>
              </a:rPr>
              <a:t> </a:t>
            </a:r>
            <a:r>
              <a:rPr spc="0">
                <a:latin typeface="Montserrat Regular"/>
                <a:ea typeface="Montserrat Regular"/>
                <a:cs typeface="Montserrat Regular"/>
                <a:sym typeface="Montserrat Regular"/>
              </a:rPr>
              <a:t>in</a:t>
            </a:r>
            <a:r>
              <a:rPr spc="155">
                <a:latin typeface="Montserrat Regular"/>
                <a:ea typeface="Montserrat Regular"/>
                <a:cs typeface="Montserrat Regular"/>
                <a:sym typeface="Montserrat Regular"/>
              </a:rPr>
              <a:t> </a:t>
            </a:r>
            <a:r>
              <a:rPr spc="50">
                <a:latin typeface="Montserrat Regular"/>
                <a:ea typeface="Montserrat Regular"/>
                <a:cs typeface="Montserrat Regular"/>
                <a:sym typeface="Montserrat Regular"/>
              </a:rPr>
              <a:t>positie</a:t>
            </a:r>
          </a:p>
        </p:txBody>
      </p:sp>
      <p:sp>
        <p:nvSpPr>
          <p:cNvPr id="150" name="object 14"/>
          <p:cNvSpPr txBox="1"/>
          <p:nvPr/>
        </p:nvSpPr>
        <p:spPr>
          <a:xfrm>
            <a:off x="9703699" y="1135025"/>
            <a:ext cx="1898015" cy="110991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z="900">
                <a:solidFill>
                  <a:srgbClr val="FFFFFF"/>
                </a:solidFill>
                <a:latin typeface="Montserrat Medium"/>
                <a:ea typeface="Montserrat Medium"/>
                <a:cs typeface="Montserrat Medium"/>
                <a:sym typeface="Montserrat Medium"/>
              </a:defRPr>
            </a:pPr>
            <a:r>
              <a:t>Een</a:t>
            </a:r>
            <a:r>
              <a:rPr spc="34"/>
              <a:t> </a:t>
            </a:r>
            <a:r>
              <a:t>uitgebreide</a:t>
            </a:r>
            <a:r>
              <a:rPr spc="34"/>
              <a:t> </a:t>
            </a:r>
            <a:r>
              <a:t>toelichting</a:t>
            </a:r>
            <a:r>
              <a:rPr spc="34"/>
              <a:t> </a:t>
            </a:r>
            <a:r>
              <a:rPr spc="-25"/>
              <a:t>op </a:t>
            </a:r>
            <a:r>
              <a:t>de</a:t>
            </a:r>
            <a:r>
              <a:rPr spc="20"/>
              <a:t> </a:t>
            </a:r>
            <a:r>
              <a:t>urgentie</a:t>
            </a:r>
            <a:r>
              <a:rPr spc="25"/>
              <a:t> </a:t>
            </a:r>
            <a:r>
              <a:t>van</a:t>
            </a:r>
            <a:r>
              <a:rPr spc="25"/>
              <a:t> </a:t>
            </a:r>
            <a:r>
              <a:rPr spc="-10"/>
              <a:t>gezamenlijk </a:t>
            </a:r>
            <a:r>
              <a:t>positioneren</a:t>
            </a:r>
            <a:r>
              <a:rPr spc="40"/>
              <a:t> </a:t>
            </a:r>
            <a:r>
              <a:t>en</a:t>
            </a:r>
            <a:r>
              <a:rPr spc="40"/>
              <a:t> </a:t>
            </a:r>
            <a:r>
              <a:rPr spc="-25"/>
              <a:t>een </a:t>
            </a:r>
            <a:r>
              <a:t>gezamenlijk</a:t>
            </a:r>
            <a:r>
              <a:rPr spc="34"/>
              <a:t> </a:t>
            </a:r>
            <a:r>
              <a:t>optreden</a:t>
            </a:r>
            <a:r>
              <a:rPr spc="40"/>
              <a:t> </a:t>
            </a:r>
            <a:r>
              <a:t>vind</a:t>
            </a:r>
            <a:r>
              <a:rPr spc="34"/>
              <a:t> </a:t>
            </a:r>
            <a:r>
              <a:t>je</a:t>
            </a:r>
            <a:r>
              <a:rPr spc="40"/>
              <a:t> </a:t>
            </a:r>
            <a:r>
              <a:rPr spc="-34"/>
              <a:t>in </a:t>
            </a:r>
            <a:r>
              <a:t>de</a:t>
            </a:r>
            <a:r>
              <a:rPr spc="34"/>
              <a:t> </a:t>
            </a:r>
            <a:r>
              <a:t>argumentenkaart,</a:t>
            </a:r>
            <a:r>
              <a:rPr spc="34"/>
              <a:t> </a:t>
            </a:r>
            <a:r>
              <a:t>te</a:t>
            </a:r>
            <a:r>
              <a:rPr spc="40"/>
              <a:t> </a:t>
            </a:r>
            <a:r>
              <a:rPr spc="-10"/>
              <a:t>vinden </a:t>
            </a:r>
            <a:r>
              <a:t>in</a:t>
            </a:r>
            <a:r>
              <a:rPr spc="25"/>
              <a:t> </a:t>
            </a:r>
            <a:r>
              <a:rPr u="sng">
                <a:solidFill>
                  <a:srgbClr val="0000FF"/>
                </a:solidFill>
                <a:uFill>
                  <a:solidFill>
                    <a:srgbClr val="0000FF"/>
                  </a:solidFill>
                </a:uFill>
                <a:hlinkClick r:id="rId2" invalidUrl="" action="ppaction://hlinksldjump" tgtFrame="" tooltip="" history="1" highlightClick="0" endSnd="0"/>
              </a:rPr>
              <a:t>stap 1</a:t>
            </a:r>
          </a:p>
        </p:txBody>
      </p:sp>
      <p:sp>
        <p:nvSpPr>
          <p:cNvPr id="151" name="object 15"/>
          <p:cNvSpPr txBox="1"/>
          <p:nvPr/>
        </p:nvSpPr>
        <p:spPr>
          <a:xfrm>
            <a:off x="9703699" y="2468524"/>
            <a:ext cx="1829436" cy="208013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z="900">
                <a:solidFill>
                  <a:srgbClr val="FFFFFF"/>
                </a:solidFill>
                <a:latin typeface="Montserrat Medium"/>
                <a:ea typeface="Montserrat Medium"/>
                <a:cs typeface="Montserrat Medium"/>
                <a:sym typeface="Montserrat Medium"/>
              </a:defRPr>
            </a:pPr>
            <a:r>
              <a:t>In</a:t>
            </a:r>
            <a:r>
              <a:rPr spc="30"/>
              <a:t> </a:t>
            </a:r>
            <a:r>
              <a:t>2021</a:t>
            </a:r>
            <a:r>
              <a:rPr spc="34"/>
              <a:t> </a:t>
            </a:r>
            <a:r>
              <a:t>ondertekende</a:t>
            </a:r>
            <a:r>
              <a:rPr spc="34"/>
              <a:t> </a:t>
            </a:r>
            <a:r>
              <a:rPr spc="-20"/>
              <a:t>jouw </a:t>
            </a:r>
            <a:r>
              <a:t>bestuurder</a:t>
            </a:r>
            <a:r>
              <a:rPr spc="34"/>
              <a:t> </a:t>
            </a:r>
            <a:r>
              <a:t>het</a:t>
            </a:r>
            <a:r>
              <a:rPr spc="40"/>
              <a:t> </a:t>
            </a:r>
            <a:r>
              <a:rPr spc="-10"/>
              <a:t>manifest </a:t>
            </a:r>
            <a:r>
              <a:t>Community</a:t>
            </a:r>
            <a:r>
              <a:rPr spc="25"/>
              <a:t> </a:t>
            </a:r>
            <a:r>
              <a:t>Next.</a:t>
            </a:r>
            <a:r>
              <a:rPr spc="30"/>
              <a:t> </a:t>
            </a:r>
            <a:r>
              <a:t>Dit</a:t>
            </a:r>
            <a:r>
              <a:rPr spc="25"/>
              <a:t> </a:t>
            </a:r>
            <a:r>
              <a:t>is</a:t>
            </a:r>
            <a:r>
              <a:rPr spc="30"/>
              <a:t> </a:t>
            </a:r>
            <a:r>
              <a:rPr spc="-25"/>
              <a:t>de</a:t>
            </a:r>
            <a:r>
              <a:rPr spc="500"/>
              <a:t> </a:t>
            </a:r>
            <a:r>
              <a:t>visie</a:t>
            </a:r>
            <a:r>
              <a:rPr spc="20"/>
              <a:t> </a:t>
            </a:r>
            <a:r>
              <a:t>die</a:t>
            </a:r>
            <a:r>
              <a:rPr spc="25"/>
              <a:t> </a:t>
            </a:r>
            <a:r>
              <a:t>we</a:t>
            </a:r>
            <a:r>
              <a:rPr spc="25"/>
              <a:t> </a:t>
            </a:r>
            <a:r>
              <a:rPr spc="-10"/>
              <a:t>gezamenlijk</a:t>
            </a:r>
            <a:r>
              <a:rPr spc="500"/>
              <a:t> </a:t>
            </a:r>
            <a:r>
              <a:t>willen</a:t>
            </a:r>
            <a:r>
              <a:rPr spc="10"/>
              <a:t> </a:t>
            </a:r>
            <a:r>
              <a:t>uitdragen.</a:t>
            </a:r>
            <a:r>
              <a:rPr spc="25"/>
              <a:t> </a:t>
            </a:r>
            <a:r>
              <a:t>Het</a:t>
            </a:r>
            <a:r>
              <a:rPr spc="25"/>
              <a:t> </a:t>
            </a:r>
            <a:r>
              <a:rPr spc="-10"/>
              <a:t>vormt</a:t>
            </a:r>
            <a:r>
              <a:rPr spc="500"/>
              <a:t> </a:t>
            </a:r>
            <a:r>
              <a:t>de</a:t>
            </a:r>
            <a:r>
              <a:rPr spc="15"/>
              <a:t> </a:t>
            </a:r>
            <a:r>
              <a:t>basis</a:t>
            </a:r>
            <a:r>
              <a:rPr spc="25"/>
              <a:t> </a:t>
            </a:r>
            <a:r>
              <a:t>voor</a:t>
            </a:r>
            <a:r>
              <a:rPr spc="25"/>
              <a:t> </a:t>
            </a:r>
            <a:r>
              <a:t>alle</a:t>
            </a:r>
            <a:r>
              <a:rPr spc="25"/>
              <a:t> </a:t>
            </a:r>
            <a:r>
              <a:rPr spc="-10"/>
              <a:t>andere </a:t>
            </a:r>
            <a:r>
              <a:t>communicatie-uitingen.</a:t>
            </a:r>
            <a:r>
              <a:rPr spc="125"/>
              <a:t> </a:t>
            </a:r>
            <a:r>
              <a:rPr spc="-25"/>
              <a:t>Het </a:t>
            </a:r>
            <a:r>
              <a:t>manifest</a:t>
            </a:r>
            <a:r>
              <a:rPr spc="290"/>
              <a:t> </a:t>
            </a:r>
            <a:r>
              <a:t>staat</a:t>
            </a:r>
            <a:r>
              <a:rPr spc="25"/>
              <a:t> </a:t>
            </a:r>
            <a:r>
              <a:t>in</a:t>
            </a:r>
            <a:r>
              <a:rPr spc="30"/>
              <a:t> </a:t>
            </a:r>
            <a:r>
              <a:t>dit</a:t>
            </a:r>
            <a:r>
              <a:rPr spc="30"/>
              <a:t> </a:t>
            </a:r>
            <a:r>
              <a:t>plan</a:t>
            </a:r>
            <a:r>
              <a:rPr spc="30"/>
              <a:t> </a:t>
            </a:r>
            <a:r>
              <a:rPr spc="-25"/>
              <a:t>van </a:t>
            </a:r>
            <a:r>
              <a:t>aanpak</a:t>
            </a:r>
            <a:r>
              <a:rPr spc="25"/>
              <a:t> </a:t>
            </a:r>
            <a:r>
              <a:t>en</a:t>
            </a:r>
            <a:r>
              <a:rPr spc="30"/>
              <a:t> </a:t>
            </a:r>
            <a:r>
              <a:t>alle</a:t>
            </a:r>
            <a:r>
              <a:rPr spc="30"/>
              <a:t> </a:t>
            </a:r>
            <a:r>
              <a:rPr spc="-10"/>
              <a:t>documenten </a:t>
            </a:r>
            <a:r>
              <a:t>vind</a:t>
            </a:r>
            <a:r>
              <a:rPr spc="10"/>
              <a:t> </a:t>
            </a:r>
            <a:r>
              <a:t>je</a:t>
            </a:r>
            <a:r>
              <a:rPr spc="25"/>
              <a:t> </a:t>
            </a:r>
            <a:r>
              <a:t>ook</a:t>
            </a:r>
            <a:r>
              <a:rPr spc="25"/>
              <a:t> </a:t>
            </a:r>
            <a:r>
              <a:t>in</a:t>
            </a:r>
            <a:r>
              <a:rPr spc="25"/>
              <a:t> </a:t>
            </a:r>
            <a:r>
              <a:t>één</a:t>
            </a:r>
            <a:r>
              <a:rPr spc="25"/>
              <a:t> </a:t>
            </a:r>
            <a:r>
              <a:rPr spc="-10"/>
              <a:t>bijgeleverde PowerPointpresentatie</a:t>
            </a:r>
          </a:p>
        </p:txBody>
      </p:sp>
      <p:pic>
        <p:nvPicPr>
          <p:cNvPr id="152" name="V Valente rechtsboven wit.png" descr="V Valente rechtsboven wit.png">
            <a:hlinkClick r:id="" invalidUrl="" action="ppaction://hlinkshowjump?jump=firstslide" tgtFrame="" tooltip="" history="1" highlightClick="0" endSnd="0"/>
          </p:cNvPr>
          <p:cNvPicPr>
            <a:picLocks noChangeAspect="1"/>
          </p:cNvPicPr>
          <p:nvPr/>
        </p:nvPicPr>
        <p:blipFill>
          <a:blip r:embed="rId4">
            <a:extLst/>
          </a:blip>
          <a:stretch>
            <a:fillRect/>
          </a:stretch>
        </p:blipFill>
        <p:spPr>
          <a:xfrm>
            <a:off x="11522681" y="123471"/>
            <a:ext cx="527788" cy="527788"/>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object 2"/>
          <p:cNvSpPr/>
          <p:nvPr/>
        </p:nvSpPr>
        <p:spPr>
          <a:xfrm>
            <a:off x="-1" y="0"/>
            <a:ext cx="9390597" cy="6858000"/>
          </a:xfrm>
          <a:prstGeom prst="rect">
            <a:avLst/>
          </a:prstGeom>
          <a:solidFill>
            <a:srgbClr val="EEF0F5"/>
          </a:solidFill>
          <a:ln w="12700">
            <a:miter lim="400000"/>
          </a:ln>
        </p:spPr>
        <p:txBody>
          <a:bodyPr lIns="45719" rIns="45719"/>
          <a:lstStyle/>
          <a:p>
            <a:pPr/>
          </a:p>
        </p:txBody>
      </p:sp>
      <p:grpSp>
        <p:nvGrpSpPr>
          <p:cNvPr id="157" name="object 3"/>
          <p:cNvGrpSpPr/>
          <p:nvPr/>
        </p:nvGrpSpPr>
        <p:grpSpPr>
          <a:xfrm>
            <a:off x="378001" y="0"/>
            <a:ext cx="11815192" cy="6858000"/>
            <a:chOff x="0" y="0"/>
            <a:chExt cx="11815191" cy="6858000"/>
          </a:xfrm>
        </p:grpSpPr>
        <p:sp>
          <p:nvSpPr>
            <p:cNvPr id="155" name="object 4"/>
            <p:cNvSpPr/>
            <p:nvPr/>
          </p:nvSpPr>
          <p:spPr>
            <a:xfrm>
              <a:off x="0" y="395997"/>
              <a:ext cx="9012594" cy="6110999"/>
            </a:xfrm>
            <a:prstGeom prst="rect">
              <a:avLst/>
            </a:prstGeom>
            <a:solidFill>
              <a:srgbClr val="FFFFFF"/>
            </a:solidFill>
            <a:ln w="12700" cap="flat">
              <a:noFill/>
              <a:miter lim="400000"/>
            </a:ln>
            <a:effectLst/>
          </p:spPr>
          <p:txBody>
            <a:bodyPr wrap="square" lIns="45719" tIns="45719" rIns="45719" bIns="45719" numCol="1" anchor="t">
              <a:noAutofit/>
            </a:bodyPr>
            <a:lstStyle/>
            <a:p>
              <a:pPr/>
            </a:p>
          </p:txBody>
        </p:sp>
        <p:sp>
          <p:nvSpPr>
            <p:cNvPr id="156" name="object 5"/>
            <p:cNvSpPr/>
            <p:nvPr/>
          </p:nvSpPr>
          <p:spPr>
            <a:xfrm>
              <a:off x="9012594" y="0"/>
              <a:ext cx="2802598" cy="6858000"/>
            </a:xfrm>
            <a:prstGeom prst="rect">
              <a:avLst/>
            </a:prstGeom>
            <a:solidFill>
              <a:srgbClr val="2BAFB0"/>
            </a:solidFill>
            <a:ln w="12700" cap="flat">
              <a:noFill/>
              <a:miter lim="400000"/>
            </a:ln>
            <a:effectLst/>
          </p:spPr>
          <p:txBody>
            <a:bodyPr wrap="square" lIns="45719" tIns="45719" rIns="45719" bIns="45719" numCol="1" anchor="t">
              <a:noAutofit/>
            </a:bodyPr>
            <a:lstStyle/>
            <a:p>
              <a:pPr/>
            </a:p>
          </p:txBody>
        </p:sp>
      </p:grpSp>
      <p:sp>
        <p:nvSpPr>
          <p:cNvPr id="158" name="object 6"/>
          <p:cNvSpPr txBox="1"/>
          <p:nvPr/>
        </p:nvSpPr>
        <p:spPr>
          <a:xfrm>
            <a:off x="743299" y="1184552"/>
            <a:ext cx="3954147" cy="22477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ct val="120000"/>
              </a:lnSpc>
              <a:spcBef>
                <a:spcPts val="500"/>
              </a:spcBef>
              <a:defRPr sz="900">
                <a:solidFill>
                  <a:srgbClr val="231F20"/>
                </a:solidFill>
                <a:latin typeface="Montserrat Bold"/>
                <a:ea typeface="Montserrat Bold"/>
                <a:cs typeface="Montserrat Bold"/>
                <a:sym typeface="Montserrat Bold"/>
              </a:defRPr>
            </a:pPr>
            <a:r>
              <a:t>Wat</a:t>
            </a:r>
            <a:r>
              <a:rPr spc="-50"/>
              <a:t> </a:t>
            </a:r>
            <a:r>
              <a:t>levert</a:t>
            </a:r>
            <a:r>
              <a:rPr spc="-45"/>
              <a:t> </a:t>
            </a:r>
            <a:r>
              <a:t>dat</a:t>
            </a:r>
            <a:r>
              <a:rPr spc="-45"/>
              <a:t> </a:t>
            </a:r>
            <a:r>
              <a:rPr spc="-25"/>
              <a:t>op?</a:t>
            </a:r>
          </a:p>
          <a:p>
            <a:pPr marR="57785" indent="12700">
              <a:lnSpc>
                <a:spcPct val="138900"/>
              </a:lnSpc>
              <a:defRPr sz="900">
                <a:solidFill>
                  <a:srgbClr val="231F20"/>
                </a:solidFill>
                <a:latin typeface="Montserrat Light"/>
                <a:ea typeface="Montserrat Light"/>
                <a:cs typeface="Montserrat Light"/>
                <a:sym typeface="Montserrat Light"/>
              </a:defRPr>
            </a:pPr>
            <a:r>
              <a:t>Om</a:t>
            </a:r>
            <a:r>
              <a:rPr spc="-40"/>
              <a:t> </a:t>
            </a:r>
            <a:r>
              <a:t>samen</a:t>
            </a:r>
            <a:r>
              <a:rPr spc="-25"/>
              <a:t> </a:t>
            </a:r>
            <a:r>
              <a:t>in</a:t>
            </a:r>
            <a:r>
              <a:rPr spc="-30"/>
              <a:t> </a:t>
            </a:r>
            <a:r>
              <a:rPr spc="-10"/>
              <a:t>positie</a:t>
            </a:r>
            <a:r>
              <a:rPr spc="-25"/>
              <a:t> </a:t>
            </a:r>
            <a:r>
              <a:t>te</a:t>
            </a:r>
            <a:r>
              <a:rPr spc="-25"/>
              <a:t> </a:t>
            </a:r>
            <a:r>
              <a:rPr spc="-10"/>
              <a:t>komen</a:t>
            </a:r>
            <a:r>
              <a:rPr spc="-30"/>
              <a:t> </a:t>
            </a:r>
            <a:r>
              <a:rPr spc="-10"/>
              <a:t>maken</a:t>
            </a:r>
            <a:r>
              <a:rPr spc="-25"/>
              <a:t> </a:t>
            </a:r>
            <a:r>
              <a:t>we</a:t>
            </a:r>
            <a:r>
              <a:rPr spc="-25"/>
              <a:t> </a:t>
            </a:r>
            <a:r>
              <a:rPr spc="-20"/>
              <a:t>daarom</a:t>
            </a:r>
            <a:r>
              <a:rPr spc="-30"/>
              <a:t> </a:t>
            </a:r>
            <a:r>
              <a:rPr spc="-10"/>
              <a:t>juist</a:t>
            </a:r>
            <a:r>
              <a:rPr spc="-25"/>
              <a:t> </a:t>
            </a:r>
            <a:r>
              <a:rPr spc="-10"/>
              <a:t>gebruik</a:t>
            </a:r>
            <a:r>
              <a:rPr spc="-25"/>
              <a:t> van</a:t>
            </a:r>
            <a:r>
              <a:t> de</a:t>
            </a:r>
            <a:r>
              <a:rPr spc="-30"/>
              <a:t> </a:t>
            </a:r>
            <a:r>
              <a:rPr spc="-20"/>
              <a:t>variëteit</a:t>
            </a:r>
            <a:r>
              <a:rPr spc="-25"/>
              <a:t> </a:t>
            </a:r>
            <a:r>
              <a:rPr spc="-10"/>
              <a:t>onder</a:t>
            </a:r>
            <a:r>
              <a:rPr spc="-30"/>
              <a:t> </a:t>
            </a:r>
            <a:r>
              <a:t>de</a:t>
            </a:r>
            <a:r>
              <a:rPr spc="-25"/>
              <a:t> </a:t>
            </a:r>
            <a:r>
              <a:t>leden.</a:t>
            </a:r>
            <a:r>
              <a:rPr spc="-30"/>
              <a:t> </a:t>
            </a:r>
            <a:r>
              <a:t>In</a:t>
            </a:r>
            <a:r>
              <a:rPr spc="-25"/>
              <a:t> </a:t>
            </a:r>
            <a:r>
              <a:t>de</a:t>
            </a:r>
            <a:r>
              <a:rPr spc="-30"/>
              <a:t> </a:t>
            </a:r>
            <a:r>
              <a:t>visie</a:t>
            </a:r>
            <a:r>
              <a:rPr spc="-25"/>
              <a:t> </a:t>
            </a:r>
            <a:r>
              <a:rPr spc="-10"/>
              <a:t>wordt</a:t>
            </a:r>
            <a:r>
              <a:rPr spc="-30"/>
              <a:t> </a:t>
            </a:r>
            <a:r>
              <a:rPr spc="-10"/>
              <a:t>gesproken</a:t>
            </a:r>
            <a:r>
              <a:rPr spc="-25"/>
              <a:t> </a:t>
            </a:r>
            <a:r>
              <a:rPr spc="-10"/>
              <a:t>over</a:t>
            </a:r>
            <a:r>
              <a:rPr spc="-30"/>
              <a:t> </a:t>
            </a:r>
            <a:r>
              <a:t>de</a:t>
            </a:r>
            <a:r>
              <a:rPr spc="-25"/>
              <a:t> </a:t>
            </a:r>
            <a:r>
              <a:rPr spc="-10"/>
              <a:t>shift (bijvoorbeeld</a:t>
            </a:r>
            <a:r>
              <a:rPr spc="-25"/>
              <a:t> </a:t>
            </a:r>
            <a:r>
              <a:t>op</a:t>
            </a:r>
            <a:r>
              <a:rPr spc="-20"/>
              <a:t> </a:t>
            </a:r>
            <a:r>
              <a:rPr spc="-10"/>
              <a:t>vakmanschap,</a:t>
            </a:r>
            <a:r>
              <a:rPr spc="-20"/>
              <a:t> </a:t>
            </a:r>
            <a:r>
              <a:rPr spc="-10"/>
              <a:t>inclusie</a:t>
            </a:r>
            <a:r>
              <a:rPr spc="-20"/>
              <a:t> </a:t>
            </a:r>
            <a:r>
              <a:t>of</a:t>
            </a:r>
            <a:r>
              <a:rPr spc="-20"/>
              <a:t> wijkgericht werken). </a:t>
            </a:r>
            <a:r>
              <a:t>In</a:t>
            </a:r>
            <a:r>
              <a:rPr spc="-20"/>
              <a:t> </a:t>
            </a:r>
            <a:r>
              <a:rPr spc="-25"/>
              <a:t>de </a:t>
            </a:r>
            <a:r>
              <a:rPr spc="-10"/>
              <a:t>praktijk</a:t>
            </a:r>
            <a:r>
              <a:rPr spc="-40"/>
              <a:t> </a:t>
            </a:r>
            <a:r>
              <a:rPr spc="-10"/>
              <a:t>zien</a:t>
            </a:r>
            <a:r>
              <a:rPr spc="-30"/>
              <a:t> </a:t>
            </a:r>
            <a:r>
              <a:t>we</a:t>
            </a:r>
            <a:r>
              <a:rPr spc="-25"/>
              <a:t> </a:t>
            </a:r>
            <a:r>
              <a:rPr spc="-10"/>
              <a:t>dat</a:t>
            </a:r>
            <a:r>
              <a:rPr spc="-30"/>
              <a:t> </a:t>
            </a:r>
            <a:r>
              <a:t>leden</a:t>
            </a:r>
            <a:r>
              <a:rPr spc="-25"/>
              <a:t> </a:t>
            </a:r>
            <a:r>
              <a:t>op</a:t>
            </a:r>
            <a:r>
              <a:rPr spc="-30"/>
              <a:t> </a:t>
            </a:r>
            <a:r>
              <a:t>een</a:t>
            </a:r>
            <a:r>
              <a:rPr spc="-25"/>
              <a:t> </a:t>
            </a:r>
            <a:r>
              <a:t>of</a:t>
            </a:r>
            <a:r>
              <a:rPr spc="-30"/>
              <a:t> </a:t>
            </a:r>
            <a:r>
              <a:rPr spc="-10"/>
              <a:t>enkele</a:t>
            </a:r>
            <a:r>
              <a:rPr spc="-25"/>
              <a:t> </a:t>
            </a:r>
            <a:r>
              <a:rPr spc="-10"/>
              <a:t>thema’s</a:t>
            </a:r>
            <a:r>
              <a:rPr spc="-30"/>
              <a:t> </a:t>
            </a:r>
            <a:r>
              <a:rPr spc="-10"/>
              <a:t>voorlopen,</a:t>
            </a:r>
            <a:r>
              <a:rPr spc="-25"/>
              <a:t> op </a:t>
            </a:r>
            <a:r>
              <a:rPr spc="-10"/>
              <a:t>andere</a:t>
            </a:r>
            <a:r>
              <a:rPr spc="-30"/>
              <a:t> </a:t>
            </a:r>
            <a:r>
              <a:rPr spc="-10"/>
              <a:t>thema’s</a:t>
            </a:r>
            <a:r>
              <a:rPr spc="-25"/>
              <a:t> </a:t>
            </a:r>
            <a:r>
              <a:rPr spc="-10"/>
              <a:t>zijn</a:t>
            </a:r>
            <a:r>
              <a:rPr spc="-30"/>
              <a:t> </a:t>
            </a:r>
            <a:r>
              <a:t>er</a:t>
            </a:r>
            <a:r>
              <a:rPr spc="-25"/>
              <a:t> </a:t>
            </a:r>
            <a:r>
              <a:rPr spc="-10"/>
              <a:t>andere</a:t>
            </a:r>
            <a:r>
              <a:rPr spc="-25"/>
              <a:t> </a:t>
            </a:r>
            <a:r>
              <a:rPr spc="-10"/>
              <a:t>voorlopers</a:t>
            </a:r>
            <a:r>
              <a:rPr spc="-30"/>
              <a:t> </a:t>
            </a:r>
            <a:r>
              <a:t>en</a:t>
            </a:r>
            <a:r>
              <a:rPr spc="-25"/>
              <a:t> </a:t>
            </a:r>
            <a:r>
              <a:t>soms</a:t>
            </a:r>
            <a:r>
              <a:rPr spc="-30"/>
              <a:t> </a:t>
            </a:r>
            <a:r>
              <a:rPr spc="-10"/>
              <a:t>varieert</a:t>
            </a:r>
            <a:r>
              <a:rPr spc="-25"/>
              <a:t> </a:t>
            </a:r>
            <a:r>
              <a:t>de</a:t>
            </a:r>
            <a:r>
              <a:rPr spc="-25"/>
              <a:t> </a:t>
            </a:r>
            <a:r>
              <a:rPr spc="-10"/>
              <a:t>invulling </a:t>
            </a:r>
            <a:r>
              <a:t>van</a:t>
            </a:r>
            <a:r>
              <a:rPr spc="-45"/>
              <a:t> </a:t>
            </a:r>
            <a:r>
              <a:rPr spc="-20"/>
              <a:t>zo’n</a:t>
            </a:r>
            <a:r>
              <a:rPr spc="-34"/>
              <a:t> </a:t>
            </a:r>
            <a:r>
              <a:rPr spc="-10"/>
              <a:t>thema.</a:t>
            </a:r>
            <a:r>
              <a:rPr spc="-34"/>
              <a:t> </a:t>
            </a:r>
            <a:r>
              <a:rPr spc="-10"/>
              <a:t>Elk</a:t>
            </a:r>
            <a:r>
              <a:rPr spc="-34"/>
              <a:t> </a:t>
            </a:r>
            <a:r>
              <a:t>lid</a:t>
            </a:r>
            <a:r>
              <a:rPr spc="-34"/>
              <a:t> </a:t>
            </a:r>
            <a:r>
              <a:t>beweegt</a:t>
            </a:r>
            <a:r>
              <a:rPr spc="-34"/>
              <a:t> </a:t>
            </a:r>
            <a:r>
              <a:rPr spc="-10"/>
              <a:t>zich</a:t>
            </a:r>
            <a:r>
              <a:rPr spc="-34"/>
              <a:t> </a:t>
            </a:r>
            <a:r>
              <a:t>op</a:t>
            </a:r>
            <a:r>
              <a:rPr spc="-34"/>
              <a:t> </a:t>
            </a:r>
            <a:r>
              <a:rPr spc="-10"/>
              <a:t>zijn</a:t>
            </a:r>
            <a:r>
              <a:rPr spc="-34"/>
              <a:t> </a:t>
            </a:r>
            <a:r>
              <a:rPr spc="-10"/>
              <a:t>eigen</a:t>
            </a:r>
            <a:r>
              <a:rPr spc="-34"/>
              <a:t> </a:t>
            </a:r>
            <a:r>
              <a:rPr spc="-10"/>
              <a:t>manier</a:t>
            </a:r>
            <a:r>
              <a:rPr spc="-34"/>
              <a:t> </a:t>
            </a:r>
            <a:r>
              <a:t>in</a:t>
            </a:r>
            <a:r>
              <a:rPr spc="-34"/>
              <a:t> </a:t>
            </a:r>
            <a:r>
              <a:rPr spc="-10"/>
              <a:t>zijn</a:t>
            </a:r>
            <a:r>
              <a:rPr spc="-30"/>
              <a:t> </a:t>
            </a:r>
            <a:r>
              <a:rPr spc="-10"/>
              <a:t>eigen regio.</a:t>
            </a:r>
            <a:r>
              <a:rPr spc="-40"/>
              <a:t> </a:t>
            </a:r>
            <a:r>
              <a:t>In</a:t>
            </a:r>
            <a:r>
              <a:rPr spc="-34"/>
              <a:t> </a:t>
            </a:r>
            <a:r>
              <a:t>de</a:t>
            </a:r>
            <a:r>
              <a:rPr spc="-34"/>
              <a:t> </a:t>
            </a:r>
            <a:r>
              <a:t>visie</a:t>
            </a:r>
            <a:r>
              <a:rPr spc="-40"/>
              <a:t> </a:t>
            </a:r>
            <a:r>
              <a:t>van</a:t>
            </a:r>
            <a:r>
              <a:rPr spc="-34"/>
              <a:t> </a:t>
            </a:r>
            <a:r>
              <a:rPr spc="-10"/>
              <a:t>community</a:t>
            </a:r>
            <a:r>
              <a:rPr spc="-34"/>
              <a:t> </a:t>
            </a:r>
            <a:r>
              <a:t>next</a:t>
            </a:r>
            <a:r>
              <a:rPr spc="-40"/>
              <a:t> </a:t>
            </a:r>
            <a:r>
              <a:rPr spc="-10"/>
              <a:t>dragen</a:t>
            </a:r>
            <a:r>
              <a:rPr spc="-34"/>
              <a:t> </a:t>
            </a:r>
            <a:r>
              <a:t>we</a:t>
            </a:r>
            <a:r>
              <a:rPr spc="-34"/>
              <a:t> </a:t>
            </a:r>
            <a:r>
              <a:t>uit</a:t>
            </a:r>
            <a:r>
              <a:rPr spc="-40"/>
              <a:t> </a:t>
            </a:r>
            <a:r>
              <a:t>waar</a:t>
            </a:r>
            <a:r>
              <a:rPr spc="-34"/>
              <a:t> </a:t>
            </a:r>
            <a:r>
              <a:t>we</a:t>
            </a:r>
            <a:r>
              <a:rPr spc="-34"/>
              <a:t> </a:t>
            </a:r>
            <a:r>
              <a:rPr spc="-20"/>
              <a:t>naar </a:t>
            </a:r>
            <a:r>
              <a:rPr spc="-10"/>
              <a:t>streven</a:t>
            </a:r>
            <a:r>
              <a:rPr spc="-25"/>
              <a:t> </a:t>
            </a:r>
            <a:r>
              <a:rPr spc="-20"/>
              <a:t>(onze</a:t>
            </a:r>
            <a:r>
              <a:rPr spc="-10"/>
              <a:t> unieke</a:t>
            </a:r>
            <a:r>
              <a:rPr spc="-15"/>
              <a:t> </a:t>
            </a:r>
            <a:r>
              <a:rPr spc="-10"/>
              <a:t>dienstverlening </a:t>
            </a:r>
            <a:r>
              <a:t>en</a:t>
            </a:r>
            <a:r>
              <a:rPr spc="-15"/>
              <a:t> </a:t>
            </a:r>
            <a:r>
              <a:rPr spc="-20"/>
              <a:t>vakmanschap)</a:t>
            </a:r>
            <a:r>
              <a:rPr spc="-10"/>
              <a:t> </a:t>
            </a:r>
            <a:r>
              <a:t>en</a:t>
            </a:r>
            <a:r>
              <a:rPr spc="-15"/>
              <a:t> </a:t>
            </a:r>
            <a:r>
              <a:rPr spc="-10"/>
              <a:t>delen </a:t>
            </a:r>
            <a:r>
              <a:rPr spc="-25"/>
              <a:t>we</a:t>
            </a:r>
          </a:p>
          <a:p>
            <a:pPr marR="5080" indent="12700" algn="just">
              <a:lnSpc>
                <a:spcPct val="138900"/>
              </a:lnSpc>
              <a:defRPr sz="900">
                <a:solidFill>
                  <a:srgbClr val="231F20"/>
                </a:solidFill>
                <a:latin typeface="Montserrat Light"/>
                <a:ea typeface="Montserrat Light"/>
                <a:cs typeface="Montserrat Light"/>
                <a:sym typeface="Montserrat Light"/>
              </a:defRPr>
            </a:pPr>
            <a:r>
              <a:t>good</a:t>
            </a:r>
            <a:r>
              <a:rPr spc="-10"/>
              <a:t> practices, opgedane kennis, tools</a:t>
            </a:r>
            <a:r>
              <a:rPr spc="-5"/>
              <a:t> </a:t>
            </a:r>
            <a:r>
              <a:t>en</a:t>
            </a:r>
            <a:r>
              <a:rPr spc="-10"/>
              <a:t> </a:t>
            </a:r>
            <a:r>
              <a:rPr spc="-20"/>
              <a:t>content.</a:t>
            </a:r>
            <a:r>
              <a:rPr spc="-10"/>
              <a:t> Niemand </a:t>
            </a:r>
            <a:r>
              <a:t>hoeft</a:t>
            </a:r>
            <a:r>
              <a:rPr spc="-5"/>
              <a:t> </a:t>
            </a:r>
            <a:r>
              <a:rPr spc="-25"/>
              <a:t>het </a:t>
            </a:r>
            <a:r>
              <a:t>hele</a:t>
            </a:r>
            <a:r>
              <a:rPr spc="-40"/>
              <a:t> </a:t>
            </a:r>
            <a:r>
              <a:t>wiel</a:t>
            </a:r>
            <a:r>
              <a:rPr spc="-34"/>
              <a:t> </a:t>
            </a:r>
            <a:r>
              <a:rPr spc="-10"/>
              <a:t>opnieuw</a:t>
            </a:r>
            <a:r>
              <a:rPr spc="-34"/>
              <a:t> </a:t>
            </a:r>
            <a:r>
              <a:t>uit</a:t>
            </a:r>
            <a:r>
              <a:rPr spc="-34"/>
              <a:t> </a:t>
            </a:r>
            <a:r>
              <a:t>te</a:t>
            </a:r>
            <a:r>
              <a:rPr spc="-34"/>
              <a:t> </a:t>
            </a:r>
            <a:r>
              <a:rPr spc="-10"/>
              <a:t>vinden,</a:t>
            </a:r>
            <a:r>
              <a:rPr spc="-34"/>
              <a:t> </a:t>
            </a:r>
            <a:r>
              <a:t>we</a:t>
            </a:r>
            <a:r>
              <a:rPr spc="-34"/>
              <a:t> </a:t>
            </a:r>
            <a:r>
              <a:rPr spc="-10"/>
              <a:t>delen</a:t>
            </a:r>
            <a:r>
              <a:rPr spc="-34"/>
              <a:t> </a:t>
            </a:r>
            <a:r>
              <a:rPr spc="-10"/>
              <a:t>onze</a:t>
            </a:r>
            <a:r>
              <a:rPr spc="-34"/>
              <a:t> </a:t>
            </a:r>
            <a:r>
              <a:rPr spc="-10"/>
              <a:t>kennis</a:t>
            </a:r>
            <a:r>
              <a:rPr spc="-34"/>
              <a:t> </a:t>
            </a:r>
            <a:r>
              <a:rPr spc="-10"/>
              <a:t>onderling</a:t>
            </a:r>
            <a:r>
              <a:rPr spc="-34"/>
              <a:t> </a:t>
            </a:r>
            <a:r>
              <a:t>en</a:t>
            </a:r>
            <a:r>
              <a:rPr spc="-34"/>
              <a:t> </a:t>
            </a:r>
            <a:r>
              <a:rPr spc="-25"/>
              <a:t>dat </a:t>
            </a:r>
            <a:r>
              <a:rPr spc="-10"/>
              <a:t>komt</a:t>
            </a:r>
            <a:r>
              <a:rPr spc="-45"/>
              <a:t> </a:t>
            </a:r>
            <a:r>
              <a:rPr spc="-10"/>
              <a:t>rechtstreeks</a:t>
            </a:r>
            <a:r>
              <a:rPr spc="-34"/>
              <a:t> </a:t>
            </a:r>
            <a:r>
              <a:rPr spc="-10"/>
              <a:t>ten</a:t>
            </a:r>
            <a:r>
              <a:rPr spc="-34"/>
              <a:t> </a:t>
            </a:r>
            <a:r>
              <a:t>goede</a:t>
            </a:r>
            <a:r>
              <a:rPr spc="-34"/>
              <a:t> </a:t>
            </a:r>
            <a:r>
              <a:t>aan</a:t>
            </a:r>
            <a:r>
              <a:rPr spc="-34"/>
              <a:t> </a:t>
            </a:r>
            <a:r>
              <a:t>de</a:t>
            </a:r>
            <a:r>
              <a:rPr spc="-34"/>
              <a:t> </a:t>
            </a:r>
            <a:r>
              <a:rPr spc="-10"/>
              <a:t>cliënt</a:t>
            </a:r>
            <a:r>
              <a:rPr spc="-34"/>
              <a:t> </a:t>
            </a:r>
            <a:r>
              <a:t>én</a:t>
            </a:r>
            <a:r>
              <a:rPr spc="-34"/>
              <a:t> </a:t>
            </a:r>
            <a:r>
              <a:t>aan</a:t>
            </a:r>
            <a:r>
              <a:rPr spc="-34"/>
              <a:t> </a:t>
            </a:r>
            <a:r>
              <a:t>de</a:t>
            </a:r>
            <a:r>
              <a:rPr spc="-30"/>
              <a:t> </a:t>
            </a:r>
            <a:r>
              <a:rPr spc="-10"/>
              <a:t>profilering.</a:t>
            </a:r>
          </a:p>
        </p:txBody>
      </p:sp>
      <p:sp>
        <p:nvSpPr>
          <p:cNvPr id="159" name="object 7"/>
          <p:cNvSpPr txBox="1"/>
          <p:nvPr/>
        </p:nvSpPr>
        <p:spPr>
          <a:xfrm>
            <a:off x="743299" y="3661053"/>
            <a:ext cx="3746501" cy="12775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ct val="120000"/>
              </a:lnSpc>
              <a:spcBef>
                <a:spcPts val="500"/>
              </a:spcBef>
              <a:defRPr sz="900">
                <a:solidFill>
                  <a:srgbClr val="231F20"/>
                </a:solidFill>
                <a:latin typeface="Montserrat Bold"/>
                <a:ea typeface="Montserrat Bold"/>
                <a:cs typeface="Montserrat Bold"/>
                <a:sym typeface="Montserrat Bold"/>
              </a:defRPr>
            </a:pPr>
            <a:r>
              <a:t>We</a:t>
            </a:r>
            <a:r>
              <a:rPr spc="-40"/>
              <a:t> </a:t>
            </a:r>
            <a:r>
              <a:t>doen</a:t>
            </a:r>
            <a:r>
              <a:rPr spc="-40"/>
              <a:t> </a:t>
            </a:r>
            <a:r>
              <a:t>dit</a:t>
            </a:r>
            <a:r>
              <a:rPr spc="-34"/>
              <a:t> </a:t>
            </a:r>
            <a:r>
              <a:rPr spc="-20"/>
              <a:t>samen</a:t>
            </a:r>
          </a:p>
          <a:p>
            <a:pPr marR="24765" indent="12700">
              <a:lnSpc>
                <a:spcPct val="138900"/>
              </a:lnSpc>
              <a:defRPr spc="-20" sz="900">
                <a:solidFill>
                  <a:srgbClr val="231F20"/>
                </a:solidFill>
                <a:latin typeface="Montserrat Light"/>
                <a:ea typeface="Montserrat Light"/>
                <a:cs typeface="Montserrat Light"/>
                <a:sym typeface="Montserrat Light"/>
              </a:defRPr>
            </a:pPr>
            <a:r>
              <a:t>Valente</a:t>
            </a:r>
            <a:r>
              <a:rPr spc="-25"/>
              <a:t> </a:t>
            </a:r>
            <a:r>
              <a:rPr spc="0"/>
              <a:t>is</a:t>
            </a:r>
            <a:r>
              <a:rPr spc="-10"/>
              <a:t> </a:t>
            </a:r>
            <a:r>
              <a:rPr spc="0"/>
              <a:t>een</a:t>
            </a:r>
            <a:r>
              <a:rPr spc="-10"/>
              <a:t> </a:t>
            </a:r>
            <a:r>
              <a:t>netwerkorganisatie.</a:t>
            </a:r>
            <a:r>
              <a:rPr spc="-10"/>
              <a:t> Eén </a:t>
            </a:r>
            <a:r>
              <a:rPr spc="0"/>
              <a:t>van</a:t>
            </a:r>
            <a:r>
              <a:rPr spc="-10"/>
              <a:t> </a:t>
            </a:r>
            <a:r>
              <a:rPr spc="0"/>
              <a:t>de</a:t>
            </a:r>
            <a:r>
              <a:rPr spc="-10"/>
              <a:t> netwerken </a:t>
            </a:r>
            <a:r>
              <a:rPr spc="0"/>
              <a:t>is</a:t>
            </a:r>
            <a:r>
              <a:rPr spc="-10"/>
              <a:t> </a:t>
            </a:r>
            <a:r>
              <a:t>BW&amp;B. </a:t>
            </a:r>
            <a:r>
              <a:rPr spc="0"/>
              <a:t>In</a:t>
            </a:r>
            <a:r>
              <a:rPr spc="-40"/>
              <a:t> </a:t>
            </a:r>
            <a:r>
              <a:rPr spc="0"/>
              <a:t>dit</a:t>
            </a:r>
            <a:r>
              <a:rPr spc="-30"/>
              <a:t> </a:t>
            </a:r>
            <a:r>
              <a:rPr spc="-10"/>
              <a:t>netwerk</a:t>
            </a:r>
            <a:r>
              <a:rPr spc="-25"/>
              <a:t> </a:t>
            </a:r>
            <a:r>
              <a:rPr spc="-10"/>
              <a:t>bevinden</a:t>
            </a:r>
            <a:r>
              <a:rPr spc="-30"/>
              <a:t> </a:t>
            </a:r>
            <a:r>
              <a:rPr spc="-10"/>
              <a:t>zich</a:t>
            </a:r>
            <a:r>
              <a:rPr spc="-30"/>
              <a:t> </a:t>
            </a:r>
            <a:r>
              <a:rPr spc="0"/>
              <a:t>66</a:t>
            </a:r>
            <a:r>
              <a:rPr spc="-25"/>
              <a:t> </a:t>
            </a:r>
            <a:r>
              <a:rPr spc="0"/>
              <a:t>leden</a:t>
            </a:r>
            <a:r>
              <a:rPr spc="-30"/>
              <a:t> </a:t>
            </a:r>
            <a:r>
              <a:rPr spc="-10"/>
              <a:t>verspreid</a:t>
            </a:r>
            <a:r>
              <a:rPr spc="-30"/>
              <a:t> </a:t>
            </a:r>
            <a:r>
              <a:rPr spc="-10"/>
              <a:t>over</a:t>
            </a:r>
            <a:r>
              <a:rPr spc="-25"/>
              <a:t> </a:t>
            </a:r>
            <a:r>
              <a:rPr spc="0"/>
              <a:t>het</a:t>
            </a:r>
            <a:r>
              <a:rPr spc="-30"/>
              <a:t> </a:t>
            </a:r>
            <a:r>
              <a:rPr spc="-10"/>
              <a:t>land.</a:t>
            </a:r>
            <a:r>
              <a:rPr spc="-25"/>
              <a:t> </a:t>
            </a:r>
            <a:br>
              <a:rPr spc="-25"/>
            </a:br>
            <a:r>
              <a:rPr spc="-25"/>
              <a:t>De </a:t>
            </a:r>
            <a:r>
              <a:rPr spc="-10"/>
              <a:t>positionering</a:t>
            </a:r>
            <a:r>
              <a:rPr spc="-25"/>
              <a:t> </a:t>
            </a:r>
            <a:r>
              <a:rPr spc="0"/>
              <a:t>van</a:t>
            </a:r>
            <a:r>
              <a:rPr spc="-25"/>
              <a:t> </a:t>
            </a:r>
            <a:r>
              <a:rPr spc="0"/>
              <a:t>het</a:t>
            </a:r>
            <a:r>
              <a:rPr spc="-25"/>
              <a:t> </a:t>
            </a:r>
            <a:r>
              <a:rPr spc="-10"/>
              <a:t>werkveld</a:t>
            </a:r>
            <a:r>
              <a:rPr spc="-25"/>
              <a:t> </a:t>
            </a:r>
            <a:r>
              <a:rPr spc="0"/>
              <a:t>is</a:t>
            </a:r>
            <a:r>
              <a:rPr spc="-25"/>
              <a:t> </a:t>
            </a:r>
            <a:r>
              <a:rPr spc="-10"/>
              <a:t>onderdeel</a:t>
            </a:r>
            <a:r>
              <a:rPr spc="-25"/>
              <a:t> </a:t>
            </a:r>
            <a:r>
              <a:rPr spc="0"/>
              <a:t>van</a:t>
            </a:r>
            <a:r>
              <a:rPr spc="-25"/>
              <a:t> </a:t>
            </a:r>
            <a:r>
              <a:rPr spc="0"/>
              <a:t>de</a:t>
            </a:r>
            <a:r>
              <a:rPr spc="-25"/>
              <a:t> </a:t>
            </a:r>
            <a:r>
              <a:rPr spc="-10"/>
              <a:t>agenda</a:t>
            </a:r>
            <a:r>
              <a:t> waar </a:t>
            </a:r>
            <a:r>
              <a:rPr spc="0"/>
              <a:t>meer</a:t>
            </a:r>
            <a:r>
              <a:t> </a:t>
            </a:r>
            <a:r>
              <a:rPr spc="-10"/>
              <a:t>onderwerpen opstaan,</a:t>
            </a:r>
            <a:r>
              <a:rPr spc="-5"/>
              <a:t> </a:t>
            </a:r>
            <a:r>
              <a:rPr spc="-10"/>
              <a:t>zoals bijvoorbeeld</a:t>
            </a:r>
            <a:r>
              <a:rPr spc="-5"/>
              <a:t> </a:t>
            </a:r>
            <a:r>
              <a:rPr spc="-10"/>
              <a:t>vakmanschap. </a:t>
            </a:r>
            <a:r>
              <a:t>De kerncommissie en een bestuurssecretaris</a:t>
            </a:r>
            <a:r>
              <a:rPr spc="-25"/>
              <a:t> </a:t>
            </a:r>
            <a:r>
              <a:rPr spc="-10"/>
              <a:t>bepalen</a:t>
            </a:r>
            <a:r>
              <a:t> </a:t>
            </a:r>
            <a:r>
              <a:t>in</a:t>
            </a:r>
            <a:r>
              <a:rPr spc="-25"/>
              <a:t> </a:t>
            </a:r>
            <a:r>
              <a:rPr spc="-10"/>
              <a:t>overleg</a:t>
            </a:r>
            <a:r>
              <a:rPr spc="-25"/>
              <a:t> </a:t>
            </a:r>
            <a:r>
              <a:t>de</a:t>
            </a:r>
            <a:r>
              <a:rPr spc="-25"/>
              <a:t> </a:t>
            </a:r>
            <a:r>
              <a:rPr spc="-10"/>
              <a:t>thema’s</a:t>
            </a:r>
            <a:r>
              <a:t> </a:t>
            </a:r>
            <a:r>
              <a:rPr spc="-25"/>
              <a:t>op </a:t>
            </a:r>
            <a:r>
              <a:t>de</a:t>
            </a:r>
            <a:r>
              <a:rPr spc="-30"/>
              <a:t> </a:t>
            </a:r>
            <a:r>
              <a:rPr spc="-10"/>
              <a:t>agenda.</a:t>
            </a:r>
          </a:p>
        </p:txBody>
      </p:sp>
      <p:sp>
        <p:nvSpPr>
          <p:cNvPr id="160" name="object 8"/>
          <p:cNvSpPr txBox="1"/>
          <p:nvPr/>
        </p:nvSpPr>
        <p:spPr>
          <a:xfrm>
            <a:off x="5105598" y="1131213"/>
            <a:ext cx="4020821" cy="249362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109220" indent="12700">
              <a:lnSpc>
                <a:spcPct val="138900"/>
              </a:lnSpc>
              <a:spcBef>
                <a:spcPts val="100"/>
              </a:spcBef>
              <a:defRPr spc="-10" sz="900">
                <a:solidFill>
                  <a:srgbClr val="231F20"/>
                </a:solidFill>
                <a:latin typeface="Montserrat Light"/>
                <a:ea typeface="Montserrat Light"/>
                <a:cs typeface="Montserrat Light"/>
                <a:sym typeface="Montserrat Light"/>
              </a:defRPr>
            </a:pPr>
            <a:r>
              <a:t>Voor</a:t>
            </a:r>
            <a:r>
              <a:rPr spc="-45"/>
              <a:t> </a:t>
            </a:r>
            <a:r>
              <a:rPr spc="0"/>
              <a:t>de</a:t>
            </a:r>
            <a:r>
              <a:rPr spc="-30"/>
              <a:t> </a:t>
            </a:r>
            <a:r>
              <a:t>positionering</a:t>
            </a:r>
            <a:r>
              <a:rPr spc="-34"/>
              <a:t> </a:t>
            </a:r>
            <a:r>
              <a:t>zijn</a:t>
            </a:r>
            <a:r>
              <a:rPr spc="-30"/>
              <a:t> </a:t>
            </a:r>
            <a:r>
              <a:t>drie</a:t>
            </a:r>
            <a:r>
              <a:rPr spc="-34"/>
              <a:t> </a:t>
            </a:r>
            <a:r>
              <a:t>portefeuillehouders</a:t>
            </a:r>
            <a:r>
              <a:rPr spc="-30"/>
              <a:t> </a:t>
            </a:r>
            <a:r>
              <a:rPr spc="0"/>
              <a:t>benoemd,</a:t>
            </a:r>
            <a:r>
              <a:rPr spc="-30"/>
              <a:t> </a:t>
            </a:r>
            <a:r>
              <a:t>bestuurders</a:t>
            </a:r>
            <a:r>
              <a:rPr spc="-5"/>
              <a:t> </a:t>
            </a:r>
            <a:r>
              <a:t>kunnen</a:t>
            </a:r>
            <a:r>
              <a:rPr spc="-5"/>
              <a:t> </a:t>
            </a:r>
            <a:r>
              <a:rPr spc="-25"/>
              <a:t>met </a:t>
            </a:r>
            <a:r>
              <a:t>vragen</a:t>
            </a:r>
            <a:r>
              <a:rPr spc="-45"/>
              <a:t> </a:t>
            </a:r>
            <a:r>
              <a:rPr spc="0"/>
              <a:t>bij</a:t>
            </a:r>
            <a:r>
              <a:rPr spc="-30"/>
              <a:t> </a:t>
            </a:r>
            <a:r>
              <a:rPr spc="0"/>
              <a:t>hen</a:t>
            </a:r>
            <a:r>
              <a:rPr spc="-30"/>
              <a:t> </a:t>
            </a:r>
            <a:r>
              <a:t>terecht.</a:t>
            </a:r>
          </a:p>
          <a:p>
            <a:pPr marR="109220" indent="12700">
              <a:lnSpc>
                <a:spcPct val="138900"/>
              </a:lnSpc>
              <a:spcBef>
                <a:spcPts val="100"/>
              </a:spcBef>
              <a:defRPr spc="-10" sz="900">
                <a:solidFill>
                  <a:srgbClr val="231F20"/>
                </a:solidFill>
                <a:latin typeface="Montserrat Light"/>
                <a:ea typeface="Montserrat Light"/>
                <a:cs typeface="Montserrat Light"/>
                <a:sym typeface="Montserrat Light"/>
              </a:defRPr>
            </a:pPr>
            <a:r>
              <a:t>Om op de hoogte te blijven van de voortgang, nodigt Valente je uit om je regelmatig aan te melden voor de ledenbijeenkomsten. </a:t>
            </a:r>
          </a:p>
          <a:p>
            <a:pPr marR="109220" indent="12700">
              <a:lnSpc>
                <a:spcPct val="138900"/>
              </a:lnSpc>
              <a:spcBef>
                <a:spcPts val="100"/>
              </a:spcBef>
              <a:defRPr spc="-10" sz="900">
                <a:solidFill>
                  <a:srgbClr val="231F20"/>
                </a:solidFill>
                <a:latin typeface="Montserrat Light"/>
                <a:ea typeface="Montserrat Light"/>
                <a:cs typeface="Montserrat Light"/>
                <a:sym typeface="Montserrat Light"/>
              </a:defRPr>
            </a:pPr>
          </a:p>
          <a:p>
            <a:pPr marR="271779" indent="12700">
              <a:lnSpc>
                <a:spcPct val="138900"/>
              </a:lnSpc>
              <a:defRPr spc="-10" sz="900">
                <a:solidFill>
                  <a:srgbClr val="231F20"/>
                </a:solidFill>
                <a:latin typeface="Montserrat Light"/>
                <a:ea typeface="Montserrat Light"/>
                <a:cs typeface="Montserrat Light"/>
                <a:sym typeface="Montserrat Light"/>
              </a:defRPr>
            </a:pPr>
            <a:r>
              <a:t>Voor</a:t>
            </a:r>
            <a:r>
              <a:rPr spc="-45"/>
              <a:t> </a:t>
            </a:r>
            <a:r>
              <a:t>sleutelpersonen</a:t>
            </a:r>
            <a:r>
              <a:rPr spc="-30"/>
              <a:t> </a:t>
            </a:r>
            <a:r>
              <a:rPr spc="0"/>
              <a:t>is</a:t>
            </a:r>
            <a:r>
              <a:rPr spc="-30"/>
              <a:t> </a:t>
            </a:r>
            <a:r>
              <a:rPr spc="0"/>
              <a:t>er</a:t>
            </a:r>
            <a:r>
              <a:rPr spc="-34"/>
              <a:t> </a:t>
            </a:r>
            <a:r>
              <a:rPr spc="0"/>
              <a:t>een</a:t>
            </a:r>
            <a:r>
              <a:rPr spc="-30"/>
              <a:t> </a:t>
            </a:r>
            <a:r>
              <a:rPr spc="0"/>
              <a:t>extra</a:t>
            </a:r>
            <a:r>
              <a:rPr spc="-30"/>
              <a:t> </a:t>
            </a:r>
            <a:r>
              <a:t>netwerk</a:t>
            </a:r>
            <a:r>
              <a:rPr spc="-34"/>
              <a:t> </a:t>
            </a:r>
            <a:r>
              <a:rPr spc="0"/>
              <a:t>voor</a:t>
            </a:r>
            <a:r>
              <a:rPr spc="-30"/>
              <a:t> </a:t>
            </a:r>
            <a:r>
              <a:rPr spc="0"/>
              <a:t>de</a:t>
            </a:r>
            <a:r>
              <a:rPr spc="-30"/>
              <a:t> </a:t>
            </a:r>
            <a:r>
              <a:rPr spc="0"/>
              <a:t>mensen</a:t>
            </a:r>
            <a:r>
              <a:rPr spc="-30"/>
              <a:t> </a:t>
            </a:r>
            <a:r>
              <a:rPr spc="-25"/>
              <a:t>die </a:t>
            </a:r>
            <a:r>
              <a:rPr spc="0"/>
              <a:t>dit</a:t>
            </a:r>
            <a:r>
              <a:rPr spc="-30"/>
              <a:t> </a:t>
            </a:r>
            <a:r>
              <a:t>plan</a:t>
            </a:r>
            <a:r>
              <a:rPr spc="-30"/>
              <a:t> </a:t>
            </a:r>
            <a:r>
              <a:rPr spc="0"/>
              <a:t>in</a:t>
            </a:r>
            <a:r>
              <a:rPr spc="-30"/>
              <a:t> </a:t>
            </a:r>
            <a:r>
              <a:rPr spc="0"/>
              <a:t>de</a:t>
            </a:r>
            <a:r>
              <a:rPr spc="-25"/>
              <a:t> </a:t>
            </a:r>
            <a:r>
              <a:rPr spc="-20"/>
              <a:t>organisatie</a:t>
            </a:r>
            <a:r>
              <a:rPr spc="-30"/>
              <a:t> </a:t>
            </a:r>
            <a:r>
              <a:t>ten</a:t>
            </a:r>
            <a:r>
              <a:rPr spc="-30"/>
              <a:t> </a:t>
            </a:r>
            <a:r>
              <a:rPr spc="0"/>
              <a:t>uitvoer</a:t>
            </a:r>
            <a:r>
              <a:rPr spc="-30"/>
              <a:t> </a:t>
            </a:r>
            <a:r>
              <a:t>brengen.</a:t>
            </a:r>
            <a:r>
              <a:rPr spc="-25"/>
              <a:t> </a:t>
            </a:r>
            <a:r>
              <a:t>Maak</a:t>
            </a:r>
            <a:r>
              <a:rPr spc="-30"/>
              <a:t> </a:t>
            </a:r>
            <a:r>
              <a:t>gebruik</a:t>
            </a:r>
            <a:r>
              <a:rPr spc="-30"/>
              <a:t> </a:t>
            </a:r>
            <a:r>
              <a:rPr spc="0"/>
              <a:t>van</a:t>
            </a:r>
            <a:r>
              <a:rPr spc="-25"/>
              <a:t> dit</a:t>
            </a:r>
          </a:p>
          <a:p>
            <a:pPr marR="74930" indent="12700">
              <a:lnSpc>
                <a:spcPct val="138900"/>
              </a:lnSpc>
              <a:defRPr spc="-10" sz="900">
                <a:solidFill>
                  <a:srgbClr val="231F20"/>
                </a:solidFill>
                <a:latin typeface="Montserrat Light"/>
                <a:ea typeface="Montserrat Light"/>
                <a:cs typeface="Montserrat Light"/>
                <a:sym typeface="Montserrat Light"/>
              </a:defRPr>
            </a:pPr>
            <a:r>
              <a:t>netwerk</a:t>
            </a:r>
            <a:r>
              <a:rPr spc="-30"/>
              <a:t> </a:t>
            </a:r>
            <a:r>
              <a:rPr spc="0"/>
              <a:t>om</a:t>
            </a:r>
            <a:r>
              <a:rPr spc="-25"/>
              <a:t> </a:t>
            </a:r>
            <a:r>
              <a:rPr spc="0"/>
              <a:t>al</a:t>
            </a:r>
            <a:r>
              <a:rPr spc="-30"/>
              <a:t> </a:t>
            </a:r>
            <a:r>
              <a:rPr spc="0"/>
              <a:t>je</a:t>
            </a:r>
            <a:r>
              <a:rPr spc="-25"/>
              <a:t> </a:t>
            </a:r>
            <a:r>
              <a:t>vragen</a:t>
            </a:r>
            <a:r>
              <a:rPr spc="-25"/>
              <a:t> </a:t>
            </a:r>
            <a:r>
              <a:rPr spc="0"/>
              <a:t>te</a:t>
            </a:r>
            <a:r>
              <a:rPr spc="-30"/>
              <a:t> </a:t>
            </a:r>
            <a:r>
              <a:t>stellen</a:t>
            </a:r>
            <a:r>
              <a:rPr spc="-25"/>
              <a:t> </a:t>
            </a:r>
            <a:r>
              <a:rPr spc="0"/>
              <a:t>of</a:t>
            </a:r>
            <a:r>
              <a:rPr spc="-30"/>
              <a:t> </a:t>
            </a:r>
            <a:r>
              <a:t>problemen</a:t>
            </a:r>
            <a:r>
              <a:rPr spc="-25"/>
              <a:t> </a:t>
            </a:r>
            <a:r>
              <a:rPr spc="0"/>
              <a:t>voor</a:t>
            </a:r>
            <a:r>
              <a:rPr spc="-25"/>
              <a:t> </a:t>
            </a:r>
            <a:r>
              <a:rPr spc="0"/>
              <a:t>te</a:t>
            </a:r>
            <a:r>
              <a:rPr spc="-30"/>
              <a:t> </a:t>
            </a:r>
            <a:r>
              <a:t>leggen.</a:t>
            </a:r>
            <a:r>
              <a:rPr spc="-25"/>
              <a:t> </a:t>
            </a:r>
            <a:r>
              <a:t>Daar</a:t>
            </a:r>
            <a:r>
              <a:rPr spc="-25"/>
              <a:t> is </a:t>
            </a:r>
            <a:r>
              <a:t>tenslotte</a:t>
            </a:r>
            <a:r>
              <a:rPr spc="-25"/>
              <a:t> </a:t>
            </a:r>
            <a:r>
              <a:rPr spc="0"/>
              <a:t>een</a:t>
            </a:r>
            <a:r>
              <a:rPr spc="-25"/>
              <a:t> </a:t>
            </a:r>
            <a:r>
              <a:t>netwerk</a:t>
            </a:r>
            <a:r>
              <a:rPr spc="-25"/>
              <a:t> </a:t>
            </a:r>
            <a:r>
              <a:rPr spc="-20"/>
              <a:t>voor.</a:t>
            </a:r>
          </a:p>
          <a:p>
            <a:pPr marR="5080" indent="12700">
              <a:lnSpc>
                <a:spcPct val="138900"/>
              </a:lnSpc>
              <a:defRPr spc="-10" sz="900">
                <a:solidFill>
                  <a:srgbClr val="231F20"/>
                </a:solidFill>
                <a:latin typeface="Montserrat Light"/>
                <a:ea typeface="Montserrat Light"/>
                <a:cs typeface="Montserrat Light"/>
                <a:sym typeface="Montserrat Light"/>
              </a:defRPr>
            </a:pPr>
            <a:r>
              <a:t>Voor</a:t>
            </a:r>
            <a:r>
              <a:rPr spc="-34"/>
              <a:t> </a:t>
            </a:r>
            <a:r>
              <a:t>vragen</a:t>
            </a:r>
            <a:r>
              <a:rPr spc="-30"/>
              <a:t> </a:t>
            </a:r>
            <a:r>
              <a:rPr spc="0"/>
              <a:t>is</a:t>
            </a:r>
            <a:r>
              <a:rPr spc="-30"/>
              <a:t> </a:t>
            </a:r>
            <a:r>
              <a:rPr spc="0"/>
              <a:t>er</a:t>
            </a:r>
            <a:r>
              <a:rPr spc="-30"/>
              <a:t> </a:t>
            </a:r>
            <a:r>
              <a:t>altijd</a:t>
            </a:r>
            <a:r>
              <a:rPr spc="-30"/>
              <a:t> </a:t>
            </a:r>
            <a:r>
              <a:t>iemand</a:t>
            </a:r>
            <a:r>
              <a:rPr spc="-30"/>
              <a:t> </a:t>
            </a:r>
            <a:r>
              <a:rPr spc="0"/>
              <a:t>uit</a:t>
            </a:r>
            <a:r>
              <a:rPr spc="-30"/>
              <a:t> </a:t>
            </a:r>
            <a:r>
              <a:rPr spc="0"/>
              <a:t>het</a:t>
            </a:r>
            <a:r>
              <a:rPr spc="-30"/>
              <a:t> </a:t>
            </a:r>
            <a:r>
              <a:t>netwerk</a:t>
            </a:r>
            <a:r>
              <a:rPr spc="-30"/>
              <a:t> </a:t>
            </a:r>
            <a:r>
              <a:rPr spc="0"/>
              <a:t>die</a:t>
            </a:r>
            <a:r>
              <a:rPr spc="-30"/>
              <a:t> </a:t>
            </a:r>
            <a:r>
              <a:rPr spc="0"/>
              <a:t>ofwel</a:t>
            </a:r>
            <a:r>
              <a:rPr spc="-30"/>
              <a:t> </a:t>
            </a:r>
            <a:r>
              <a:rPr spc="0"/>
              <a:t>het</a:t>
            </a:r>
            <a:r>
              <a:rPr spc="-30"/>
              <a:t> </a:t>
            </a:r>
            <a:r>
              <a:t>antwoord </a:t>
            </a:r>
            <a:r>
              <a:rPr spc="0"/>
              <a:t>heeft,</a:t>
            </a:r>
            <a:r>
              <a:rPr spc="-30"/>
              <a:t> </a:t>
            </a:r>
            <a:r>
              <a:rPr spc="0"/>
              <a:t>ofwel</a:t>
            </a:r>
            <a:r>
              <a:rPr spc="-30"/>
              <a:t> </a:t>
            </a:r>
            <a:r>
              <a:rPr spc="0"/>
              <a:t>met</a:t>
            </a:r>
            <a:r>
              <a:rPr spc="-25"/>
              <a:t> </a:t>
            </a:r>
            <a:r>
              <a:rPr spc="0"/>
              <a:t>je</a:t>
            </a:r>
            <a:r>
              <a:rPr spc="-30"/>
              <a:t> </a:t>
            </a:r>
            <a:r>
              <a:rPr spc="0"/>
              <a:t>op</a:t>
            </a:r>
            <a:r>
              <a:rPr spc="-30"/>
              <a:t> </a:t>
            </a:r>
            <a:r>
              <a:t>zoek</a:t>
            </a:r>
            <a:r>
              <a:rPr spc="-25"/>
              <a:t> </a:t>
            </a:r>
            <a:r>
              <a:rPr spc="0"/>
              <a:t>wilt</a:t>
            </a:r>
            <a:r>
              <a:rPr spc="-30"/>
              <a:t> </a:t>
            </a:r>
            <a:r>
              <a:t>gaan.</a:t>
            </a:r>
            <a:r>
              <a:rPr spc="-30"/>
              <a:t> </a:t>
            </a:r>
            <a:r>
              <a:rPr spc="-20"/>
              <a:t>Want</a:t>
            </a:r>
            <a:r>
              <a:rPr spc="-25"/>
              <a:t> </a:t>
            </a:r>
            <a:r>
              <a:t>kennis</a:t>
            </a:r>
            <a:r>
              <a:rPr spc="-30"/>
              <a:t> </a:t>
            </a:r>
            <a:r>
              <a:t>delen</a:t>
            </a:r>
            <a:r>
              <a:rPr spc="-30"/>
              <a:t> </a:t>
            </a:r>
            <a:r>
              <a:rPr spc="0"/>
              <a:t>is</a:t>
            </a:r>
            <a:r>
              <a:rPr spc="-25"/>
              <a:t> </a:t>
            </a:r>
            <a:r>
              <a:t>macht</a:t>
            </a:r>
            <a:r>
              <a:rPr spc="-30"/>
              <a:t> </a:t>
            </a:r>
            <a:r>
              <a:rPr spc="0"/>
              <a:t>en</a:t>
            </a:r>
            <a:r>
              <a:rPr spc="-25"/>
              <a:t> we </a:t>
            </a:r>
            <a:r>
              <a:rPr spc="0"/>
              <a:t>hebben</a:t>
            </a:r>
            <a:r>
              <a:rPr spc="-30"/>
              <a:t> </a:t>
            </a:r>
            <a:r>
              <a:rPr spc="-20"/>
              <a:t>allemaal</a:t>
            </a:r>
            <a:r>
              <a:rPr spc="-30"/>
              <a:t> </a:t>
            </a:r>
            <a:r>
              <a:t>hetzelfde</a:t>
            </a:r>
            <a:r>
              <a:rPr spc="-25"/>
              <a:t> </a:t>
            </a:r>
            <a:r>
              <a:rPr spc="0"/>
              <a:t>doel</a:t>
            </a:r>
            <a:r>
              <a:rPr spc="-30"/>
              <a:t> </a:t>
            </a:r>
            <a:r>
              <a:rPr spc="0"/>
              <a:t>voor</a:t>
            </a:r>
            <a:r>
              <a:rPr spc="-25"/>
              <a:t> </a:t>
            </a:r>
            <a:r>
              <a:rPr spc="0"/>
              <a:t>ogen,</a:t>
            </a:r>
            <a:r>
              <a:rPr spc="-30"/>
              <a:t> </a:t>
            </a:r>
            <a:r>
              <a:rPr spc="0"/>
              <a:t>de</a:t>
            </a:r>
            <a:r>
              <a:rPr spc="-25"/>
              <a:t> </a:t>
            </a:r>
            <a:r>
              <a:rPr spc="0"/>
              <a:t>beste</a:t>
            </a:r>
            <a:r>
              <a:rPr spc="-30"/>
              <a:t> </a:t>
            </a:r>
            <a:r>
              <a:t>begeleiding</a:t>
            </a:r>
            <a:r>
              <a:rPr spc="-25"/>
              <a:t> </a:t>
            </a:r>
            <a:r>
              <a:rPr spc="-20"/>
              <a:t>voor </a:t>
            </a:r>
            <a:br>
              <a:rPr spc="-20"/>
            </a:br>
            <a:r>
              <a:rPr spc="-20"/>
              <a:t>d</a:t>
            </a:r>
            <a:r>
              <a:rPr spc="0"/>
              <a:t>e</a:t>
            </a:r>
            <a:r>
              <a:rPr spc="-50"/>
              <a:t> </a:t>
            </a:r>
            <a:r>
              <a:rPr spc="0"/>
              <a:t>mensen</a:t>
            </a:r>
            <a:r>
              <a:rPr spc="-40"/>
              <a:t> </a:t>
            </a:r>
            <a:r>
              <a:rPr spc="0"/>
              <a:t>die</a:t>
            </a:r>
            <a:r>
              <a:rPr spc="-40"/>
              <a:t> </a:t>
            </a:r>
            <a:r>
              <a:rPr spc="0"/>
              <a:t>dit</a:t>
            </a:r>
            <a:r>
              <a:rPr spc="-40"/>
              <a:t> </a:t>
            </a:r>
            <a:r>
              <a:t>nodig</a:t>
            </a:r>
            <a:r>
              <a:rPr spc="-34"/>
              <a:t> </a:t>
            </a:r>
            <a:r>
              <a:t>hebben.</a:t>
            </a:r>
          </a:p>
        </p:txBody>
      </p:sp>
      <p:sp>
        <p:nvSpPr>
          <p:cNvPr id="161" name="object 9"/>
          <p:cNvSpPr txBox="1"/>
          <p:nvPr/>
        </p:nvSpPr>
        <p:spPr>
          <a:xfrm>
            <a:off x="5105598" y="3988713"/>
            <a:ext cx="3725546" cy="5277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z="900">
                <a:solidFill>
                  <a:srgbClr val="231F20"/>
                </a:solidFill>
                <a:latin typeface="Montserrat Light"/>
                <a:ea typeface="Montserrat Light"/>
                <a:cs typeface="Montserrat Light"/>
                <a:sym typeface="Montserrat Light"/>
              </a:defRPr>
            </a:pPr>
            <a:r>
              <a:t>Wij</a:t>
            </a:r>
            <a:r>
              <a:rPr spc="-50"/>
              <a:t> </a:t>
            </a:r>
            <a:r>
              <a:t>wensen</a:t>
            </a:r>
            <a:r>
              <a:rPr spc="-40"/>
              <a:t> </a:t>
            </a:r>
            <a:r>
              <a:rPr spc="-20"/>
              <a:t>jullie</a:t>
            </a:r>
            <a:r>
              <a:rPr spc="-34"/>
              <a:t> </a:t>
            </a:r>
            <a:r>
              <a:t>veel</a:t>
            </a:r>
            <a:r>
              <a:rPr spc="-40"/>
              <a:t> </a:t>
            </a:r>
            <a:r>
              <a:rPr spc="-10"/>
              <a:t>plezier</a:t>
            </a:r>
            <a:r>
              <a:rPr spc="-40"/>
              <a:t> </a:t>
            </a:r>
            <a:r>
              <a:t>bij</a:t>
            </a:r>
            <a:r>
              <a:rPr spc="-34"/>
              <a:t> </a:t>
            </a:r>
            <a:r>
              <a:t>de</a:t>
            </a:r>
            <a:r>
              <a:rPr spc="-40"/>
              <a:t> </a:t>
            </a:r>
            <a:r>
              <a:t>uitvoer</a:t>
            </a:r>
            <a:r>
              <a:rPr spc="-40"/>
              <a:t> </a:t>
            </a:r>
            <a:r>
              <a:t>van</a:t>
            </a:r>
            <a:r>
              <a:rPr spc="-34"/>
              <a:t> </a:t>
            </a:r>
            <a:r>
              <a:t>dit</a:t>
            </a:r>
            <a:r>
              <a:rPr spc="-40"/>
              <a:t> </a:t>
            </a:r>
            <a:r>
              <a:rPr spc="-10"/>
              <a:t>plan</a:t>
            </a:r>
            <a:r>
              <a:rPr spc="-40"/>
              <a:t> </a:t>
            </a:r>
            <a:r>
              <a:t>van</a:t>
            </a:r>
            <a:r>
              <a:rPr spc="-34"/>
              <a:t> </a:t>
            </a:r>
            <a:r>
              <a:rPr spc="-10"/>
              <a:t>aanpak. Samen</a:t>
            </a:r>
            <a:r>
              <a:rPr spc="-30"/>
              <a:t> </a:t>
            </a:r>
            <a:r>
              <a:rPr spc="-10"/>
              <a:t>komen</a:t>
            </a:r>
            <a:r>
              <a:rPr spc="-15"/>
              <a:t> </a:t>
            </a:r>
            <a:r>
              <a:t>we</a:t>
            </a:r>
            <a:r>
              <a:rPr spc="-20"/>
              <a:t> </a:t>
            </a:r>
            <a:r>
              <a:t>in</a:t>
            </a:r>
            <a:r>
              <a:rPr spc="-15"/>
              <a:t> </a:t>
            </a:r>
            <a:r>
              <a:rPr spc="-10"/>
              <a:t>positie.</a:t>
            </a:r>
            <a:r>
              <a:rPr spc="-20"/>
              <a:t> Gezamenlijk</a:t>
            </a:r>
            <a:r>
              <a:rPr spc="-15"/>
              <a:t> </a:t>
            </a:r>
            <a:r>
              <a:rPr spc="-10"/>
              <a:t>bieden</a:t>
            </a:r>
            <a:r>
              <a:rPr spc="-20"/>
              <a:t> </a:t>
            </a:r>
            <a:r>
              <a:t>we</a:t>
            </a:r>
            <a:r>
              <a:rPr spc="-15"/>
              <a:t> </a:t>
            </a:r>
            <a:r>
              <a:t>de</a:t>
            </a:r>
            <a:r>
              <a:rPr spc="-20"/>
              <a:t> </a:t>
            </a:r>
            <a:r>
              <a:t>basis</a:t>
            </a:r>
            <a:r>
              <a:rPr spc="-15"/>
              <a:t> </a:t>
            </a:r>
            <a:r>
              <a:rPr spc="-20"/>
              <a:t>voor </a:t>
            </a:r>
            <a:r>
              <a:rPr spc="-10"/>
              <a:t>inclusie</a:t>
            </a:r>
            <a:r>
              <a:rPr spc="-45"/>
              <a:t> </a:t>
            </a:r>
            <a:r>
              <a:t>en</a:t>
            </a:r>
            <a:r>
              <a:rPr spc="-34"/>
              <a:t> </a:t>
            </a:r>
            <a:r>
              <a:rPr spc="-10"/>
              <a:t>herstel.</a:t>
            </a:r>
          </a:p>
        </p:txBody>
      </p:sp>
      <p:sp>
        <p:nvSpPr>
          <p:cNvPr id="162" name="object 10"/>
          <p:cNvSpPr txBox="1"/>
          <p:nvPr/>
        </p:nvSpPr>
        <p:spPr>
          <a:xfrm>
            <a:off x="743299" y="635558"/>
            <a:ext cx="3933826"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60" sz="1200">
                <a:latin typeface="Montserrat Bold"/>
                <a:ea typeface="Montserrat Bold"/>
                <a:cs typeface="Montserrat Bold"/>
                <a:sym typeface="Montserrat Bold"/>
              </a:defRPr>
            </a:pPr>
            <a:r>
              <a:t>Voorwoord</a:t>
            </a:r>
            <a:r>
              <a:rPr spc="190"/>
              <a:t> </a:t>
            </a:r>
            <a:r>
              <a:rPr spc="0"/>
              <a:t>en</a:t>
            </a:r>
            <a:r>
              <a:rPr spc="204"/>
              <a:t> </a:t>
            </a:r>
            <a:r>
              <a:rPr spc="70"/>
              <a:t>introductie</a:t>
            </a:r>
            <a:r>
              <a:rPr spc="200"/>
              <a:t> </a:t>
            </a:r>
            <a:r>
              <a:rPr spc="0"/>
              <a:t>–</a:t>
            </a:r>
            <a:r>
              <a:rPr spc="204"/>
              <a:t> </a:t>
            </a:r>
            <a:r>
              <a:rPr spc="45">
                <a:latin typeface="Montserrat Regular"/>
                <a:ea typeface="Montserrat Regular"/>
                <a:cs typeface="Montserrat Regular"/>
                <a:sym typeface="Montserrat Regular"/>
              </a:rPr>
              <a:t>Samen</a:t>
            </a:r>
            <a:r>
              <a:rPr spc="150">
                <a:latin typeface="Montserrat Regular"/>
                <a:ea typeface="Montserrat Regular"/>
                <a:cs typeface="Montserrat Regular"/>
                <a:sym typeface="Montserrat Regular"/>
              </a:rPr>
              <a:t> </a:t>
            </a:r>
            <a:r>
              <a:rPr spc="0">
                <a:latin typeface="Montserrat Regular"/>
                <a:ea typeface="Montserrat Regular"/>
                <a:cs typeface="Montserrat Regular"/>
                <a:sym typeface="Montserrat Regular"/>
              </a:rPr>
              <a:t>in</a:t>
            </a:r>
            <a:r>
              <a:rPr spc="155">
                <a:latin typeface="Montserrat Regular"/>
                <a:ea typeface="Montserrat Regular"/>
                <a:cs typeface="Montserrat Regular"/>
                <a:sym typeface="Montserrat Regular"/>
              </a:rPr>
              <a:t> </a:t>
            </a:r>
            <a:r>
              <a:rPr spc="50">
                <a:latin typeface="Montserrat Regular"/>
                <a:ea typeface="Montserrat Regular"/>
                <a:cs typeface="Montserrat Regular"/>
                <a:sym typeface="Montserrat Regular"/>
              </a:rPr>
              <a:t>positie</a:t>
            </a:r>
          </a:p>
        </p:txBody>
      </p:sp>
      <p:sp>
        <p:nvSpPr>
          <p:cNvPr id="163" name="object 11"/>
          <p:cNvSpPr txBox="1"/>
          <p:nvPr/>
        </p:nvSpPr>
        <p:spPr>
          <a:xfrm>
            <a:off x="9689300" y="1135025"/>
            <a:ext cx="1922146" cy="149800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130810" indent="12700">
              <a:lnSpc>
                <a:spcPct val="138900"/>
              </a:lnSpc>
              <a:spcBef>
                <a:spcPts val="100"/>
              </a:spcBef>
              <a:defRPr sz="900">
                <a:solidFill>
                  <a:srgbClr val="FFFFFF"/>
                </a:solidFill>
                <a:latin typeface="Montserrat Medium"/>
                <a:ea typeface="Montserrat Medium"/>
                <a:cs typeface="Montserrat Medium"/>
                <a:sym typeface="Montserrat Medium"/>
              </a:defRPr>
            </a:pPr>
            <a:r>
              <a:t>De</a:t>
            </a:r>
            <a:r>
              <a:rPr spc="25"/>
              <a:t> </a:t>
            </a:r>
            <a:r>
              <a:t>visie</a:t>
            </a:r>
            <a:r>
              <a:rPr spc="25"/>
              <a:t> </a:t>
            </a:r>
            <a:r>
              <a:t>en</a:t>
            </a:r>
            <a:r>
              <a:rPr spc="25"/>
              <a:t> </a:t>
            </a:r>
            <a:r>
              <a:rPr spc="-10"/>
              <a:t>dienstverlening </a:t>
            </a:r>
            <a:r>
              <a:t>van</a:t>
            </a:r>
            <a:r>
              <a:rPr spc="-5"/>
              <a:t> </a:t>
            </a:r>
            <a:r>
              <a:t>het Werkveld BW&amp;B </a:t>
            </a:r>
            <a:r>
              <a:rPr spc="-20"/>
              <a:t>zijn </a:t>
            </a:r>
            <a:r>
              <a:t>veranderd</a:t>
            </a:r>
            <a:r>
              <a:rPr spc="15"/>
              <a:t> </a:t>
            </a:r>
            <a:r>
              <a:t>en</a:t>
            </a:r>
            <a:r>
              <a:rPr spc="15"/>
              <a:t> </a:t>
            </a:r>
            <a:r>
              <a:t>verbreed.</a:t>
            </a:r>
            <a:r>
              <a:rPr spc="15"/>
              <a:t> </a:t>
            </a:r>
            <a:r>
              <a:t>Om</a:t>
            </a:r>
            <a:r>
              <a:rPr spc="20"/>
              <a:t> </a:t>
            </a:r>
            <a:r>
              <a:rPr spc="-25"/>
              <a:t>te</a:t>
            </a:r>
          </a:p>
          <a:p>
            <a:pPr marR="5080" indent="12700" algn="just">
              <a:lnSpc>
                <a:spcPct val="138900"/>
              </a:lnSpc>
              <a:defRPr sz="900">
                <a:solidFill>
                  <a:srgbClr val="FFFFFF"/>
                </a:solidFill>
                <a:latin typeface="Montserrat Medium"/>
                <a:ea typeface="Montserrat Medium"/>
                <a:cs typeface="Montserrat Medium"/>
                <a:sym typeface="Montserrat Medium"/>
              </a:defRPr>
            </a:pPr>
            <a:r>
              <a:t>duiden</a:t>
            </a:r>
            <a:r>
              <a:rPr spc="15"/>
              <a:t> </a:t>
            </a:r>
            <a:r>
              <a:t>hoe</a:t>
            </a:r>
            <a:r>
              <a:rPr spc="20"/>
              <a:t> </a:t>
            </a:r>
            <a:r>
              <a:t>we</a:t>
            </a:r>
            <a:r>
              <a:rPr spc="20"/>
              <a:t> </a:t>
            </a:r>
            <a:r>
              <a:t>veranderen</a:t>
            </a:r>
            <a:r>
              <a:rPr spc="20"/>
              <a:t> </a:t>
            </a:r>
            <a:r>
              <a:t>is</a:t>
            </a:r>
            <a:r>
              <a:rPr spc="20"/>
              <a:t> </a:t>
            </a:r>
            <a:r>
              <a:rPr spc="-25"/>
              <a:t>de </a:t>
            </a:r>
            <a:r>
              <a:rPr u="sng">
                <a:solidFill>
                  <a:srgbClr val="0000FF"/>
                </a:solidFill>
                <a:uFill>
                  <a:solidFill>
                    <a:srgbClr val="0000FF"/>
                  </a:solidFill>
                </a:uFill>
                <a:hlinkClick r:id="rId2" invalidUrl="" action="ppaction://hlinksldjump" tgtFrame="" tooltip="" history="1" highlightClick="0" endSnd="0"/>
              </a:rPr>
              <a:t>beoogde shift</a:t>
            </a:r>
            <a:r>
              <a:rPr spc="34"/>
              <a:t> </a:t>
            </a:r>
            <a:r>
              <a:t>in</a:t>
            </a:r>
            <a:r>
              <a:rPr spc="34"/>
              <a:t> </a:t>
            </a:r>
            <a:r>
              <a:t>beeld</a:t>
            </a:r>
            <a:r>
              <a:rPr spc="34"/>
              <a:t> </a:t>
            </a:r>
            <a:r>
              <a:rPr spc="-10"/>
              <a:t>gebracht </a:t>
            </a:r>
            <a:r>
              <a:t>in</a:t>
            </a:r>
            <a:r>
              <a:rPr spc="25"/>
              <a:t> </a:t>
            </a:r>
            <a:r>
              <a:t>een</a:t>
            </a:r>
            <a:r>
              <a:rPr spc="30"/>
              <a:t> </a:t>
            </a:r>
            <a:r>
              <a:t>schema.</a:t>
            </a:r>
            <a:r>
              <a:rPr spc="30"/>
              <a:t> </a:t>
            </a:r>
            <a:r>
              <a:rPr spc="-10"/>
              <a:t>Daarnaast</a:t>
            </a:r>
          </a:p>
          <a:p>
            <a:pPr marR="102870" indent="12700" algn="just">
              <a:lnSpc>
                <a:spcPct val="138900"/>
              </a:lnSpc>
              <a:defRPr sz="900">
                <a:solidFill>
                  <a:srgbClr val="FFFFFF"/>
                </a:solidFill>
                <a:latin typeface="Montserrat Medium"/>
                <a:ea typeface="Montserrat Medium"/>
                <a:cs typeface="Montserrat Medium"/>
                <a:sym typeface="Montserrat Medium"/>
              </a:defRPr>
            </a:pPr>
            <a:r>
              <a:t>zijn</a:t>
            </a:r>
            <a:r>
              <a:rPr spc="15"/>
              <a:t> </a:t>
            </a:r>
            <a:r>
              <a:t>de</a:t>
            </a:r>
            <a:r>
              <a:rPr spc="20"/>
              <a:t> </a:t>
            </a:r>
            <a:r>
              <a:rPr u="sng">
                <a:solidFill>
                  <a:srgbClr val="0000FF"/>
                </a:solidFill>
                <a:uFill>
                  <a:solidFill>
                    <a:srgbClr val="0000FF"/>
                  </a:solidFill>
                </a:uFill>
                <a:hlinkClick r:id="rId3" invalidUrl="" action="ppaction://hlinksldjump" tgtFrame="" tooltip="" history="1" highlightClick="0" endSnd="0"/>
              </a:rPr>
              <a:t>kenmerken</a:t>
            </a:r>
            <a:r>
              <a:rPr spc="15"/>
              <a:t> </a:t>
            </a:r>
            <a:r>
              <a:t>van</a:t>
            </a:r>
            <a:r>
              <a:rPr spc="20"/>
              <a:t> </a:t>
            </a:r>
            <a:r>
              <a:rPr spc="-20"/>
              <a:t>BW&amp;B </a:t>
            </a:r>
            <a:r>
              <a:t>organisaties</a:t>
            </a:r>
            <a:r>
              <a:rPr spc="40"/>
              <a:t> </a:t>
            </a:r>
            <a:r>
              <a:t>in</a:t>
            </a:r>
            <a:r>
              <a:rPr spc="40"/>
              <a:t> </a:t>
            </a:r>
            <a:r>
              <a:t>kaart</a:t>
            </a:r>
            <a:r>
              <a:rPr spc="45"/>
              <a:t> </a:t>
            </a:r>
            <a:r>
              <a:rPr spc="-10"/>
              <a:t>gebracht.</a:t>
            </a:r>
          </a:p>
        </p:txBody>
      </p:sp>
      <p:sp>
        <p:nvSpPr>
          <p:cNvPr id="164" name="object 12"/>
          <p:cNvSpPr txBox="1"/>
          <p:nvPr/>
        </p:nvSpPr>
        <p:spPr>
          <a:xfrm>
            <a:off x="9689300" y="2849524"/>
            <a:ext cx="1941830" cy="28563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85115" indent="12700">
              <a:lnSpc>
                <a:spcPct val="138900"/>
              </a:lnSpc>
              <a:spcBef>
                <a:spcPts val="100"/>
              </a:spcBef>
              <a:defRPr sz="900">
                <a:solidFill>
                  <a:srgbClr val="FFFFFF"/>
                </a:solidFill>
                <a:latin typeface="Montserrat Medium"/>
                <a:ea typeface="Montserrat Medium"/>
                <a:cs typeface="Montserrat Medium"/>
                <a:sym typeface="Montserrat Medium"/>
              </a:defRPr>
            </a:pPr>
            <a:r>
              <a:t>Naast</a:t>
            </a:r>
            <a:r>
              <a:rPr spc="34"/>
              <a:t> </a:t>
            </a:r>
            <a:r>
              <a:t>de</a:t>
            </a:r>
            <a:r>
              <a:rPr spc="34"/>
              <a:t> </a:t>
            </a:r>
            <a:r>
              <a:t>profilering</a:t>
            </a:r>
            <a:r>
              <a:rPr spc="34"/>
              <a:t> </a:t>
            </a:r>
            <a:r>
              <a:rPr spc="-20"/>
              <a:t>werkt </a:t>
            </a:r>
            <a:r>
              <a:t>het</a:t>
            </a:r>
            <a:r>
              <a:rPr spc="15"/>
              <a:t> </a:t>
            </a:r>
            <a:r>
              <a:t>netwerk</a:t>
            </a:r>
            <a:r>
              <a:rPr spc="20"/>
              <a:t> </a:t>
            </a:r>
            <a:r>
              <a:t>BW&amp;B</a:t>
            </a:r>
            <a:r>
              <a:rPr spc="20"/>
              <a:t> </a:t>
            </a:r>
            <a:r>
              <a:t>aan</a:t>
            </a:r>
            <a:r>
              <a:rPr spc="20"/>
              <a:t> </a:t>
            </a:r>
            <a:r>
              <a:rPr spc="-25"/>
              <a:t>een </a:t>
            </a:r>
            <a:r>
              <a:t>landelijk</a:t>
            </a:r>
            <a:r>
              <a:rPr spc="55"/>
              <a:t> </a:t>
            </a:r>
            <a:r>
              <a:rPr spc="-10"/>
              <a:t>kwaliteitskader</a:t>
            </a:r>
            <a:r>
              <a:rPr spc="500"/>
              <a:t> </a:t>
            </a:r>
            <a:r>
              <a:t>van</a:t>
            </a:r>
            <a:r>
              <a:rPr spc="20"/>
              <a:t> </a:t>
            </a:r>
            <a:r>
              <a:t>de</a:t>
            </a:r>
            <a:r>
              <a:rPr spc="20"/>
              <a:t> </a:t>
            </a:r>
            <a:r>
              <a:t>sector</a:t>
            </a:r>
            <a:r>
              <a:rPr spc="25"/>
              <a:t> </a:t>
            </a:r>
            <a:r>
              <a:t>en</a:t>
            </a:r>
            <a:r>
              <a:rPr spc="20"/>
              <a:t> </a:t>
            </a:r>
            <a:r>
              <a:t>aan</a:t>
            </a:r>
            <a:r>
              <a:rPr spc="25"/>
              <a:t> </a:t>
            </a:r>
            <a:r>
              <a:rPr spc="-25"/>
              <a:t>een</a:t>
            </a:r>
          </a:p>
          <a:p>
            <a:pPr marR="74294" indent="12700">
              <a:lnSpc>
                <a:spcPct val="138900"/>
              </a:lnSpc>
              <a:defRPr sz="900">
                <a:solidFill>
                  <a:srgbClr val="FFFFFF"/>
                </a:solidFill>
                <a:latin typeface="Montserrat Medium"/>
                <a:ea typeface="Montserrat Medium"/>
                <a:cs typeface="Montserrat Medium"/>
                <a:sym typeface="Montserrat Medium"/>
              </a:defRPr>
            </a:pPr>
            <a:r>
              <a:t>landelijke</a:t>
            </a:r>
            <a:r>
              <a:rPr spc="40"/>
              <a:t> </a:t>
            </a:r>
            <a:r>
              <a:rPr spc="-10"/>
              <a:t>beroepsstandaard </a:t>
            </a:r>
            <a:r>
              <a:t>van</a:t>
            </a:r>
            <a:r>
              <a:rPr spc="15"/>
              <a:t> </a:t>
            </a:r>
            <a:r>
              <a:t>de</a:t>
            </a:r>
            <a:r>
              <a:rPr spc="15"/>
              <a:t> </a:t>
            </a:r>
            <a:r>
              <a:rPr spc="-10"/>
              <a:t>herstelprofessional.</a:t>
            </a:r>
          </a:p>
          <a:p>
            <a:pPr marR="5080" indent="12700">
              <a:lnSpc>
                <a:spcPct val="138900"/>
              </a:lnSpc>
              <a:defRPr sz="900">
                <a:solidFill>
                  <a:srgbClr val="FFFFFF"/>
                </a:solidFill>
                <a:latin typeface="Montserrat Medium"/>
                <a:ea typeface="Montserrat Medium"/>
                <a:cs typeface="Montserrat Medium"/>
                <a:sym typeface="Montserrat Medium"/>
              </a:defRPr>
            </a:pPr>
            <a:r>
              <a:t>Voor</a:t>
            </a:r>
            <a:r>
              <a:rPr spc="25"/>
              <a:t> </a:t>
            </a:r>
            <a:r>
              <a:t>de</a:t>
            </a:r>
            <a:r>
              <a:rPr spc="25"/>
              <a:t> </a:t>
            </a:r>
            <a:r>
              <a:rPr u="sng">
                <a:solidFill>
                  <a:srgbClr val="0000FF"/>
                </a:solidFill>
                <a:uFill>
                  <a:solidFill>
                    <a:srgbClr val="0000FF"/>
                  </a:solidFill>
                </a:uFill>
                <a:hlinkClick r:id="rId4" invalidUrl="" action="ppaction://hlinksldjump" tgtFrame="" tooltip="" history="1" highlightClick="0" endSnd="0"/>
              </a:rPr>
              <a:t>herstelprofessional</a:t>
            </a:r>
            <a:r>
              <a:rPr spc="25"/>
              <a:t> </a:t>
            </a:r>
            <a:r>
              <a:rPr spc="-20"/>
              <a:t>zijn </a:t>
            </a:r>
            <a:r>
              <a:t>kenmerken</a:t>
            </a:r>
            <a:r>
              <a:rPr spc="30"/>
              <a:t> </a:t>
            </a:r>
            <a:r>
              <a:t>opgesteld.</a:t>
            </a:r>
            <a:r>
              <a:rPr spc="34"/>
              <a:t> </a:t>
            </a:r>
            <a:r>
              <a:rPr spc="-25"/>
              <a:t>Een </a:t>
            </a:r>
            <a:r>
              <a:t>infographic</a:t>
            </a:r>
            <a:r>
              <a:rPr spc="25"/>
              <a:t> </a:t>
            </a:r>
            <a:r>
              <a:t>die</a:t>
            </a:r>
            <a:r>
              <a:rPr spc="25"/>
              <a:t> </a:t>
            </a:r>
            <a:r>
              <a:t>overzicht</a:t>
            </a:r>
            <a:r>
              <a:rPr spc="25"/>
              <a:t> </a:t>
            </a:r>
            <a:r>
              <a:rPr spc="-20"/>
              <a:t>geeft </a:t>
            </a:r>
            <a:r>
              <a:t>vind</a:t>
            </a:r>
            <a:r>
              <a:rPr spc="10"/>
              <a:t> </a:t>
            </a:r>
            <a:r>
              <a:t>je</a:t>
            </a:r>
            <a:r>
              <a:rPr spc="20"/>
              <a:t> </a:t>
            </a:r>
            <a:r>
              <a:t>in</a:t>
            </a:r>
            <a:r>
              <a:rPr spc="25"/>
              <a:t> </a:t>
            </a:r>
            <a:r>
              <a:rPr u="sng">
                <a:solidFill>
                  <a:srgbClr val="0000FF"/>
                </a:solidFill>
                <a:uFill>
                  <a:solidFill>
                    <a:srgbClr val="0000FF"/>
                  </a:solidFill>
                </a:uFill>
                <a:hlinkClick r:id="rId5" invalidUrl="" action="ppaction://hlinksldjump" tgtFrame="" tooltip="" history="1" highlightClick="0" endSnd="0"/>
              </a:rPr>
              <a:t>de route</a:t>
            </a:r>
            <a:r>
              <a:rPr spc="20"/>
              <a:t> </a:t>
            </a:r>
            <a:r>
              <a:t>naar</a:t>
            </a:r>
            <a:r>
              <a:rPr spc="25"/>
              <a:t> </a:t>
            </a:r>
            <a:r>
              <a:rPr spc="-25"/>
              <a:t>een </a:t>
            </a:r>
            <a:r>
              <a:t>betekenisvol</a:t>
            </a:r>
            <a:r>
              <a:rPr spc="20"/>
              <a:t> </a:t>
            </a:r>
            <a:r>
              <a:rPr spc="-10"/>
              <a:t>leven.</a:t>
            </a:r>
            <a:endParaRPr spc="-10"/>
          </a:p>
          <a:p>
            <a:pPr marR="5080" indent="12700">
              <a:lnSpc>
                <a:spcPct val="138900"/>
              </a:lnSpc>
              <a:defRPr sz="900">
                <a:solidFill>
                  <a:srgbClr val="FFFFFF"/>
                </a:solidFill>
                <a:latin typeface="Montserrat Medium"/>
                <a:ea typeface="Montserrat Medium"/>
                <a:cs typeface="Montserrat Medium"/>
                <a:sym typeface="Montserrat Medium"/>
              </a:defRPr>
            </a:pPr>
            <a:endParaRPr spc="-10"/>
          </a:p>
          <a:p>
            <a:pPr marR="5080" indent="12700">
              <a:lnSpc>
                <a:spcPct val="138900"/>
              </a:lnSpc>
              <a:defRPr sz="900">
                <a:solidFill>
                  <a:srgbClr val="FFFFFF"/>
                </a:solidFill>
                <a:latin typeface="Montserrat Medium"/>
                <a:ea typeface="Montserrat Medium"/>
                <a:cs typeface="Montserrat Medium"/>
                <a:sym typeface="Montserrat Medium"/>
              </a:defRPr>
            </a:pPr>
            <a:r>
              <a:rPr spc="-10"/>
              <a:t>Een overzicht naar alle leden van Valente en de relevante stakeholders vind je hier.</a:t>
            </a:r>
          </a:p>
        </p:txBody>
      </p:sp>
      <p:pic>
        <p:nvPicPr>
          <p:cNvPr id="165" name="object 13" descr="object 13">
            <a:hlinkClick r:id="rId6" invalidUrl="" action="ppaction://hlinksldjump" tgtFrame="" tooltip="" history="1" highlightClick="0" endSnd="0"/>
          </p:cNvPr>
          <p:cNvPicPr>
            <a:picLocks noChangeAspect="1"/>
          </p:cNvPicPr>
          <p:nvPr/>
        </p:nvPicPr>
        <p:blipFill>
          <a:blip r:embed="rId7">
            <a:extLst/>
          </a:blip>
          <a:stretch>
            <a:fillRect/>
          </a:stretch>
        </p:blipFill>
        <p:spPr>
          <a:xfrm>
            <a:off x="5118303" y="4815001"/>
            <a:ext cx="4002304" cy="378003"/>
          </a:xfrm>
          <a:prstGeom prst="rect">
            <a:avLst/>
          </a:prstGeom>
          <a:ln w="12700">
            <a:miter lim="400000"/>
          </a:ln>
        </p:spPr>
      </p:pic>
      <p:sp>
        <p:nvSpPr>
          <p:cNvPr id="166" name="object 14"/>
          <p:cNvSpPr txBox="1"/>
          <p:nvPr/>
        </p:nvSpPr>
        <p:spPr>
          <a:xfrm>
            <a:off x="5297413" y="4935540"/>
            <a:ext cx="3193416"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z="900">
                <a:solidFill>
                  <a:srgbClr val="FFFFFF"/>
                </a:solidFill>
                <a:latin typeface="Montserrat Bold"/>
                <a:ea typeface="Montserrat Bold"/>
                <a:cs typeface="Montserrat Bold"/>
                <a:sym typeface="Montserrat Bold"/>
              </a:defRPr>
            </a:pPr>
            <a:r>
              <a:t>Meer</a:t>
            </a:r>
            <a:r>
              <a:rPr spc="10"/>
              <a:t> </a:t>
            </a:r>
            <a:r>
              <a:t>weten</a:t>
            </a:r>
            <a:r>
              <a:rPr spc="25"/>
              <a:t> </a:t>
            </a:r>
            <a:r>
              <a:t>over</a:t>
            </a:r>
            <a:r>
              <a:rPr spc="20"/>
              <a:t> </a:t>
            </a:r>
            <a:r>
              <a:t>de</a:t>
            </a:r>
            <a:r>
              <a:rPr spc="25"/>
              <a:t> </a:t>
            </a:r>
            <a:r>
              <a:t>inhoud</a:t>
            </a:r>
            <a:r>
              <a:rPr spc="20"/>
              <a:t> </a:t>
            </a:r>
            <a:r>
              <a:t>van</a:t>
            </a:r>
            <a:r>
              <a:rPr spc="25"/>
              <a:t> </a:t>
            </a:r>
            <a:r>
              <a:t>Community</a:t>
            </a:r>
            <a:r>
              <a:rPr spc="20"/>
              <a:t> </a:t>
            </a:r>
            <a:r>
              <a:t>Next</a:t>
            </a:r>
            <a:r>
              <a:rPr spc="25"/>
              <a:t> </a:t>
            </a:r>
            <a:r>
              <a:rPr spc="-25"/>
              <a:t>&gt;&gt;</a:t>
            </a:r>
          </a:p>
        </p:txBody>
      </p:sp>
      <p:pic>
        <p:nvPicPr>
          <p:cNvPr id="167" name="V Valente rechtsboven wit.png" descr="V Valente rechtsboven wit.png">
            <a:hlinkClick r:id="" invalidUrl="" action="ppaction://hlinkshowjump?jump=firstslide" tgtFrame="" tooltip="" history="1" highlightClick="0" endSnd="0"/>
          </p:cNvPr>
          <p:cNvPicPr>
            <a:picLocks noChangeAspect="1"/>
          </p:cNvPicPr>
          <p:nvPr/>
        </p:nvPicPr>
        <p:blipFill>
          <a:blip r:embed="rId8">
            <a:extLst/>
          </a:blip>
          <a:stretch>
            <a:fillRect/>
          </a:stretch>
        </p:blipFill>
        <p:spPr>
          <a:xfrm>
            <a:off x="11522681" y="123471"/>
            <a:ext cx="527788" cy="527788"/>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object 2"/>
          <p:cNvSpPr txBox="1"/>
          <p:nvPr/>
        </p:nvSpPr>
        <p:spPr>
          <a:xfrm>
            <a:off x="743299" y="3543300"/>
            <a:ext cx="3945256" cy="18860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4765" indent="12700">
              <a:lnSpc>
                <a:spcPct val="138900"/>
              </a:lnSpc>
              <a:spcBef>
                <a:spcPts val="100"/>
              </a:spcBef>
              <a:defRPr sz="900">
                <a:solidFill>
                  <a:srgbClr val="231F20"/>
                </a:solidFill>
                <a:latin typeface="Montserrat Light"/>
                <a:ea typeface="Montserrat Light"/>
                <a:cs typeface="Montserrat Light"/>
                <a:sym typeface="Montserrat Light"/>
              </a:defRPr>
            </a:pPr>
            <a:r>
              <a:t>Bestuurders</a:t>
            </a:r>
            <a:r>
              <a:rPr spc="-30"/>
              <a:t> </a:t>
            </a:r>
            <a:r>
              <a:t>zorgen</a:t>
            </a:r>
            <a:r>
              <a:rPr spc="-15"/>
              <a:t> </a:t>
            </a:r>
            <a:r>
              <a:t>voor</a:t>
            </a:r>
            <a:r>
              <a:rPr spc="-15"/>
              <a:t> </a:t>
            </a:r>
            <a:r>
              <a:t>draagvlak</a:t>
            </a:r>
            <a:r>
              <a:rPr spc="-15"/>
              <a:t> </a:t>
            </a:r>
            <a:r>
              <a:t>&amp;</a:t>
            </a:r>
            <a:r>
              <a:rPr spc="-15"/>
              <a:t> </a:t>
            </a:r>
            <a:r>
              <a:t>uitvoer:</a:t>
            </a:r>
            <a:r>
              <a:rPr spc="-15"/>
              <a:t> </a:t>
            </a:r>
            <a:r>
              <a:t>als</a:t>
            </a:r>
            <a:r>
              <a:rPr spc="-15"/>
              <a:t> </a:t>
            </a:r>
            <a:r>
              <a:t>bestuurder</a:t>
            </a:r>
            <a:r>
              <a:rPr spc="-15"/>
              <a:t> </a:t>
            </a:r>
            <a:r>
              <a:t>kun</a:t>
            </a:r>
            <a:r>
              <a:rPr spc="-15"/>
              <a:t> </a:t>
            </a:r>
            <a:r>
              <a:rPr spc="-25"/>
              <a:t>je </a:t>
            </a:r>
            <a:r>
              <a:t>taken</a:t>
            </a:r>
            <a:r>
              <a:rPr spc="-20"/>
              <a:t> </a:t>
            </a:r>
            <a:r>
              <a:rPr spc="-10"/>
              <a:t>prioriteren</a:t>
            </a:r>
            <a:r>
              <a:rPr spc="-5"/>
              <a:t> </a:t>
            </a:r>
            <a:r>
              <a:t>en</a:t>
            </a:r>
            <a:r>
              <a:rPr spc="-5"/>
              <a:t> </a:t>
            </a:r>
            <a:r>
              <a:t>mandaat</a:t>
            </a:r>
            <a:r>
              <a:rPr spc="-5"/>
              <a:t> </a:t>
            </a:r>
            <a:r>
              <a:t>geven.</a:t>
            </a:r>
            <a:r>
              <a:rPr spc="-5"/>
              <a:t> </a:t>
            </a:r>
            <a:r>
              <a:t>Dit</a:t>
            </a:r>
            <a:r>
              <a:rPr spc="-10"/>
              <a:t> </a:t>
            </a:r>
            <a:r>
              <a:t>is</a:t>
            </a:r>
            <a:r>
              <a:rPr spc="-5"/>
              <a:t> </a:t>
            </a:r>
            <a:r>
              <a:t>nodig</a:t>
            </a:r>
            <a:r>
              <a:rPr spc="-5"/>
              <a:t> </a:t>
            </a:r>
            <a:r>
              <a:t>om</a:t>
            </a:r>
            <a:r>
              <a:rPr spc="-5"/>
              <a:t> </a:t>
            </a:r>
            <a:r>
              <a:t>dit</a:t>
            </a:r>
            <a:r>
              <a:rPr spc="-5"/>
              <a:t> </a:t>
            </a:r>
            <a:r>
              <a:rPr spc="-10"/>
              <a:t>stappenplan </a:t>
            </a:r>
            <a:r>
              <a:t>tot</a:t>
            </a:r>
            <a:r>
              <a:rPr spc="-30"/>
              <a:t> </a:t>
            </a:r>
            <a:r>
              <a:t>uitvoer</a:t>
            </a:r>
            <a:r>
              <a:rPr spc="-15"/>
              <a:t> </a:t>
            </a:r>
            <a:r>
              <a:t>te</a:t>
            </a:r>
            <a:r>
              <a:rPr spc="-15"/>
              <a:t> </a:t>
            </a:r>
            <a:r>
              <a:t>brengen.</a:t>
            </a:r>
            <a:r>
              <a:rPr spc="-15"/>
              <a:t> </a:t>
            </a:r>
            <a:r>
              <a:t>Bestuurders</a:t>
            </a:r>
            <a:r>
              <a:rPr spc="-15"/>
              <a:t> </a:t>
            </a:r>
            <a:r>
              <a:t>worden</a:t>
            </a:r>
            <a:r>
              <a:rPr spc="-15"/>
              <a:t> </a:t>
            </a:r>
            <a:r>
              <a:t>opgeroepen</a:t>
            </a:r>
            <a:r>
              <a:rPr spc="-15"/>
              <a:t> </a:t>
            </a:r>
            <a:r>
              <a:t>om</a:t>
            </a:r>
            <a:r>
              <a:rPr spc="-15"/>
              <a:t> </a:t>
            </a:r>
            <a:r>
              <a:rPr spc="-25"/>
              <a:t>de </a:t>
            </a:r>
            <a:r>
              <a:rPr spc="-10"/>
              <a:t>implementatie</a:t>
            </a:r>
            <a:r>
              <a:rPr spc="-15"/>
              <a:t> </a:t>
            </a:r>
            <a:r>
              <a:t>van</a:t>
            </a:r>
            <a:r>
              <a:rPr spc="-5"/>
              <a:t> </a:t>
            </a:r>
            <a:r>
              <a:t>dit</a:t>
            </a:r>
            <a:r>
              <a:rPr spc="-5"/>
              <a:t> </a:t>
            </a:r>
            <a:r>
              <a:t>plan</a:t>
            </a:r>
            <a:r>
              <a:rPr spc="-5"/>
              <a:t> </a:t>
            </a:r>
            <a:r>
              <a:t>van aanpak</a:t>
            </a:r>
            <a:r>
              <a:rPr spc="-5"/>
              <a:t> </a:t>
            </a:r>
            <a:r>
              <a:t>bij</a:t>
            </a:r>
            <a:r>
              <a:rPr spc="-5"/>
              <a:t> </a:t>
            </a:r>
            <a:r>
              <a:t>de</a:t>
            </a:r>
            <a:r>
              <a:rPr spc="-5"/>
              <a:t> </a:t>
            </a:r>
            <a:r>
              <a:t>juiste</a:t>
            </a:r>
            <a:r>
              <a:rPr spc="-5"/>
              <a:t> </a:t>
            </a:r>
            <a:r>
              <a:t>mensen </a:t>
            </a:r>
            <a:r>
              <a:rPr spc="-25"/>
              <a:t>mét </a:t>
            </a:r>
            <a:r>
              <a:t>mandaat</a:t>
            </a:r>
            <a:r>
              <a:rPr spc="-5"/>
              <a:t> </a:t>
            </a:r>
            <a:r>
              <a:rPr spc="-10"/>
              <a:t>(sleutelpersonen)</a:t>
            </a:r>
            <a:r>
              <a:rPr spc="10"/>
              <a:t> </a:t>
            </a:r>
            <a:r>
              <a:t>te</a:t>
            </a:r>
            <a:r>
              <a:rPr spc="5"/>
              <a:t> </a:t>
            </a:r>
            <a:r>
              <a:t>beleggen</a:t>
            </a:r>
            <a:r>
              <a:rPr spc="10"/>
              <a:t> </a:t>
            </a:r>
            <a:r>
              <a:t>in</a:t>
            </a:r>
            <a:r>
              <a:rPr spc="5"/>
              <a:t> </a:t>
            </a:r>
            <a:r>
              <a:t>de</a:t>
            </a:r>
            <a:r>
              <a:rPr spc="10"/>
              <a:t> </a:t>
            </a:r>
            <a:r>
              <a:rPr spc="-10"/>
              <a:t>organisatie.</a:t>
            </a:r>
          </a:p>
          <a:p>
            <a:pPr marR="246379" indent="12700">
              <a:lnSpc>
                <a:spcPct val="138900"/>
              </a:lnSpc>
              <a:defRPr i="1" sz="900">
                <a:solidFill>
                  <a:srgbClr val="231F20"/>
                </a:solidFill>
                <a:latin typeface="Montserrat Light"/>
                <a:ea typeface="Montserrat Light"/>
                <a:cs typeface="Montserrat Light"/>
                <a:sym typeface="Montserrat Light"/>
              </a:defRPr>
            </a:pPr>
            <a:r>
              <a:t>Tip:</a:t>
            </a:r>
            <a:r>
              <a:rPr spc="-25"/>
              <a:t> </a:t>
            </a:r>
            <a:r>
              <a:t>Soms</a:t>
            </a:r>
            <a:r>
              <a:rPr spc="-10"/>
              <a:t> </a:t>
            </a:r>
            <a:r>
              <a:t>zijn</a:t>
            </a:r>
            <a:r>
              <a:rPr spc="-10"/>
              <a:t> </a:t>
            </a:r>
            <a:r>
              <a:t>er</a:t>
            </a:r>
            <a:r>
              <a:rPr spc="-10"/>
              <a:t> </a:t>
            </a:r>
            <a:r>
              <a:t>al</a:t>
            </a:r>
            <a:r>
              <a:rPr spc="-10"/>
              <a:t> aanwezige</a:t>
            </a:r>
            <a:r>
              <a:rPr spc="-15"/>
              <a:t> </a:t>
            </a:r>
            <a:r>
              <a:t>teams</a:t>
            </a:r>
            <a:r>
              <a:rPr spc="-10"/>
              <a:t> </a:t>
            </a:r>
            <a:r>
              <a:t>die</a:t>
            </a:r>
            <a:r>
              <a:rPr spc="-10"/>
              <a:t> </a:t>
            </a:r>
            <a:r>
              <a:t>vaker</a:t>
            </a:r>
            <a:r>
              <a:rPr spc="-10"/>
              <a:t> </a:t>
            </a:r>
            <a:r>
              <a:t>dit</a:t>
            </a:r>
            <a:r>
              <a:rPr spc="-10"/>
              <a:t> </a:t>
            </a:r>
            <a:r>
              <a:t>soort</a:t>
            </a:r>
            <a:r>
              <a:rPr spc="-10"/>
              <a:t> trajecten </a:t>
            </a:r>
            <a:r>
              <a:t>doen.</a:t>
            </a:r>
            <a:r>
              <a:rPr spc="-5"/>
              <a:t> </a:t>
            </a:r>
            <a:r>
              <a:t>Denk bijvoorbeeld aan</a:t>
            </a:r>
            <a:r>
              <a:rPr spc="-5"/>
              <a:t> </a:t>
            </a:r>
            <a:r>
              <a:rPr spc="-10"/>
              <a:t>inclusieteams,</a:t>
            </a:r>
            <a:r>
              <a:t> die in </a:t>
            </a:r>
            <a:r>
              <a:rPr spc="-10"/>
              <a:t>meerdere </a:t>
            </a:r>
            <a:r>
              <a:t>lagen</a:t>
            </a:r>
            <a:r>
              <a:rPr spc="-20"/>
              <a:t> </a:t>
            </a:r>
            <a:r>
              <a:t>van</a:t>
            </a:r>
            <a:r>
              <a:rPr spc="-10"/>
              <a:t> </a:t>
            </a:r>
            <a:r>
              <a:t>de</a:t>
            </a:r>
            <a:r>
              <a:rPr spc="-10"/>
              <a:t> organisatie </a:t>
            </a:r>
            <a:r>
              <a:t>werken.</a:t>
            </a:r>
            <a:r>
              <a:rPr spc="-10"/>
              <a:t> </a:t>
            </a:r>
            <a:r>
              <a:t>Mensen</a:t>
            </a:r>
            <a:r>
              <a:rPr spc="-10"/>
              <a:t> </a:t>
            </a:r>
            <a:r>
              <a:t>die</a:t>
            </a:r>
            <a:r>
              <a:rPr spc="-10"/>
              <a:t> </a:t>
            </a:r>
            <a:r>
              <a:t>je</a:t>
            </a:r>
            <a:r>
              <a:rPr spc="-10"/>
              <a:t> </a:t>
            </a:r>
            <a:r>
              <a:t>kunt</a:t>
            </a:r>
            <a:r>
              <a:rPr spc="-10"/>
              <a:t> betrekken:</a:t>
            </a:r>
          </a:p>
          <a:p>
            <a:pPr marR="5080" indent="12700">
              <a:lnSpc>
                <a:spcPct val="138900"/>
              </a:lnSpc>
              <a:defRPr i="1" sz="900">
                <a:solidFill>
                  <a:srgbClr val="231F20"/>
                </a:solidFill>
                <a:latin typeface="Montserrat Light"/>
                <a:ea typeface="Montserrat Light"/>
                <a:cs typeface="Montserrat Light"/>
                <a:sym typeface="Montserrat Light"/>
              </a:defRPr>
            </a:pPr>
            <a:r>
              <a:t>bestuurders,</a:t>
            </a:r>
            <a:r>
              <a:rPr spc="-10"/>
              <a:t> </a:t>
            </a:r>
            <a:r>
              <a:t>managers,</a:t>
            </a:r>
            <a:r>
              <a:rPr spc="5"/>
              <a:t> </a:t>
            </a:r>
            <a:r>
              <a:t>HRM,</a:t>
            </a:r>
            <a:r>
              <a:rPr spc="5"/>
              <a:t> </a:t>
            </a:r>
            <a:r>
              <a:t>directies, </a:t>
            </a:r>
            <a:r>
              <a:rPr spc="-10"/>
              <a:t>afdelingen</a:t>
            </a:r>
            <a:r>
              <a:rPr spc="5"/>
              <a:t> </a:t>
            </a:r>
            <a:r>
              <a:rPr spc="-10"/>
              <a:t>communicatie</a:t>
            </a:r>
            <a:r>
              <a:rPr spc="5"/>
              <a:t> </a:t>
            </a:r>
            <a:r>
              <a:rPr spc="-25"/>
              <a:t>en </a:t>
            </a:r>
            <a:r>
              <a:rPr spc="-10"/>
              <a:t>beleidsmakers.</a:t>
            </a:r>
          </a:p>
        </p:txBody>
      </p:sp>
      <p:sp>
        <p:nvSpPr>
          <p:cNvPr id="170" name="object 3"/>
          <p:cNvSpPr txBox="1"/>
          <p:nvPr/>
        </p:nvSpPr>
        <p:spPr>
          <a:xfrm>
            <a:off x="743299" y="5689600"/>
            <a:ext cx="3976372" cy="33374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z="900">
                <a:solidFill>
                  <a:srgbClr val="231F20"/>
                </a:solidFill>
                <a:latin typeface="Montserrat Light"/>
                <a:ea typeface="Montserrat Light"/>
                <a:cs typeface="Montserrat Light"/>
                <a:sym typeface="Montserrat Light"/>
              </a:defRPr>
            </a:pPr>
            <a:r>
              <a:t>Sleutelpersonen</a:t>
            </a:r>
            <a:r>
              <a:rPr spc="-25"/>
              <a:t> </a:t>
            </a:r>
            <a:r>
              <a:t>krijgen</a:t>
            </a:r>
            <a:r>
              <a:rPr spc="-25"/>
              <a:t> </a:t>
            </a:r>
            <a:r>
              <a:t>draagvlak</a:t>
            </a:r>
            <a:r>
              <a:rPr spc="-25"/>
              <a:t> </a:t>
            </a:r>
            <a:r>
              <a:t>van</a:t>
            </a:r>
            <a:r>
              <a:rPr spc="-25"/>
              <a:t> </a:t>
            </a:r>
            <a:r>
              <a:t>bestuur</a:t>
            </a:r>
            <a:r>
              <a:rPr spc="-25"/>
              <a:t> </a:t>
            </a:r>
            <a:r>
              <a:t>en/of</a:t>
            </a:r>
            <a:r>
              <a:rPr spc="-25"/>
              <a:t> </a:t>
            </a:r>
            <a:r>
              <a:t>management</a:t>
            </a:r>
            <a:r>
              <a:rPr spc="-25"/>
              <a:t> en </a:t>
            </a:r>
            <a:r>
              <a:t>zorgen</a:t>
            </a:r>
            <a:r>
              <a:rPr spc="-30"/>
              <a:t> </a:t>
            </a:r>
            <a:r>
              <a:t>ervoor</a:t>
            </a:r>
            <a:r>
              <a:rPr spc="-20"/>
              <a:t> </a:t>
            </a:r>
            <a:r>
              <a:t>dat</a:t>
            </a:r>
            <a:r>
              <a:rPr spc="-20"/>
              <a:t> </a:t>
            </a:r>
            <a:r>
              <a:t>het</a:t>
            </a:r>
            <a:r>
              <a:rPr spc="-20"/>
              <a:t> </a:t>
            </a:r>
            <a:r>
              <a:t>plan</a:t>
            </a:r>
            <a:r>
              <a:rPr spc="-15"/>
              <a:t> </a:t>
            </a:r>
            <a:r>
              <a:t>van</a:t>
            </a:r>
            <a:r>
              <a:rPr spc="-20"/>
              <a:t> </a:t>
            </a:r>
            <a:r>
              <a:t>aanpak</a:t>
            </a:r>
            <a:r>
              <a:rPr spc="-20"/>
              <a:t> </a:t>
            </a:r>
            <a:r>
              <a:t>kan</a:t>
            </a:r>
            <a:r>
              <a:rPr spc="-20"/>
              <a:t> </a:t>
            </a:r>
            <a:r>
              <a:t>worden</a:t>
            </a:r>
            <a:r>
              <a:rPr spc="-20"/>
              <a:t> </a:t>
            </a:r>
            <a:r>
              <a:t>uitgevoerd.</a:t>
            </a:r>
          </a:p>
        </p:txBody>
      </p:sp>
      <p:sp>
        <p:nvSpPr>
          <p:cNvPr id="171" name="object 4"/>
          <p:cNvSpPr txBox="1"/>
          <p:nvPr/>
        </p:nvSpPr>
        <p:spPr>
          <a:xfrm>
            <a:off x="5084961" y="1638300"/>
            <a:ext cx="4006216" cy="5277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z="900">
                <a:solidFill>
                  <a:srgbClr val="231F20"/>
                </a:solidFill>
                <a:latin typeface="Montserrat Light"/>
                <a:ea typeface="Montserrat Light"/>
                <a:cs typeface="Montserrat Light"/>
                <a:sym typeface="Montserrat Light"/>
              </a:defRPr>
            </a:pPr>
            <a:r>
              <a:t>Voor sleutelpersonen</a:t>
            </a:r>
            <a:r>
              <a:rPr spc="-15"/>
              <a:t> </a:t>
            </a:r>
            <a:r>
              <a:t>is</a:t>
            </a:r>
            <a:r>
              <a:rPr spc="-10"/>
              <a:t> </a:t>
            </a:r>
            <a:r>
              <a:t>het</a:t>
            </a:r>
            <a:r>
              <a:rPr spc="-10"/>
              <a:t> </a:t>
            </a:r>
            <a:r>
              <a:t>van</a:t>
            </a:r>
            <a:r>
              <a:rPr spc="-15"/>
              <a:t> </a:t>
            </a:r>
            <a:r>
              <a:t>belang</a:t>
            </a:r>
            <a:r>
              <a:rPr spc="-10"/>
              <a:t> </a:t>
            </a:r>
            <a:r>
              <a:t>om</a:t>
            </a:r>
            <a:r>
              <a:rPr spc="-10"/>
              <a:t> </a:t>
            </a:r>
            <a:r>
              <a:t>te</a:t>
            </a:r>
            <a:r>
              <a:rPr spc="-15"/>
              <a:t> </a:t>
            </a:r>
            <a:r>
              <a:t>weten</a:t>
            </a:r>
            <a:r>
              <a:rPr spc="-10"/>
              <a:t> </a:t>
            </a:r>
            <a:r>
              <a:t>welke</a:t>
            </a:r>
            <a:r>
              <a:rPr spc="-10"/>
              <a:t> argumenten </a:t>
            </a:r>
            <a:r>
              <a:t>zwaar</a:t>
            </a:r>
            <a:r>
              <a:rPr spc="-15"/>
              <a:t> </a:t>
            </a:r>
            <a:r>
              <a:t>wegen.</a:t>
            </a:r>
            <a:r>
              <a:rPr spc="-10"/>
              <a:t> </a:t>
            </a:r>
            <a:r>
              <a:t>Zij</a:t>
            </a:r>
            <a:r>
              <a:rPr spc="-15"/>
              <a:t> </a:t>
            </a:r>
            <a:r>
              <a:t>kunnen</a:t>
            </a:r>
            <a:r>
              <a:rPr spc="-10"/>
              <a:t> </a:t>
            </a:r>
            <a:r>
              <a:t>ook</a:t>
            </a:r>
            <a:r>
              <a:rPr spc="-15"/>
              <a:t> </a:t>
            </a:r>
            <a:r>
              <a:t>kijken</a:t>
            </a:r>
            <a:r>
              <a:rPr spc="-10"/>
              <a:t> </a:t>
            </a:r>
            <a:r>
              <a:t>welke</a:t>
            </a:r>
            <a:r>
              <a:rPr spc="-15"/>
              <a:t> </a:t>
            </a:r>
            <a:r>
              <a:t>kennis</a:t>
            </a:r>
            <a:r>
              <a:rPr spc="-10"/>
              <a:t> </a:t>
            </a:r>
            <a:r>
              <a:t>gedeeld</a:t>
            </a:r>
            <a:r>
              <a:rPr spc="-15"/>
              <a:t> </a:t>
            </a:r>
            <a:r>
              <a:t>kan</a:t>
            </a:r>
            <a:r>
              <a:rPr spc="-10"/>
              <a:t> worden </a:t>
            </a:r>
            <a:r>
              <a:t>én</a:t>
            </a:r>
            <a:r>
              <a:rPr spc="-15"/>
              <a:t> </a:t>
            </a:r>
            <a:r>
              <a:t>welke</a:t>
            </a:r>
            <a:r>
              <a:rPr spc="-5"/>
              <a:t> </a:t>
            </a:r>
            <a:r>
              <a:t>kennis</a:t>
            </a:r>
            <a:r>
              <a:rPr spc="-5"/>
              <a:t> </a:t>
            </a:r>
            <a:r>
              <a:t>nieuw</a:t>
            </a:r>
            <a:r>
              <a:rPr spc="-5"/>
              <a:t> </a:t>
            </a:r>
            <a:r>
              <a:t>of</a:t>
            </a:r>
            <a:r>
              <a:rPr spc="-5"/>
              <a:t> </a:t>
            </a:r>
            <a:r>
              <a:rPr spc="-10"/>
              <a:t>interessant</a:t>
            </a:r>
            <a:r>
              <a:rPr spc="-5"/>
              <a:t> </a:t>
            </a:r>
            <a:r>
              <a:t>is</a:t>
            </a:r>
            <a:r>
              <a:rPr spc="-5"/>
              <a:t> </a:t>
            </a:r>
            <a:r>
              <a:t>voor</a:t>
            </a:r>
            <a:r>
              <a:rPr spc="-5"/>
              <a:t> </a:t>
            </a:r>
            <a:r>
              <a:t>de</a:t>
            </a:r>
            <a:r>
              <a:rPr spc="-5"/>
              <a:t> </a:t>
            </a:r>
            <a:r>
              <a:rPr spc="-10"/>
              <a:t>organisatie.</a:t>
            </a:r>
          </a:p>
        </p:txBody>
      </p:sp>
      <p:sp>
        <p:nvSpPr>
          <p:cNvPr id="172" name="object 5"/>
          <p:cNvSpPr txBox="1"/>
          <p:nvPr/>
        </p:nvSpPr>
        <p:spPr>
          <a:xfrm>
            <a:off x="5105598" y="2266213"/>
            <a:ext cx="3964941" cy="144366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pc="-10" sz="900" u="sng">
                <a:solidFill>
                  <a:srgbClr val="231F20"/>
                </a:solidFill>
                <a:latin typeface="Montserrat Bold"/>
                <a:ea typeface="Montserrat Bold"/>
                <a:cs typeface="Montserrat Bold"/>
                <a:sym typeface="Montserrat Bold"/>
              </a:defRPr>
            </a:pPr>
            <a:r>
              <a:t>Waarom?</a:t>
            </a:r>
          </a:p>
          <a:p>
            <a:pPr marR="210184" indent="12700">
              <a:lnSpc>
                <a:spcPct val="138900"/>
              </a:lnSpc>
              <a:defRPr sz="900">
                <a:solidFill>
                  <a:srgbClr val="231F20"/>
                </a:solidFill>
                <a:latin typeface="Montserrat Light"/>
                <a:ea typeface="Montserrat Light"/>
                <a:cs typeface="Montserrat Light"/>
                <a:sym typeface="Montserrat Light"/>
              </a:defRPr>
            </a:pPr>
            <a:r>
              <a:t>Het</a:t>
            </a:r>
            <a:r>
              <a:rPr spc="-20"/>
              <a:t> </a:t>
            </a:r>
            <a:r>
              <a:t>uitvoeren</a:t>
            </a:r>
            <a:r>
              <a:rPr spc="-5"/>
              <a:t> </a:t>
            </a:r>
            <a:r>
              <a:t>van</a:t>
            </a:r>
            <a:r>
              <a:rPr spc="-10"/>
              <a:t> </a:t>
            </a:r>
            <a:r>
              <a:t>dit</a:t>
            </a:r>
            <a:r>
              <a:rPr spc="-5"/>
              <a:t> </a:t>
            </a:r>
            <a:r>
              <a:t>plan</a:t>
            </a:r>
            <a:r>
              <a:rPr spc="-10"/>
              <a:t> </a:t>
            </a:r>
            <a:r>
              <a:t>van</a:t>
            </a:r>
            <a:r>
              <a:rPr spc="-5"/>
              <a:t> </a:t>
            </a:r>
            <a:r>
              <a:t>aanpak</a:t>
            </a:r>
            <a:r>
              <a:rPr spc="-10"/>
              <a:t> </a:t>
            </a:r>
            <a:r>
              <a:t>behelst</a:t>
            </a:r>
            <a:r>
              <a:rPr spc="-5"/>
              <a:t> </a:t>
            </a:r>
            <a:r>
              <a:t>meer</a:t>
            </a:r>
            <a:r>
              <a:rPr spc="-10"/>
              <a:t> </a:t>
            </a:r>
            <a:r>
              <a:t>dan</a:t>
            </a:r>
            <a:r>
              <a:rPr spc="-5"/>
              <a:t> </a:t>
            </a:r>
            <a:r>
              <a:t>alleen</a:t>
            </a:r>
            <a:r>
              <a:rPr spc="-5"/>
              <a:t> </a:t>
            </a:r>
            <a:r>
              <a:rPr spc="-25"/>
              <a:t>de </a:t>
            </a:r>
            <a:r>
              <a:rPr spc="-10"/>
              <a:t>landelijke</a:t>
            </a:r>
            <a:r>
              <a:rPr spc="-20"/>
              <a:t> </a:t>
            </a:r>
            <a:r>
              <a:t>visie</a:t>
            </a:r>
            <a:r>
              <a:rPr spc="-5"/>
              <a:t> </a:t>
            </a:r>
            <a:r>
              <a:t>uit</a:t>
            </a:r>
            <a:r>
              <a:rPr spc="-5"/>
              <a:t> </a:t>
            </a:r>
            <a:r>
              <a:t>het</a:t>
            </a:r>
            <a:r>
              <a:rPr spc="-5"/>
              <a:t> </a:t>
            </a:r>
            <a:r>
              <a:t>manifest</a:t>
            </a:r>
            <a:r>
              <a:rPr spc="-5"/>
              <a:t> </a:t>
            </a:r>
            <a:r>
              <a:t>uitdragen</a:t>
            </a:r>
            <a:r>
              <a:rPr spc="-5"/>
              <a:t> </a:t>
            </a:r>
            <a:r>
              <a:t>via</a:t>
            </a:r>
            <a:r>
              <a:rPr spc="-5"/>
              <a:t> </a:t>
            </a:r>
            <a:r>
              <a:t>sociale</a:t>
            </a:r>
            <a:r>
              <a:rPr spc="-5"/>
              <a:t> </a:t>
            </a:r>
            <a:r>
              <a:t>media.</a:t>
            </a:r>
            <a:r>
              <a:rPr spc="-5"/>
              <a:t> </a:t>
            </a:r>
            <a:r>
              <a:t>Het</a:t>
            </a:r>
            <a:r>
              <a:rPr spc="-5"/>
              <a:t> </a:t>
            </a:r>
            <a:r>
              <a:rPr spc="-25"/>
              <a:t>is </a:t>
            </a:r>
            <a:r>
              <a:t>niet</a:t>
            </a:r>
            <a:r>
              <a:rPr spc="-15"/>
              <a:t> </a:t>
            </a:r>
            <a:r>
              <a:t>genoeg</a:t>
            </a:r>
            <a:r>
              <a:rPr spc="-5"/>
              <a:t> </a:t>
            </a:r>
            <a:r>
              <a:t>als bestuursleden</a:t>
            </a:r>
            <a:r>
              <a:rPr spc="-5"/>
              <a:t> </a:t>
            </a:r>
            <a:r>
              <a:t>af</a:t>
            </a:r>
            <a:r>
              <a:rPr spc="-5"/>
              <a:t> </a:t>
            </a:r>
            <a:r>
              <a:t>en toe</a:t>
            </a:r>
            <a:r>
              <a:rPr spc="-5"/>
              <a:t> </a:t>
            </a:r>
            <a:r>
              <a:t>het</a:t>
            </a:r>
            <a:r>
              <a:rPr spc="-5"/>
              <a:t> </a:t>
            </a:r>
            <a:r>
              <a:t>werkveld </a:t>
            </a:r>
            <a:r>
              <a:rPr spc="-10"/>
              <a:t>meenemen </a:t>
            </a:r>
            <a:r>
              <a:t>in</a:t>
            </a:r>
            <a:r>
              <a:rPr spc="-10"/>
              <a:t> </a:t>
            </a:r>
            <a:r>
              <a:t>hun</a:t>
            </a:r>
            <a:r>
              <a:rPr spc="-10"/>
              <a:t> </a:t>
            </a:r>
            <a:r>
              <a:t>praatje</a:t>
            </a:r>
            <a:r>
              <a:rPr spc="-10"/>
              <a:t> </a:t>
            </a:r>
            <a:r>
              <a:t>bij</a:t>
            </a:r>
            <a:r>
              <a:rPr spc="-10"/>
              <a:t> </a:t>
            </a:r>
            <a:r>
              <a:t>stakeholders.</a:t>
            </a:r>
            <a:r>
              <a:rPr spc="-10"/>
              <a:t> </a:t>
            </a:r>
            <a:r>
              <a:t>Het</a:t>
            </a:r>
            <a:r>
              <a:rPr spc="-5"/>
              <a:t> </a:t>
            </a:r>
            <a:r>
              <a:t>doel</a:t>
            </a:r>
            <a:r>
              <a:rPr spc="-10"/>
              <a:t> </a:t>
            </a:r>
            <a:r>
              <a:t>is</a:t>
            </a:r>
            <a:r>
              <a:rPr spc="-10"/>
              <a:t> </a:t>
            </a:r>
            <a:r>
              <a:t>dat</a:t>
            </a:r>
            <a:r>
              <a:rPr spc="-10"/>
              <a:t> </a:t>
            </a:r>
            <a:r>
              <a:t>alle</a:t>
            </a:r>
            <a:r>
              <a:rPr spc="-10"/>
              <a:t> </a:t>
            </a:r>
            <a:r>
              <a:t>leden</a:t>
            </a:r>
            <a:r>
              <a:rPr spc="-10"/>
              <a:t> </a:t>
            </a:r>
            <a:r>
              <a:t>in</a:t>
            </a:r>
            <a:r>
              <a:rPr spc="-5"/>
              <a:t> </a:t>
            </a:r>
            <a:r>
              <a:rPr spc="-10"/>
              <a:t>positie</a:t>
            </a:r>
          </a:p>
          <a:p>
            <a:pPr marR="5080" indent="12700">
              <a:lnSpc>
                <a:spcPct val="138900"/>
              </a:lnSpc>
              <a:defRPr sz="900">
                <a:solidFill>
                  <a:srgbClr val="231F20"/>
                </a:solidFill>
                <a:latin typeface="Montserrat Light"/>
                <a:ea typeface="Montserrat Light"/>
                <a:cs typeface="Montserrat Light"/>
                <a:sym typeface="Montserrat Light"/>
              </a:defRPr>
            </a:pPr>
            <a:r>
              <a:t>komen</a:t>
            </a:r>
            <a:r>
              <a:rPr spc="-20"/>
              <a:t> </a:t>
            </a:r>
            <a:r>
              <a:t>(op</a:t>
            </a:r>
            <a:r>
              <a:rPr spc="-10"/>
              <a:t> </a:t>
            </a:r>
            <a:r>
              <a:t>alle</a:t>
            </a:r>
            <a:r>
              <a:rPr spc="-10"/>
              <a:t> vlakken)</a:t>
            </a:r>
            <a:r>
              <a:rPr spc="-5"/>
              <a:t> </a:t>
            </a:r>
            <a:r>
              <a:t>door</a:t>
            </a:r>
            <a:r>
              <a:rPr spc="-10"/>
              <a:t> </a:t>
            </a:r>
            <a:r>
              <a:t>te</a:t>
            </a:r>
            <a:r>
              <a:rPr spc="-10"/>
              <a:t> profiteren </a:t>
            </a:r>
            <a:r>
              <a:t>van</a:t>
            </a:r>
            <a:r>
              <a:rPr spc="-5"/>
              <a:t> </a:t>
            </a:r>
            <a:r>
              <a:t>elkaars</a:t>
            </a:r>
            <a:r>
              <a:rPr spc="-10"/>
              <a:t> </a:t>
            </a:r>
            <a:r>
              <a:t>kennis</a:t>
            </a:r>
            <a:r>
              <a:rPr spc="-10"/>
              <a:t> </a:t>
            </a:r>
            <a:r>
              <a:t>én</a:t>
            </a:r>
            <a:r>
              <a:rPr spc="-5"/>
              <a:t> </a:t>
            </a:r>
            <a:r>
              <a:rPr spc="-20"/>
              <a:t>door </a:t>
            </a:r>
            <a:r>
              <a:t>structureel</a:t>
            </a:r>
            <a:r>
              <a:rPr spc="-20"/>
              <a:t> </a:t>
            </a:r>
            <a:r>
              <a:t>het</a:t>
            </a:r>
            <a:r>
              <a:rPr spc="-5"/>
              <a:t> </a:t>
            </a:r>
            <a:r>
              <a:t>werkveld</a:t>
            </a:r>
            <a:r>
              <a:rPr spc="-10"/>
              <a:t> </a:t>
            </a:r>
            <a:r>
              <a:t>op</a:t>
            </a:r>
            <a:r>
              <a:rPr spc="-5"/>
              <a:t> </a:t>
            </a:r>
            <a:r>
              <a:t>de</a:t>
            </a:r>
            <a:r>
              <a:rPr spc="-5"/>
              <a:t> </a:t>
            </a:r>
            <a:r>
              <a:t>kaart</a:t>
            </a:r>
            <a:r>
              <a:rPr spc="-10"/>
              <a:t> </a:t>
            </a:r>
            <a:r>
              <a:t>te</a:t>
            </a:r>
            <a:r>
              <a:rPr spc="-5"/>
              <a:t> </a:t>
            </a:r>
            <a:r>
              <a:t>zetten.</a:t>
            </a:r>
            <a:r>
              <a:rPr spc="-5"/>
              <a:t> </a:t>
            </a:r>
            <a:r>
              <a:t>Maar</a:t>
            </a:r>
            <a:r>
              <a:rPr spc="-10"/>
              <a:t> werkdruk</a:t>
            </a:r>
            <a:r>
              <a:rPr spc="-5"/>
              <a:t> </a:t>
            </a:r>
            <a:r>
              <a:t>is</a:t>
            </a:r>
            <a:r>
              <a:rPr spc="-5"/>
              <a:t> </a:t>
            </a:r>
            <a:r>
              <a:rPr spc="-20"/>
              <a:t>hoog </a:t>
            </a:r>
            <a:r>
              <a:t>en</a:t>
            </a:r>
            <a:r>
              <a:rPr spc="-15"/>
              <a:t> </a:t>
            </a:r>
            <a:r>
              <a:rPr spc="-10"/>
              <a:t>landelijke</a:t>
            </a:r>
            <a:r>
              <a:rPr spc="-5"/>
              <a:t> </a:t>
            </a:r>
            <a:r>
              <a:t>profilering</a:t>
            </a:r>
            <a:r>
              <a:rPr spc="-5"/>
              <a:t> </a:t>
            </a:r>
            <a:r>
              <a:t>heeft</a:t>
            </a:r>
            <a:r>
              <a:rPr spc="-5"/>
              <a:t> </a:t>
            </a:r>
            <a:r>
              <a:t>niet</a:t>
            </a:r>
            <a:r>
              <a:rPr spc="-5"/>
              <a:t> </a:t>
            </a:r>
            <a:r>
              <a:t>altijd</a:t>
            </a:r>
            <a:r>
              <a:rPr spc="-5"/>
              <a:t> </a:t>
            </a:r>
            <a:r>
              <a:rPr spc="-10"/>
              <a:t>prioriteit.</a:t>
            </a:r>
          </a:p>
        </p:txBody>
      </p:sp>
      <p:sp>
        <p:nvSpPr>
          <p:cNvPr id="173" name="object 6"/>
          <p:cNvSpPr txBox="1"/>
          <p:nvPr/>
        </p:nvSpPr>
        <p:spPr>
          <a:xfrm>
            <a:off x="5125601" y="3924300"/>
            <a:ext cx="3924935" cy="21055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81280" indent="12700">
              <a:lnSpc>
                <a:spcPct val="138900"/>
              </a:lnSpc>
              <a:spcBef>
                <a:spcPts val="100"/>
              </a:spcBef>
              <a:defRPr sz="900" u="sng">
                <a:solidFill>
                  <a:srgbClr val="231F20"/>
                </a:solidFill>
                <a:latin typeface="Montserrat Bold"/>
                <a:ea typeface="Montserrat Bold"/>
                <a:cs typeface="Montserrat Bold"/>
                <a:sym typeface="Montserrat Bold"/>
              </a:defRPr>
            </a:pPr>
            <a:r>
              <a:t>Hoe?</a:t>
            </a:r>
          </a:p>
          <a:p>
            <a:pPr marR="81280" indent="12700">
              <a:lnSpc>
                <a:spcPct val="138900"/>
              </a:lnSpc>
              <a:spcBef>
                <a:spcPts val="100"/>
              </a:spcBef>
              <a:defRPr sz="900">
                <a:solidFill>
                  <a:srgbClr val="231F20"/>
                </a:solidFill>
                <a:latin typeface="Montserrat Light"/>
                <a:ea typeface="Montserrat Light"/>
                <a:cs typeface="Montserrat Light"/>
                <a:sym typeface="Montserrat Light"/>
              </a:defRPr>
            </a:pPr>
            <a:r>
              <a:t>Dat</a:t>
            </a:r>
            <a:r>
              <a:rPr spc="-10"/>
              <a:t> </a:t>
            </a:r>
            <a:r>
              <a:t>zou</a:t>
            </a:r>
            <a:r>
              <a:rPr spc="-10"/>
              <a:t> </a:t>
            </a:r>
            <a:r>
              <a:t>het</a:t>
            </a:r>
            <a:r>
              <a:rPr spc="-10"/>
              <a:t> </a:t>
            </a:r>
            <a:r>
              <a:t>wel</a:t>
            </a:r>
            <a:r>
              <a:rPr spc="-10"/>
              <a:t> </a:t>
            </a:r>
            <a:r>
              <a:t>moeten</a:t>
            </a:r>
            <a:r>
              <a:rPr spc="-10"/>
              <a:t> </a:t>
            </a:r>
            <a:r>
              <a:t>zijn.</a:t>
            </a:r>
            <a:r>
              <a:rPr spc="-10"/>
              <a:t> Waarom? </a:t>
            </a:r>
            <a:r>
              <a:t>Je</a:t>
            </a:r>
            <a:r>
              <a:rPr spc="-10"/>
              <a:t> </a:t>
            </a:r>
            <a:r>
              <a:t>leest</a:t>
            </a:r>
            <a:r>
              <a:rPr spc="-10"/>
              <a:t> </a:t>
            </a:r>
            <a:r>
              <a:t>het</a:t>
            </a:r>
            <a:r>
              <a:rPr spc="-10"/>
              <a:t> </a:t>
            </a:r>
            <a:r>
              <a:t>in</a:t>
            </a:r>
            <a:r>
              <a:rPr spc="-10"/>
              <a:t> </a:t>
            </a:r>
            <a:r>
              <a:t>de</a:t>
            </a:r>
            <a:r>
              <a:rPr spc="-5"/>
              <a:t> </a:t>
            </a:r>
            <a:r>
              <a:rPr spc="-10"/>
              <a:t>introductie </a:t>
            </a:r>
            <a:r>
              <a:t>of</a:t>
            </a:r>
            <a:r>
              <a:rPr spc="-20"/>
              <a:t> </a:t>
            </a:r>
            <a:r>
              <a:t>bekijk</a:t>
            </a:r>
            <a:r>
              <a:rPr spc="-5"/>
              <a:t> </a:t>
            </a:r>
            <a:r>
              <a:t>de</a:t>
            </a:r>
            <a:r>
              <a:rPr spc="-10"/>
              <a:t> argumentenkaart</a:t>
            </a:r>
            <a:r>
              <a:rPr spc="-5"/>
              <a:t> </a:t>
            </a:r>
            <a:r>
              <a:t>in</a:t>
            </a:r>
            <a:r>
              <a:rPr spc="-10"/>
              <a:t> </a:t>
            </a:r>
            <a:r>
              <a:t>de</a:t>
            </a:r>
            <a:r>
              <a:rPr spc="-5"/>
              <a:t> </a:t>
            </a:r>
            <a:r>
              <a:t>tools!</a:t>
            </a:r>
            <a:r>
              <a:rPr spc="-10"/>
              <a:t> </a:t>
            </a:r>
            <a:r>
              <a:t>En</a:t>
            </a:r>
            <a:r>
              <a:rPr spc="-5"/>
              <a:t> </a:t>
            </a:r>
            <a:r>
              <a:t>daarbij:</a:t>
            </a:r>
            <a:r>
              <a:rPr spc="-10"/>
              <a:t> </a:t>
            </a:r>
            <a:r>
              <a:t>het</a:t>
            </a:r>
            <a:r>
              <a:rPr spc="-5"/>
              <a:t> </a:t>
            </a:r>
            <a:r>
              <a:rPr spc="-10"/>
              <a:t>effect</a:t>
            </a:r>
          </a:p>
          <a:p>
            <a:pPr marR="5080" indent="12700">
              <a:lnSpc>
                <a:spcPct val="138900"/>
              </a:lnSpc>
              <a:defRPr sz="900">
                <a:solidFill>
                  <a:srgbClr val="231F20"/>
                </a:solidFill>
                <a:latin typeface="Montserrat Light"/>
                <a:ea typeface="Montserrat Light"/>
                <a:cs typeface="Montserrat Light"/>
                <a:sym typeface="Montserrat Light"/>
              </a:defRPr>
            </a:pPr>
            <a:r>
              <a:t>van</a:t>
            </a:r>
            <a:r>
              <a:rPr spc="-15"/>
              <a:t> </a:t>
            </a:r>
            <a:r>
              <a:t>profilering</a:t>
            </a:r>
            <a:r>
              <a:rPr spc="-10"/>
              <a:t> </a:t>
            </a:r>
            <a:r>
              <a:t>is</a:t>
            </a:r>
            <a:r>
              <a:rPr spc="-15"/>
              <a:t> </a:t>
            </a:r>
            <a:r>
              <a:t>het</a:t>
            </a:r>
            <a:r>
              <a:rPr spc="-10"/>
              <a:t> </a:t>
            </a:r>
            <a:r>
              <a:t>grootst</a:t>
            </a:r>
            <a:r>
              <a:rPr spc="-10"/>
              <a:t> </a:t>
            </a:r>
            <a:r>
              <a:t>als</a:t>
            </a:r>
            <a:r>
              <a:rPr spc="-15"/>
              <a:t> </a:t>
            </a:r>
            <a:r>
              <a:t>alle</a:t>
            </a:r>
            <a:r>
              <a:rPr spc="-10"/>
              <a:t> </a:t>
            </a:r>
            <a:r>
              <a:t>leden</a:t>
            </a:r>
            <a:r>
              <a:rPr spc="-15"/>
              <a:t> </a:t>
            </a:r>
            <a:r>
              <a:t>hun</a:t>
            </a:r>
            <a:r>
              <a:rPr spc="-10"/>
              <a:t> </a:t>
            </a:r>
            <a:r>
              <a:t>steentje</a:t>
            </a:r>
            <a:r>
              <a:rPr spc="-10"/>
              <a:t> bijdragen. </a:t>
            </a:r>
            <a:r>
              <a:t>Bovendien</a:t>
            </a:r>
            <a:r>
              <a:rPr spc="-25"/>
              <a:t> </a:t>
            </a:r>
            <a:r>
              <a:t>we</a:t>
            </a:r>
            <a:r>
              <a:rPr spc="-15"/>
              <a:t> </a:t>
            </a:r>
            <a:r>
              <a:t>vragen</a:t>
            </a:r>
            <a:r>
              <a:rPr spc="-15"/>
              <a:t> </a:t>
            </a:r>
            <a:r>
              <a:t>niet</a:t>
            </a:r>
            <a:r>
              <a:rPr spc="-15"/>
              <a:t> </a:t>
            </a:r>
            <a:r>
              <a:t>om</a:t>
            </a:r>
            <a:r>
              <a:rPr spc="-15"/>
              <a:t> </a:t>
            </a:r>
            <a:r>
              <a:t>allerlei</a:t>
            </a:r>
            <a:r>
              <a:rPr spc="-15"/>
              <a:t> </a:t>
            </a:r>
            <a:r>
              <a:t>nieuwe</a:t>
            </a:r>
            <a:r>
              <a:rPr spc="-15"/>
              <a:t> </a:t>
            </a:r>
            <a:r>
              <a:t>activiteiten,</a:t>
            </a:r>
            <a:r>
              <a:rPr spc="-15"/>
              <a:t> </a:t>
            </a:r>
            <a:r>
              <a:t>wel</a:t>
            </a:r>
            <a:r>
              <a:rPr spc="-10"/>
              <a:t> vragen </a:t>
            </a:r>
            <a:r>
              <a:t>we</a:t>
            </a:r>
            <a:r>
              <a:rPr spc="-15"/>
              <a:t> </a:t>
            </a:r>
            <a:r>
              <a:t>om de </a:t>
            </a:r>
            <a:r>
              <a:rPr spc="-10"/>
              <a:t>landelijke</a:t>
            </a:r>
            <a:r>
              <a:t> visie mee te nemen in bestaande activiteiten </a:t>
            </a:r>
            <a:r>
              <a:rPr spc="-25"/>
              <a:t>en </a:t>
            </a:r>
            <a:r>
              <a:rPr spc="-10"/>
              <a:t>communicatie.</a:t>
            </a:r>
            <a:r>
              <a:rPr spc="-20"/>
              <a:t> </a:t>
            </a:r>
            <a:r>
              <a:t>We</a:t>
            </a:r>
            <a:r>
              <a:rPr spc="-5"/>
              <a:t> </a:t>
            </a:r>
            <a:r>
              <a:t>voegen</a:t>
            </a:r>
            <a:r>
              <a:rPr spc="-5"/>
              <a:t> </a:t>
            </a:r>
            <a:r>
              <a:t>waarde</a:t>
            </a:r>
            <a:r>
              <a:rPr spc="-5"/>
              <a:t> </a:t>
            </a:r>
            <a:r>
              <a:t>toe</a:t>
            </a:r>
            <a:r>
              <a:rPr spc="-5"/>
              <a:t> </a:t>
            </a:r>
            <a:r>
              <a:t>aan</a:t>
            </a:r>
            <a:r>
              <a:rPr spc="-5"/>
              <a:t> </a:t>
            </a:r>
            <a:r>
              <a:t>jouw</a:t>
            </a:r>
            <a:r>
              <a:rPr spc="-5"/>
              <a:t> </a:t>
            </a:r>
            <a:r>
              <a:t>(lokale</a:t>
            </a:r>
            <a:r>
              <a:rPr spc="-5"/>
              <a:t> </a:t>
            </a:r>
            <a:r>
              <a:t>en</a:t>
            </a:r>
            <a:r>
              <a:rPr spc="-5"/>
              <a:t> </a:t>
            </a:r>
            <a:r>
              <a:rPr spc="-10"/>
              <a:t>regionale) </a:t>
            </a:r>
            <a:r>
              <a:t>activiteiten (bijvoorbeeld met tekst en </a:t>
            </a:r>
            <a:r>
              <a:rPr spc="-10"/>
              <a:t>cijfers).</a:t>
            </a:r>
            <a:r>
              <a:t> Ook op gebied</a:t>
            </a:r>
            <a:r>
              <a:rPr spc="5"/>
              <a:t> </a:t>
            </a:r>
            <a:r>
              <a:rPr spc="-25"/>
              <a:t>van </a:t>
            </a:r>
            <a:r>
              <a:rPr spc="-10"/>
              <a:t>communicatie </a:t>
            </a:r>
            <a:r>
              <a:t>kunnen</a:t>
            </a:r>
            <a:r>
              <a:rPr spc="-10"/>
              <a:t> </a:t>
            </a:r>
            <a:r>
              <a:t>we</a:t>
            </a:r>
            <a:r>
              <a:rPr spc="-10"/>
              <a:t> </a:t>
            </a:r>
            <a:r>
              <a:t>vaker</a:t>
            </a:r>
            <a:r>
              <a:rPr spc="-10"/>
              <a:t> </a:t>
            </a:r>
            <a:r>
              <a:t>en</a:t>
            </a:r>
            <a:r>
              <a:rPr spc="-10"/>
              <a:t> </a:t>
            </a:r>
            <a:r>
              <a:t>meer</a:t>
            </a:r>
            <a:r>
              <a:rPr spc="-10"/>
              <a:t> </a:t>
            </a:r>
            <a:r>
              <a:t>samen</a:t>
            </a:r>
            <a:r>
              <a:rPr spc="-10"/>
              <a:t> </a:t>
            </a:r>
            <a:r>
              <a:t>optrekken.</a:t>
            </a:r>
            <a:r>
              <a:rPr spc="-5"/>
              <a:t> </a:t>
            </a:r>
            <a:r>
              <a:rPr spc="-10"/>
              <a:t>Kortom.</a:t>
            </a:r>
            <a:endParaRPr spc="-10"/>
          </a:p>
          <a:p>
            <a:pPr marR="5080" indent="12700">
              <a:lnSpc>
                <a:spcPct val="138900"/>
              </a:lnSpc>
              <a:spcBef>
                <a:spcPts val="100"/>
              </a:spcBef>
              <a:defRPr sz="900">
                <a:solidFill>
                  <a:srgbClr val="231F20"/>
                </a:solidFill>
                <a:latin typeface="Montserrat Light"/>
                <a:ea typeface="Montserrat Light"/>
                <a:cs typeface="Montserrat Light"/>
                <a:sym typeface="Montserrat Light"/>
              </a:defRPr>
            </a:pPr>
            <a:r>
              <a:t>Na</a:t>
            </a:r>
            <a:r>
              <a:rPr spc="-5"/>
              <a:t> </a:t>
            </a:r>
            <a:r>
              <a:rPr spc="-10"/>
              <a:t>implementatie</a:t>
            </a:r>
            <a:r>
              <a:rPr spc="5"/>
              <a:t> </a:t>
            </a:r>
            <a:r>
              <a:t>van</a:t>
            </a:r>
            <a:r>
              <a:rPr spc="10"/>
              <a:t> </a:t>
            </a:r>
            <a:r>
              <a:t>het</a:t>
            </a:r>
            <a:r>
              <a:rPr spc="5"/>
              <a:t> </a:t>
            </a:r>
            <a:r>
              <a:t>plan,</a:t>
            </a:r>
            <a:r>
              <a:rPr spc="5"/>
              <a:t> </a:t>
            </a:r>
            <a:r>
              <a:t>levert</a:t>
            </a:r>
            <a:r>
              <a:rPr spc="10"/>
              <a:t> </a:t>
            </a:r>
            <a:r>
              <a:t>het</a:t>
            </a:r>
            <a:r>
              <a:rPr spc="5"/>
              <a:t> </a:t>
            </a:r>
            <a:r>
              <a:t>je</a:t>
            </a:r>
            <a:r>
              <a:rPr spc="5"/>
              <a:t> </a:t>
            </a:r>
            <a:r>
              <a:t>als</a:t>
            </a:r>
            <a:r>
              <a:rPr spc="10"/>
              <a:t> </a:t>
            </a:r>
            <a:r>
              <a:rPr spc="-10"/>
              <a:t>organisatie</a:t>
            </a:r>
            <a:r>
              <a:rPr spc="5"/>
              <a:t> </a:t>
            </a:r>
            <a:r>
              <a:t>én</a:t>
            </a:r>
            <a:r>
              <a:rPr spc="10"/>
              <a:t> </a:t>
            </a:r>
            <a:r>
              <a:rPr spc="-25"/>
              <a:t>als </a:t>
            </a:r>
            <a:r>
              <a:t>werkveld</a:t>
            </a:r>
            <a:r>
              <a:rPr spc="15"/>
              <a:t> </a:t>
            </a:r>
            <a:r>
              <a:t>iets</a:t>
            </a:r>
            <a:r>
              <a:rPr spc="15"/>
              <a:t> </a:t>
            </a:r>
            <a:r>
              <a:rPr spc="-25"/>
              <a:t>op.</a:t>
            </a:r>
          </a:p>
        </p:txBody>
      </p:sp>
      <p:sp>
        <p:nvSpPr>
          <p:cNvPr id="174" name="object 8"/>
          <p:cNvSpPr txBox="1"/>
          <p:nvPr>
            <p:ph type="title"/>
          </p:nvPr>
        </p:nvSpPr>
        <p:spPr>
          <a:xfrm>
            <a:off x="743299" y="618384"/>
            <a:ext cx="1020445" cy="375921"/>
          </a:xfrm>
          <a:prstGeom prst="rect">
            <a:avLst/>
          </a:prstGeom>
        </p:spPr>
        <p:txBody>
          <a:bodyPr/>
          <a:lstStyle/>
          <a:p>
            <a:pPr indent="12700">
              <a:spcBef>
                <a:spcPts val="100"/>
              </a:spcBef>
              <a:defRPr spc="100" sz="2300">
                <a:solidFill>
                  <a:srgbClr val="000000"/>
                </a:solidFill>
              </a:defRPr>
            </a:pPr>
            <a:r>
              <a:t>Stap</a:t>
            </a:r>
            <a:r>
              <a:rPr spc="300"/>
              <a:t> </a:t>
            </a:r>
            <a:r>
              <a:rPr spc="-100"/>
              <a:t>1</a:t>
            </a:r>
          </a:p>
        </p:txBody>
      </p:sp>
      <p:sp>
        <p:nvSpPr>
          <p:cNvPr id="175" name="object 9"/>
          <p:cNvSpPr txBox="1"/>
          <p:nvPr/>
        </p:nvSpPr>
        <p:spPr>
          <a:xfrm>
            <a:off x="743298" y="1024785"/>
            <a:ext cx="4018917" cy="23016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75" sz="2000">
                <a:latin typeface="Montserrat Regular"/>
                <a:ea typeface="Montserrat Regular"/>
                <a:cs typeface="Montserrat Regular"/>
                <a:sym typeface="Montserrat Regular"/>
              </a:defRPr>
            </a:pPr>
            <a:r>
              <a:t>Draagvlak</a:t>
            </a:r>
            <a:r>
              <a:rPr spc="209"/>
              <a:t> </a:t>
            </a:r>
            <a:r>
              <a:t>moet</a:t>
            </a:r>
            <a:r>
              <a:rPr spc="209"/>
              <a:t> </a:t>
            </a:r>
            <a:r>
              <a:rPr spc="50"/>
              <a:t>er</a:t>
            </a:r>
            <a:r>
              <a:rPr spc="209"/>
              <a:t> </a:t>
            </a:r>
            <a:r>
              <a:rPr spc="79"/>
              <a:t>zijn</a:t>
            </a:r>
          </a:p>
          <a:p>
            <a:pPr indent="12700">
              <a:spcBef>
                <a:spcPts val="1300"/>
              </a:spcBef>
              <a:defRPr sz="900" u="sng">
                <a:solidFill>
                  <a:srgbClr val="231F20"/>
                </a:solidFill>
                <a:latin typeface="Montserrat Bold"/>
                <a:ea typeface="Montserrat Bold"/>
                <a:cs typeface="Montserrat Bold"/>
                <a:sym typeface="Montserrat Bold"/>
              </a:defRPr>
            </a:pPr>
            <a:r>
              <a:t>Wie zijn</a:t>
            </a:r>
            <a:r>
              <a:rPr spc="5"/>
              <a:t> </a:t>
            </a:r>
            <a:r>
              <a:t>aan</a:t>
            </a:r>
            <a:r>
              <a:rPr spc="5"/>
              <a:t> </a:t>
            </a:r>
            <a:r>
              <a:rPr spc="-20"/>
              <a:t>zet?</a:t>
            </a:r>
          </a:p>
          <a:p>
            <a:pPr marR="5080" indent="12700">
              <a:lnSpc>
                <a:spcPct val="138900"/>
              </a:lnSpc>
              <a:defRPr sz="900">
                <a:solidFill>
                  <a:srgbClr val="231F20"/>
                </a:solidFill>
                <a:latin typeface="Montserrat Light"/>
                <a:ea typeface="Montserrat Light"/>
                <a:cs typeface="Montserrat Light"/>
                <a:sym typeface="Montserrat Light"/>
              </a:defRPr>
            </a:pPr>
            <a:r>
              <a:t>Alle</a:t>
            </a:r>
            <a:r>
              <a:rPr spc="-25"/>
              <a:t> </a:t>
            </a:r>
            <a:r>
              <a:t>leden</a:t>
            </a:r>
            <a:r>
              <a:rPr spc="-15"/>
              <a:t> </a:t>
            </a:r>
            <a:r>
              <a:t>zijn</a:t>
            </a:r>
            <a:r>
              <a:rPr spc="-10"/>
              <a:t> </a:t>
            </a:r>
            <a:r>
              <a:t>ambassadeurs</a:t>
            </a:r>
            <a:r>
              <a:rPr spc="-15"/>
              <a:t> </a:t>
            </a:r>
            <a:r>
              <a:t>en</a:t>
            </a:r>
            <a:r>
              <a:rPr spc="-15"/>
              <a:t> </a:t>
            </a:r>
            <a:r>
              <a:t>kunnen</a:t>
            </a:r>
            <a:r>
              <a:rPr spc="-10"/>
              <a:t> </a:t>
            </a:r>
            <a:r>
              <a:t>bijdragen</a:t>
            </a:r>
            <a:r>
              <a:rPr spc="-15"/>
              <a:t> </a:t>
            </a:r>
            <a:r>
              <a:t>om</a:t>
            </a:r>
            <a:r>
              <a:rPr spc="-15"/>
              <a:t> </a:t>
            </a:r>
            <a:r>
              <a:t>het</a:t>
            </a:r>
            <a:r>
              <a:rPr spc="-10"/>
              <a:t> werkveld </a:t>
            </a:r>
            <a:r>
              <a:t>structureel</a:t>
            </a:r>
            <a:r>
              <a:rPr spc="-30"/>
              <a:t> </a:t>
            </a:r>
            <a:r>
              <a:t>op</a:t>
            </a:r>
            <a:r>
              <a:rPr spc="-15"/>
              <a:t> </a:t>
            </a:r>
            <a:r>
              <a:t>een</a:t>
            </a:r>
            <a:r>
              <a:rPr spc="-15"/>
              <a:t> </a:t>
            </a:r>
            <a:r>
              <a:t>positieve</a:t>
            </a:r>
            <a:r>
              <a:rPr spc="-15"/>
              <a:t> </a:t>
            </a:r>
            <a:r>
              <a:t>manier</a:t>
            </a:r>
            <a:r>
              <a:rPr spc="-15"/>
              <a:t> </a:t>
            </a:r>
            <a:r>
              <a:t>neer</a:t>
            </a:r>
            <a:r>
              <a:rPr spc="-15"/>
              <a:t> </a:t>
            </a:r>
            <a:r>
              <a:t>te</a:t>
            </a:r>
            <a:r>
              <a:rPr spc="-15"/>
              <a:t> </a:t>
            </a:r>
            <a:r>
              <a:t>zetten.</a:t>
            </a:r>
            <a:r>
              <a:rPr spc="-15"/>
              <a:t> </a:t>
            </a:r>
            <a:r>
              <a:t>Eén</a:t>
            </a:r>
            <a:r>
              <a:rPr spc="-15"/>
              <a:t> </a:t>
            </a:r>
            <a:r>
              <a:t>druppel</a:t>
            </a:r>
            <a:r>
              <a:rPr spc="-15"/>
              <a:t> </a:t>
            </a:r>
            <a:r>
              <a:t>op</a:t>
            </a:r>
            <a:r>
              <a:rPr spc="-15"/>
              <a:t> </a:t>
            </a:r>
            <a:r>
              <a:rPr spc="-25"/>
              <a:t>de </a:t>
            </a:r>
            <a:r>
              <a:t>gloeiende</a:t>
            </a:r>
            <a:r>
              <a:rPr spc="-20"/>
              <a:t> </a:t>
            </a:r>
            <a:r>
              <a:t>plaat</a:t>
            </a:r>
            <a:r>
              <a:rPr spc="-10"/>
              <a:t> </a:t>
            </a:r>
            <a:r>
              <a:t>werkt</a:t>
            </a:r>
            <a:r>
              <a:rPr spc="-5"/>
              <a:t> </a:t>
            </a:r>
            <a:r>
              <a:t>niet,</a:t>
            </a:r>
            <a:r>
              <a:rPr spc="-10"/>
              <a:t> </a:t>
            </a:r>
            <a:r>
              <a:t>honderd</a:t>
            </a:r>
            <a:r>
              <a:rPr spc="-5"/>
              <a:t> </a:t>
            </a:r>
            <a:r>
              <a:t>druppels</a:t>
            </a:r>
            <a:r>
              <a:rPr spc="-10"/>
              <a:t> </a:t>
            </a:r>
            <a:r>
              <a:t>oogsten</a:t>
            </a:r>
            <a:r>
              <a:rPr spc="-5"/>
              <a:t> </a:t>
            </a:r>
            <a:r>
              <a:t>een</a:t>
            </a:r>
            <a:r>
              <a:rPr spc="-10"/>
              <a:t> </a:t>
            </a:r>
            <a:r>
              <a:t>klein</a:t>
            </a:r>
            <a:r>
              <a:rPr spc="-5"/>
              <a:t> </a:t>
            </a:r>
            <a:r>
              <a:rPr spc="-10"/>
              <a:t>effect, duizend </a:t>
            </a:r>
            <a:r>
              <a:t>druppels vormen</a:t>
            </a:r>
            <a:r>
              <a:rPr spc="5"/>
              <a:t> </a:t>
            </a:r>
            <a:r>
              <a:t>een verfrissend</a:t>
            </a:r>
            <a:r>
              <a:rPr spc="5"/>
              <a:t> </a:t>
            </a:r>
            <a:r>
              <a:rPr spc="-10"/>
              <a:t>geheel.</a:t>
            </a:r>
          </a:p>
          <a:p>
            <a:pPr marR="10795" indent="12700">
              <a:lnSpc>
                <a:spcPct val="138900"/>
              </a:lnSpc>
              <a:defRPr sz="900">
                <a:solidFill>
                  <a:srgbClr val="231F20"/>
                </a:solidFill>
                <a:latin typeface="Montserrat Light"/>
                <a:ea typeface="Montserrat Light"/>
                <a:cs typeface="Montserrat Light"/>
                <a:sym typeface="Montserrat Light"/>
              </a:defRPr>
            </a:pPr>
            <a:r>
              <a:t>Met dit plan ligt er een leidraad voor </a:t>
            </a:r>
            <a:r>
              <a:rPr spc="-10"/>
              <a:t>implementatie</a:t>
            </a:r>
            <a:r>
              <a:t> van </a:t>
            </a:r>
            <a:r>
              <a:rPr spc="-10"/>
              <a:t>structurele </a:t>
            </a:r>
            <a:r>
              <a:t>profilering,</a:t>
            </a:r>
            <a:r>
              <a:rPr spc="-25"/>
              <a:t> </a:t>
            </a:r>
            <a:r>
              <a:t>Voor</a:t>
            </a:r>
            <a:r>
              <a:rPr spc="-10"/>
              <a:t> </a:t>
            </a:r>
            <a:r>
              <a:t>de</a:t>
            </a:r>
            <a:r>
              <a:rPr spc="-15"/>
              <a:t> </a:t>
            </a:r>
            <a:r>
              <a:t>uitvoering</a:t>
            </a:r>
            <a:r>
              <a:rPr spc="-10"/>
              <a:t> </a:t>
            </a:r>
            <a:r>
              <a:t>is</a:t>
            </a:r>
            <a:r>
              <a:rPr spc="-10"/>
              <a:t> </a:t>
            </a:r>
            <a:r>
              <a:t>een</a:t>
            </a:r>
            <a:r>
              <a:rPr spc="-15"/>
              <a:t> </a:t>
            </a:r>
            <a:r>
              <a:t>sleutelpersoon</a:t>
            </a:r>
            <a:r>
              <a:rPr spc="-10"/>
              <a:t> </a:t>
            </a:r>
            <a:r>
              <a:t>of</a:t>
            </a:r>
            <a:r>
              <a:rPr spc="-15"/>
              <a:t> </a:t>
            </a:r>
            <a:r>
              <a:t>een</a:t>
            </a:r>
            <a:r>
              <a:rPr spc="-10"/>
              <a:t> </a:t>
            </a:r>
            <a:r>
              <a:t>team</a:t>
            </a:r>
            <a:r>
              <a:rPr spc="-10"/>
              <a:t> </a:t>
            </a:r>
            <a:r>
              <a:rPr spc="-20"/>
              <a:t>nodig </a:t>
            </a:r>
            <a:r>
              <a:t>die</a:t>
            </a:r>
            <a:r>
              <a:rPr spc="-5"/>
              <a:t> </a:t>
            </a:r>
            <a:r>
              <a:t>draagvlak</a:t>
            </a:r>
            <a:r>
              <a:rPr spc="-5"/>
              <a:t> </a:t>
            </a:r>
            <a:r>
              <a:t>heeft</a:t>
            </a:r>
            <a:r>
              <a:rPr spc="-5"/>
              <a:t> </a:t>
            </a:r>
            <a:r>
              <a:t>en</a:t>
            </a:r>
            <a:r>
              <a:rPr spc="-5"/>
              <a:t> </a:t>
            </a:r>
            <a:r>
              <a:t>mandaat</a:t>
            </a:r>
            <a:r>
              <a:rPr spc="-5"/>
              <a:t> </a:t>
            </a:r>
            <a:r>
              <a:t>voor</a:t>
            </a:r>
            <a:r>
              <a:rPr spc="-5"/>
              <a:t> </a:t>
            </a:r>
            <a:r>
              <a:t>uitvoering.</a:t>
            </a:r>
            <a:r>
              <a:rPr spc="-5"/>
              <a:t> </a:t>
            </a:r>
            <a:r>
              <a:rPr>
                <a:latin typeface="Montserrat Bold"/>
                <a:ea typeface="Montserrat Bold"/>
                <a:cs typeface="Montserrat Bold"/>
                <a:sym typeface="Montserrat Bold"/>
              </a:rPr>
              <a:t>Deze</a:t>
            </a:r>
            <a:r>
              <a:rPr spc="-5">
                <a:latin typeface="Montserrat Bold"/>
                <a:ea typeface="Montserrat Bold"/>
                <a:cs typeface="Montserrat Bold"/>
                <a:sym typeface="Montserrat Bold"/>
              </a:rPr>
              <a:t> </a:t>
            </a:r>
            <a:r>
              <a:rPr>
                <a:latin typeface="Montserrat Bold"/>
                <a:ea typeface="Montserrat Bold"/>
                <a:cs typeface="Montserrat Bold"/>
                <a:sym typeface="Montserrat Bold"/>
              </a:rPr>
              <a:t>stap</a:t>
            </a:r>
            <a:r>
              <a:rPr spc="-5">
                <a:latin typeface="Montserrat Bold"/>
                <a:ea typeface="Montserrat Bold"/>
                <a:cs typeface="Montserrat Bold"/>
                <a:sym typeface="Montserrat Bold"/>
              </a:rPr>
              <a:t> </a:t>
            </a:r>
            <a:r>
              <a:rPr>
                <a:latin typeface="Montserrat Bold"/>
                <a:ea typeface="Montserrat Bold"/>
                <a:cs typeface="Montserrat Bold"/>
                <a:sym typeface="Montserrat Bold"/>
              </a:rPr>
              <a:t>in</a:t>
            </a:r>
            <a:r>
              <a:rPr spc="-5">
                <a:latin typeface="Montserrat Bold"/>
                <a:ea typeface="Montserrat Bold"/>
                <a:cs typeface="Montserrat Bold"/>
                <a:sym typeface="Montserrat Bold"/>
              </a:rPr>
              <a:t> </a:t>
            </a:r>
            <a:r>
              <a:rPr>
                <a:latin typeface="Montserrat Bold"/>
                <a:ea typeface="Montserrat Bold"/>
                <a:cs typeface="Montserrat Bold"/>
                <a:sym typeface="Montserrat Bold"/>
              </a:rPr>
              <a:t>het</a:t>
            </a:r>
            <a:r>
              <a:rPr spc="-5">
                <a:latin typeface="Montserrat Bold"/>
                <a:ea typeface="Montserrat Bold"/>
                <a:cs typeface="Montserrat Bold"/>
                <a:sym typeface="Montserrat Bold"/>
              </a:rPr>
              <a:t> </a:t>
            </a:r>
            <a:r>
              <a:rPr spc="-20">
                <a:latin typeface="Montserrat Bold"/>
                <a:ea typeface="Montserrat Bold"/>
                <a:cs typeface="Montserrat Bold"/>
                <a:sym typeface="Montserrat Bold"/>
              </a:rPr>
              <a:t>plan </a:t>
            </a:r>
            <a:r>
              <a:rPr>
                <a:latin typeface="Montserrat Bold"/>
                <a:ea typeface="Montserrat Bold"/>
                <a:cs typeface="Montserrat Bold"/>
                <a:sym typeface="Montserrat Bold"/>
              </a:rPr>
              <a:t>is ervoor bedoeld om alle voorwaarden te scheppen om aan de slag</a:t>
            </a:r>
            <a:r>
              <a:rPr spc="5">
                <a:latin typeface="Montserrat Bold"/>
                <a:ea typeface="Montserrat Bold"/>
                <a:cs typeface="Montserrat Bold"/>
                <a:sym typeface="Montserrat Bold"/>
              </a:rPr>
              <a:t> </a:t>
            </a:r>
            <a:r>
              <a:rPr spc="-25">
                <a:latin typeface="Montserrat Bold"/>
                <a:ea typeface="Montserrat Bold"/>
                <a:cs typeface="Montserrat Bold"/>
                <a:sym typeface="Montserrat Bold"/>
              </a:rPr>
              <a:t>te </a:t>
            </a:r>
            <a:r>
              <a:rPr>
                <a:latin typeface="Montserrat Bold"/>
                <a:ea typeface="Montserrat Bold"/>
                <a:cs typeface="Montserrat Bold"/>
                <a:sym typeface="Montserrat Bold"/>
              </a:rPr>
              <a:t>kunnen</a:t>
            </a:r>
            <a:r>
              <a:rPr spc="-20">
                <a:latin typeface="Montserrat Bold"/>
                <a:ea typeface="Montserrat Bold"/>
                <a:cs typeface="Montserrat Bold"/>
                <a:sym typeface="Montserrat Bold"/>
              </a:rPr>
              <a:t> </a:t>
            </a:r>
            <a:r>
              <a:rPr>
                <a:latin typeface="Montserrat Bold"/>
                <a:ea typeface="Montserrat Bold"/>
                <a:cs typeface="Montserrat Bold"/>
                <a:sym typeface="Montserrat Bold"/>
              </a:rPr>
              <a:t>en</a:t>
            </a:r>
            <a:r>
              <a:rPr spc="-15">
                <a:latin typeface="Montserrat Bold"/>
                <a:ea typeface="Montserrat Bold"/>
                <a:cs typeface="Montserrat Bold"/>
                <a:sym typeface="Montserrat Bold"/>
              </a:rPr>
              <a:t> </a:t>
            </a:r>
            <a:r>
              <a:rPr>
                <a:latin typeface="Montserrat Bold"/>
                <a:ea typeface="Montserrat Bold"/>
                <a:cs typeface="Montserrat Bold"/>
                <a:sym typeface="Montserrat Bold"/>
              </a:rPr>
              <a:t>wie</a:t>
            </a:r>
            <a:r>
              <a:rPr spc="-20">
                <a:latin typeface="Montserrat Bold"/>
                <a:ea typeface="Montserrat Bold"/>
                <a:cs typeface="Montserrat Bold"/>
                <a:sym typeface="Montserrat Bold"/>
              </a:rPr>
              <a:t> </a:t>
            </a:r>
            <a:r>
              <a:rPr>
                <a:latin typeface="Montserrat Bold"/>
                <a:ea typeface="Montserrat Bold"/>
                <a:cs typeface="Montserrat Bold"/>
                <a:sym typeface="Montserrat Bold"/>
              </a:rPr>
              <a:t>aan</a:t>
            </a:r>
            <a:r>
              <a:rPr spc="-15">
                <a:latin typeface="Montserrat Bold"/>
                <a:ea typeface="Montserrat Bold"/>
                <a:cs typeface="Montserrat Bold"/>
                <a:sym typeface="Montserrat Bold"/>
              </a:rPr>
              <a:t> </a:t>
            </a:r>
            <a:r>
              <a:rPr>
                <a:latin typeface="Montserrat Bold"/>
                <a:ea typeface="Montserrat Bold"/>
                <a:cs typeface="Montserrat Bold"/>
                <a:sym typeface="Montserrat Bold"/>
              </a:rPr>
              <a:t>zet</a:t>
            </a:r>
            <a:r>
              <a:rPr spc="-15">
                <a:latin typeface="Montserrat Bold"/>
                <a:ea typeface="Montserrat Bold"/>
                <a:cs typeface="Montserrat Bold"/>
                <a:sym typeface="Montserrat Bold"/>
              </a:rPr>
              <a:t> </a:t>
            </a:r>
            <a:r>
              <a:rPr spc="-25">
                <a:latin typeface="Montserrat Bold"/>
                <a:ea typeface="Montserrat Bold"/>
                <a:cs typeface="Montserrat Bold"/>
                <a:sym typeface="Montserrat Bold"/>
              </a:rPr>
              <a:t>is.</a:t>
            </a:r>
          </a:p>
        </p:txBody>
      </p:sp>
      <p:sp>
        <p:nvSpPr>
          <p:cNvPr id="176" name="object 10"/>
          <p:cNvSpPr txBox="1"/>
          <p:nvPr/>
        </p:nvSpPr>
        <p:spPr>
          <a:xfrm>
            <a:off x="9689300" y="1421878"/>
            <a:ext cx="1915796" cy="13039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i="1" sz="900">
                <a:solidFill>
                  <a:srgbClr val="FFFFFF"/>
                </a:solidFill>
                <a:latin typeface="Montserrat Medium"/>
                <a:ea typeface="Montserrat Medium"/>
                <a:cs typeface="Montserrat Medium"/>
                <a:sym typeface="Montserrat Medium"/>
              </a:defRPr>
            </a:pPr>
            <a:r>
              <a:t>Let</a:t>
            </a:r>
            <a:r>
              <a:rPr spc="80"/>
              <a:t> </a:t>
            </a:r>
            <a:r>
              <a:t>op,</a:t>
            </a:r>
            <a:r>
              <a:rPr spc="85"/>
              <a:t> </a:t>
            </a:r>
            <a:r>
              <a:t>deze</a:t>
            </a:r>
            <a:r>
              <a:rPr spc="85"/>
              <a:t> </a:t>
            </a:r>
            <a:r>
              <a:t>profilering</a:t>
            </a:r>
            <a:r>
              <a:rPr spc="85"/>
              <a:t> </a:t>
            </a:r>
            <a:r>
              <a:rPr spc="-20"/>
              <a:t>gaat </a:t>
            </a:r>
            <a:r>
              <a:t>niet</a:t>
            </a:r>
            <a:r>
              <a:rPr spc="80"/>
              <a:t> </a:t>
            </a:r>
            <a:r>
              <a:t>alleen</a:t>
            </a:r>
            <a:r>
              <a:rPr spc="80"/>
              <a:t> </a:t>
            </a:r>
            <a:r>
              <a:t>over</a:t>
            </a:r>
            <a:r>
              <a:rPr spc="80"/>
              <a:t> </a:t>
            </a:r>
            <a:r>
              <a:rPr spc="-10"/>
              <a:t>communicatie: </a:t>
            </a:r>
            <a:r>
              <a:t>het</a:t>
            </a:r>
            <a:r>
              <a:rPr spc="60"/>
              <a:t> </a:t>
            </a:r>
            <a:r>
              <a:t>zegt</a:t>
            </a:r>
            <a:r>
              <a:rPr spc="65"/>
              <a:t> </a:t>
            </a:r>
            <a:r>
              <a:t>iets</a:t>
            </a:r>
            <a:r>
              <a:rPr spc="65"/>
              <a:t> </a:t>
            </a:r>
            <a:r>
              <a:t>over</a:t>
            </a:r>
            <a:r>
              <a:rPr spc="65"/>
              <a:t> </a:t>
            </a:r>
            <a:r>
              <a:t>de</a:t>
            </a:r>
            <a:r>
              <a:rPr spc="65"/>
              <a:t> </a:t>
            </a:r>
            <a:r>
              <a:rPr spc="-10"/>
              <a:t>richting </a:t>
            </a:r>
            <a:r>
              <a:t>van</a:t>
            </a:r>
            <a:r>
              <a:rPr spc="60"/>
              <a:t> </a:t>
            </a:r>
            <a:r>
              <a:t>het</a:t>
            </a:r>
            <a:r>
              <a:rPr spc="60"/>
              <a:t> </a:t>
            </a:r>
            <a:r>
              <a:t>werkveld</a:t>
            </a:r>
            <a:r>
              <a:rPr spc="65"/>
              <a:t> </a:t>
            </a:r>
            <a:r>
              <a:t>en</a:t>
            </a:r>
            <a:r>
              <a:rPr spc="60"/>
              <a:t> </a:t>
            </a:r>
            <a:r>
              <a:t>dus</a:t>
            </a:r>
            <a:r>
              <a:rPr spc="65"/>
              <a:t> </a:t>
            </a:r>
            <a:r>
              <a:rPr spc="-20"/>
              <a:t>over </a:t>
            </a:r>
            <a:r>
              <a:t>de</a:t>
            </a:r>
            <a:r>
              <a:rPr spc="65"/>
              <a:t> </a:t>
            </a:r>
            <a:r>
              <a:t>organisatie</a:t>
            </a:r>
            <a:r>
              <a:rPr spc="75"/>
              <a:t> </a:t>
            </a:r>
            <a:r>
              <a:t>en</a:t>
            </a:r>
            <a:r>
              <a:rPr spc="80"/>
              <a:t> </a:t>
            </a:r>
            <a:r>
              <a:t>de</a:t>
            </a:r>
            <a:r>
              <a:rPr spc="75"/>
              <a:t> </a:t>
            </a:r>
            <a:r>
              <a:t>taken</a:t>
            </a:r>
            <a:r>
              <a:rPr spc="80"/>
              <a:t> </a:t>
            </a:r>
            <a:r>
              <a:rPr spc="-25"/>
              <a:t>van </a:t>
            </a:r>
            <a:r>
              <a:t>een</a:t>
            </a:r>
            <a:r>
              <a:rPr spc="100"/>
              <a:t> </a:t>
            </a:r>
            <a:r>
              <a:t>professional.</a:t>
            </a:r>
            <a:r>
              <a:rPr spc="104"/>
              <a:t> </a:t>
            </a:r>
            <a:r>
              <a:t>Het</a:t>
            </a:r>
            <a:r>
              <a:rPr spc="100"/>
              <a:t> </a:t>
            </a:r>
            <a:r>
              <a:t>gaat</a:t>
            </a:r>
            <a:r>
              <a:rPr spc="104"/>
              <a:t> </a:t>
            </a:r>
            <a:r>
              <a:rPr spc="-34"/>
              <a:t>de </a:t>
            </a:r>
            <a:r>
              <a:t>hele</a:t>
            </a:r>
            <a:r>
              <a:rPr spc="125"/>
              <a:t> </a:t>
            </a:r>
            <a:r>
              <a:t>organisatie</a:t>
            </a:r>
            <a:r>
              <a:rPr spc="130"/>
              <a:t> </a:t>
            </a:r>
            <a:r>
              <a:rPr spc="-20"/>
              <a:t>aan.</a:t>
            </a:r>
          </a:p>
        </p:txBody>
      </p:sp>
      <p:sp>
        <p:nvSpPr>
          <p:cNvPr id="177" name="object 11"/>
          <p:cNvSpPr txBox="1"/>
          <p:nvPr/>
        </p:nvSpPr>
        <p:spPr>
          <a:xfrm>
            <a:off x="9689300" y="2999217"/>
            <a:ext cx="1944371" cy="221983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pc="-20" sz="900">
                <a:solidFill>
                  <a:srgbClr val="FFFFFF"/>
                </a:solidFill>
                <a:latin typeface="Montserrat Bold"/>
                <a:ea typeface="Montserrat Bold"/>
                <a:cs typeface="Montserrat Bold"/>
                <a:sym typeface="Montserrat Bold"/>
              </a:defRPr>
            </a:pPr>
            <a:r>
              <a:t>Tools</a:t>
            </a:r>
          </a:p>
          <a:p>
            <a:pPr marR="232409" indent="12700">
              <a:lnSpc>
                <a:spcPct val="138900"/>
              </a:lnSpc>
              <a:defRPr sz="900">
                <a:solidFill>
                  <a:srgbClr val="FFFFFF"/>
                </a:solidFill>
                <a:latin typeface="Montserrat Regular"/>
                <a:ea typeface="Montserrat Regular"/>
                <a:cs typeface="Montserrat Regular"/>
                <a:sym typeface="Montserrat Regular"/>
              </a:defRPr>
            </a:pPr>
            <a:r>
              <a:t>In</a:t>
            </a:r>
            <a:r>
              <a:rPr spc="34"/>
              <a:t> </a:t>
            </a:r>
            <a:r>
              <a:t>de</a:t>
            </a:r>
            <a:r>
              <a:rPr spc="34"/>
              <a:t> </a:t>
            </a:r>
            <a:r>
              <a:rPr u="sng">
                <a:solidFill>
                  <a:srgbClr val="0000FF"/>
                </a:solidFill>
                <a:uFill>
                  <a:solidFill>
                    <a:srgbClr val="0000FF"/>
                  </a:solidFill>
                </a:uFill>
                <a:hlinkClick r:id="rId2" invalidUrl="" action="ppaction://hlinksldjump" tgtFrame="" tooltip="" history="1" highlightClick="0" endSnd="0"/>
              </a:rPr>
              <a:t>argumentenkaart</a:t>
            </a:r>
            <a:r>
              <a:rPr spc="34">
                <a:solidFill>
                  <a:srgbClr val="205E9E"/>
                </a:solidFill>
              </a:rPr>
              <a:t> </a:t>
            </a:r>
            <a:r>
              <a:rPr spc="-20"/>
              <a:t>vind </a:t>
            </a:r>
            <a:r>
              <a:t>je</a:t>
            </a:r>
            <a:r>
              <a:rPr spc="10"/>
              <a:t> </a:t>
            </a:r>
            <a:r>
              <a:t>argumenten</a:t>
            </a:r>
            <a:r>
              <a:rPr spc="20"/>
              <a:t> </a:t>
            </a:r>
            <a:r>
              <a:t>die</a:t>
            </a:r>
            <a:r>
              <a:rPr spc="20"/>
              <a:t> </a:t>
            </a:r>
            <a:r>
              <a:t>je</a:t>
            </a:r>
            <a:r>
              <a:rPr spc="20"/>
              <a:t> </a:t>
            </a:r>
            <a:r>
              <a:rPr spc="-10"/>
              <a:t>kunnen</a:t>
            </a:r>
          </a:p>
          <a:p>
            <a:pPr marR="5080" indent="12700">
              <a:lnSpc>
                <a:spcPct val="138900"/>
              </a:lnSpc>
              <a:defRPr sz="900">
                <a:solidFill>
                  <a:srgbClr val="FFFFFF"/>
                </a:solidFill>
                <a:latin typeface="Montserrat Regular"/>
                <a:ea typeface="Montserrat Regular"/>
                <a:cs typeface="Montserrat Regular"/>
                <a:sym typeface="Montserrat Regular"/>
              </a:defRPr>
            </a:pPr>
            <a:r>
              <a:t>helpen</a:t>
            </a:r>
            <a:r>
              <a:rPr spc="25"/>
              <a:t> </a:t>
            </a:r>
            <a:r>
              <a:t>om</a:t>
            </a:r>
            <a:r>
              <a:rPr spc="30"/>
              <a:t> </a:t>
            </a:r>
            <a:r>
              <a:t>bij</a:t>
            </a:r>
            <a:r>
              <a:rPr spc="25"/>
              <a:t> </a:t>
            </a:r>
            <a:r>
              <a:t>de</a:t>
            </a:r>
            <a:r>
              <a:rPr spc="30"/>
              <a:t> </a:t>
            </a:r>
            <a:r>
              <a:t>juiste</a:t>
            </a:r>
            <a:r>
              <a:rPr spc="30"/>
              <a:t> </a:t>
            </a:r>
            <a:r>
              <a:rPr spc="-10"/>
              <a:t>personen </a:t>
            </a:r>
            <a:r>
              <a:t>draagvlak</a:t>
            </a:r>
            <a:r>
              <a:rPr spc="45"/>
              <a:t> </a:t>
            </a:r>
            <a:r>
              <a:t>te</a:t>
            </a:r>
            <a:r>
              <a:rPr spc="45"/>
              <a:t> </a:t>
            </a:r>
            <a:r>
              <a:t>krijgen.</a:t>
            </a:r>
            <a:r>
              <a:rPr spc="50"/>
              <a:t> </a:t>
            </a:r>
            <a:r>
              <a:rPr spc="-10"/>
              <a:t>Gebruik</a:t>
            </a:r>
          </a:p>
          <a:p>
            <a:pPr marR="17145" indent="12700">
              <a:lnSpc>
                <a:spcPct val="138900"/>
              </a:lnSpc>
              <a:defRPr sz="900">
                <a:solidFill>
                  <a:srgbClr val="FFFFFF"/>
                </a:solidFill>
                <a:latin typeface="Montserrat Regular"/>
                <a:ea typeface="Montserrat Regular"/>
                <a:cs typeface="Montserrat Regular"/>
                <a:sym typeface="Montserrat Regular"/>
              </a:defRPr>
            </a:pPr>
            <a:r>
              <a:t>de</a:t>
            </a:r>
            <a:r>
              <a:rPr spc="25"/>
              <a:t> </a:t>
            </a:r>
            <a:r>
              <a:t>kennis</a:t>
            </a:r>
            <a:r>
              <a:rPr spc="25"/>
              <a:t> </a:t>
            </a:r>
            <a:r>
              <a:t>die</a:t>
            </a:r>
            <a:r>
              <a:rPr spc="25"/>
              <a:t> </a:t>
            </a:r>
            <a:r>
              <a:t>je</a:t>
            </a:r>
            <a:r>
              <a:rPr spc="25"/>
              <a:t> </a:t>
            </a:r>
            <a:r>
              <a:t>hebt</a:t>
            </a:r>
            <a:r>
              <a:rPr spc="25"/>
              <a:t> </a:t>
            </a:r>
            <a:r>
              <a:t>van</a:t>
            </a:r>
            <a:r>
              <a:rPr spc="30"/>
              <a:t> </a:t>
            </a:r>
            <a:r>
              <a:rPr spc="-20"/>
              <a:t>jouw </a:t>
            </a:r>
            <a:r>
              <a:t>organisatie</a:t>
            </a:r>
            <a:r>
              <a:rPr spc="20"/>
              <a:t> </a:t>
            </a:r>
            <a:r>
              <a:t>om</a:t>
            </a:r>
            <a:r>
              <a:rPr spc="34"/>
              <a:t> </a:t>
            </a:r>
            <a:r>
              <a:t>bij</a:t>
            </a:r>
            <a:r>
              <a:rPr spc="34"/>
              <a:t> </a:t>
            </a:r>
            <a:r>
              <a:t>de</a:t>
            </a:r>
            <a:r>
              <a:rPr spc="34"/>
              <a:t> </a:t>
            </a:r>
            <a:r>
              <a:rPr spc="-10"/>
              <a:t>juiste </a:t>
            </a:r>
            <a:r>
              <a:t>mensen</a:t>
            </a:r>
            <a:r>
              <a:rPr spc="45"/>
              <a:t> </a:t>
            </a:r>
            <a:r>
              <a:t>de</a:t>
            </a:r>
            <a:r>
              <a:rPr spc="45"/>
              <a:t> </a:t>
            </a:r>
            <a:r>
              <a:t>juiste</a:t>
            </a:r>
            <a:r>
              <a:rPr spc="45"/>
              <a:t> </a:t>
            </a:r>
            <a:r>
              <a:rPr spc="-10"/>
              <a:t>argumenten</a:t>
            </a:r>
            <a:r>
              <a:rPr spc="500"/>
              <a:t> </a:t>
            </a:r>
            <a:r>
              <a:t>in</a:t>
            </a:r>
            <a:r>
              <a:rPr spc="30"/>
              <a:t> </a:t>
            </a:r>
            <a:r>
              <a:t>te</a:t>
            </a:r>
            <a:r>
              <a:rPr spc="30"/>
              <a:t> </a:t>
            </a:r>
            <a:r>
              <a:t>zetten</a:t>
            </a:r>
            <a:r>
              <a:rPr spc="34"/>
              <a:t> </a:t>
            </a:r>
            <a:r>
              <a:t>waaruit</a:t>
            </a:r>
            <a:r>
              <a:rPr spc="30"/>
              <a:t> </a:t>
            </a:r>
            <a:r>
              <a:t>blijkt</a:t>
            </a:r>
            <a:r>
              <a:rPr spc="30"/>
              <a:t> </a:t>
            </a:r>
            <a:r>
              <a:t>dat</a:t>
            </a:r>
            <a:r>
              <a:rPr spc="34"/>
              <a:t> </a:t>
            </a:r>
            <a:r>
              <a:rPr spc="-25"/>
              <a:t>het </a:t>
            </a:r>
            <a:r>
              <a:t>voor</a:t>
            </a:r>
            <a:r>
              <a:rPr spc="40"/>
              <a:t> </a:t>
            </a:r>
            <a:r>
              <a:t>jouw</a:t>
            </a:r>
            <a:r>
              <a:rPr spc="50"/>
              <a:t> </a:t>
            </a:r>
            <a:r>
              <a:t>organisatie</a:t>
            </a:r>
            <a:r>
              <a:rPr spc="50"/>
              <a:t> </a:t>
            </a:r>
            <a:r>
              <a:rPr spc="-10"/>
              <a:t>belangrijk </a:t>
            </a:r>
            <a:r>
              <a:t>is</a:t>
            </a:r>
            <a:r>
              <a:rPr spc="40"/>
              <a:t> </a:t>
            </a:r>
            <a:r>
              <a:t>om</a:t>
            </a:r>
            <a:r>
              <a:rPr spc="45"/>
              <a:t> </a:t>
            </a:r>
            <a:r>
              <a:t>ook</a:t>
            </a:r>
            <a:r>
              <a:rPr spc="40"/>
              <a:t> </a:t>
            </a:r>
            <a:r>
              <a:t>het</a:t>
            </a:r>
            <a:r>
              <a:rPr spc="45"/>
              <a:t> </a:t>
            </a:r>
            <a:r>
              <a:t>werkveld</a:t>
            </a:r>
            <a:r>
              <a:rPr spc="45"/>
              <a:t> </a:t>
            </a:r>
            <a:r>
              <a:rPr spc="-20"/>
              <a:t>BW&amp;B</a:t>
            </a:r>
            <a:r>
              <a:rPr spc="500"/>
              <a:t> </a:t>
            </a:r>
            <a:r>
              <a:t>op</a:t>
            </a:r>
            <a:r>
              <a:rPr spc="20"/>
              <a:t> </a:t>
            </a:r>
            <a:r>
              <a:t>de</a:t>
            </a:r>
            <a:r>
              <a:rPr spc="30"/>
              <a:t> </a:t>
            </a:r>
            <a:r>
              <a:t>kaart</a:t>
            </a:r>
            <a:r>
              <a:rPr spc="30"/>
              <a:t> </a:t>
            </a:r>
            <a:r>
              <a:t>te</a:t>
            </a:r>
            <a:r>
              <a:rPr spc="30"/>
              <a:t> </a:t>
            </a:r>
            <a:r>
              <a:rPr spc="-10"/>
              <a:t>zetten.</a:t>
            </a:r>
          </a:p>
        </p:txBody>
      </p:sp>
      <p:pic>
        <p:nvPicPr>
          <p:cNvPr id="178" name="V Valente rechtsboven wit.png" descr="V Valente rechtsboven wit.png">
            <a:hlinkClick r:id="" invalidUrl="" action="ppaction://hlinkshowjump?jump=firstslide" tgtFrame="" tooltip="" history="1" highlightClick="0" endSnd="0"/>
          </p:cNvPr>
          <p:cNvPicPr>
            <a:picLocks noChangeAspect="1"/>
          </p:cNvPicPr>
          <p:nvPr/>
        </p:nvPicPr>
        <p:blipFill>
          <a:blip r:embed="rId3">
            <a:extLst/>
          </a:blip>
          <a:stretch>
            <a:fillRect/>
          </a:stretch>
        </p:blipFill>
        <p:spPr>
          <a:xfrm>
            <a:off x="11522681" y="123471"/>
            <a:ext cx="527788" cy="527788"/>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object 2"/>
          <p:cNvSpPr/>
          <p:nvPr/>
        </p:nvSpPr>
        <p:spPr>
          <a:xfrm>
            <a:off x="-1" y="0"/>
            <a:ext cx="9390597" cy="6858000"/>
          </a:xfrm>
          <a:prstGeom prst="rect">
            <a:avLst/>
          </a:prstGeom>
          <a:solidFill>
            <a:srgbClr val="EEF0F5"/>
          </a:solidFill>
          <a:ln w="12700">
            <a:miter lim="400000"/>
          </a:ln>
        </p:spPr>
        <p:txBody>
          <a:bodyPr lIns="45719" rIns="45719"/>
          <a:lstStyle/>
          <a:p>
            <a:pPr/>
          </a:p>
        </p:txBody>
      </p:sp>
      <p:grpSp>
        <p:nvGrpSpPr>
          <p:cNvPr id="183" name="object 3"/>
          <p:cNvGrpSpPr/>
          <p:nvPr/>
        </p:nvGrpSpPr>
        <p:grpSpPr>
          <a:xfrm>
            <a:off x="378001" y="0"/>
            <a:ext cx="11815192" cy="6858000"/>
            <a:chOff x="0" y="0"/>
            <a:chExt cx="11815191" cy="6858000"/>
          </a:xfrm>
        </p:grpSpPr>
        <p:sp>
          <p:nvSpPr>
            <p:cNvPr id="181" name="object 4"/>
            <p:cNvSpPr/>
            <p:nvPr/>
          </p:nvSpPr>
          <p:spPr>
            <a:xfrm>
              <a:off x="0" y="395997"/>
              <a:ext cx="9012594" cy="6110999"/>
            </a:xfrm>
            <a:prstGeom prst="rect">
              <a:avLst/>
            </a:prstGeom>
            <a:solidFill>
              <a:srgbClr val="FFFFFF"/>
            </a:solidFill>
            <a:ln w="12700" cap="flat">
              <a:noFill/>
              <a:miter lim="400000"/>
            </a:ln>
            <a:effectLst/>
          </p:spPr>
          <p:txBody>
            <a:bodyPr wrap="square" lIns="45719" tIns="45719" rIns="45719" bIns="45719" numCol="1" anchor="t">
              <a:noAutofit/>
            </a:bodyPr>
            <a:lstStyle/>
            <a:p>
              <a:pPr/>
            </a:p>
          </p:txBody>
        </p:sp>
        <p:sp>
          <p:nvSpPr>
            <p:cNvPr id="182" name="object 5"/>
            <p:cNvSpPr/>
            <p:nvPr/>
          </p:nvSpPr>
          <p:spPr>
            <a:xfrm>
              <a:off x="9012594" y="0"/>
              <a:ext cx="2802598" cy="6858000"/>
            </a:xfrm>
            <a:prstGeom prst="rect">
              <a:avLst/>
            </a:prstGeom>
            <a:solidFill>
              <a:srgbClr val="2BAFB0"/>
            </a:solidFill>
            <a:ln w="12700" cap="flat">
              <a:noFill/>
              <a:miter lim="400000"/>
            </a:ln>
            <a:effectLst/>
          </p:spPr>
          <p:txBody>
            <a:bodyPr wrap="square" lIns="45719" tIns="45719" rIns="45719" bIns="45719" numCol="1" anchor="t">
              <a:noAutofit/>
            </a:bodyPr>
            <a:lstStyle/>
            <a:p>
              <a:pPr/>
            </a:p>
          </p:txBody>
        </p:sp>
      </p:grpSp>
      <p:sp>
        <p:nvSpPr>
          <p:cNvPr id="184" name="object 6"/>
          <p:cNvSpPr txBox="1"/>
          <p:nvPr/>
        </p:nvSpPr>
        <p:spPr>
          <a:xfrm>
            <a:off x="743299" y="1790730"/>
            <a:ext cx="4051301" cy="267496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154304" indent="12700">
              <a:lnSpc>
                <a:spcPct val="138900"/>
              </a:lnSpc>
              <a:spcBef>
                <a:spcPts val="100"/>
              </a:spcBef>
              <a:defRPr sz="900">
                <a:solidFill>
                  <a:srgbClr val="231F20"/>
                </a:solidFill>
                <a:latin typeface="Montserrat Light"/>
                <a:ea typeface="Montserrat Light"/>
                <a:cs typeface="Montserrat Light"/>
                <a:sym typeface="Montserrat Light"/>
              </a:defRPr>
            </a:pPr>
            <a:r>
              <a:rPr u="sng">
                <a:latin typeface="Montserrat Bold"/>
                <a:ea typeface="Montserrat Bold"/>
                <a:cs typeface="Montserrat Bold"/>
                <a:sym typeface="Montserrat Bold"/>
              </a:rPr>
              <a:t>Wie zijn aan zet?</a:t>
            </a:r>
            <a:endParaRPr u="sng">
              <a:latin typeface="Montserrat Bold"/>
              <a:ea typeface="Montserrat Bold"/>
              <a:cs typeface="Montserrat Bold"/>
              <a:sym typeface="Montserrat Bold"/>
            </a:endParaRPr>
          </a:p>
          <a:p>
            <a:pPr marR="154304" indent="12700">
              <a:lnSpc>
                <a:spcPct val="138900"/>
              </a:lnSpc>
              <a:spcBef>
                <a:spcPts val="100"/>
              </a:spcBef>
              <a:defRPr sz="900">
                <a:solidFill>
                  <a:srgbClr val="231F20"/>
                </a:solidFill>
                <a:latin typeface="Montserrat Light"/>
                <a:ea typeface="Montserrat Light"/>
                <a:cs typeface="Montserrat Light"/>
                <a:sym typeface="Montserrat Light"/>
              </a:defRPr>
            </a:pPr>
            <a:r>
              <a:t>Is</a:t>
            </a:r>
            <a:r>
              <a:rPr spc="-10"/>
              <a:t> de</a:t>
            </a:r>
            <a:r>
              <a:rPr spc="-5"/>
              <a:t> </a:t>
            </a:r>
            <a:r>
              <a:rPr spc="-30"/>
              <a:t>organisatie</a:t>
            </a:r>
            <a:r>
              <a:rPr spc="-5"/>
              <a:t> </a:t>
            </a:r>
            <a:r>
              <a:rPr spc="-10"/>
              <a:t>de</a:t>
            </a:r>
            <a:r>
              <a:rPr spc="-5"/>
              <a:t> </a:t>
            </a:r>
            <a:r>
              <a:rPr spc="-25"/>
              <a:t>ultieme</a:t>
            </a:r>
            <a:r>
              <a:rPr spc="-5"/>
              <a:t> </a:t>
            </a:r>
            <a:r>
              <a:rPr spc="-25"/>
              <a:t>schakelfunctie</a:t>
            </a:r>
            <a:r>
              <a:rPr spc="-5"/>
              <a:t> </a:t>
            </a:r>
            <a:r>
              <a:rPr spc="-20"/>
              <a:t>tussen</a:t>
            </a:r>
            <a:r>
              <a:rPr spc="-5"/>
              <a:t> </a:t>
            </a:r>
            <a:r>
              <a:rPr spc="-10"/>
              <a:t>algemene </a:t>
            </a:r>
            <a:r>
              <a:rPr spc="-25"/>
              <a:t>wijkvoorzieningen,</a:t>
            </a:r>
            <a:r>
              <a:rPr spc="25"/>
              <a:t> </a:t>
            </a:r>
            <a:r>
              <a:rPr spc="-25"/>
              <a:t>gespecialiseerde</a:t>
            </a:r>
            <a:r>
              <a:rPr spc="25"/>
              <a:t> </a:t>
            </a:r>
            <a:r>
              <a:rPr spc="-20"/>
              <a:t>ggz</a:t>
            </a:r>
            <a:r>
              <a:rPr spc="25"/>
              <a:t> </a:t>
            </a:r>
            <a:r>
              <a:rPr spc="-20"/>
              <a:t>(ZvW),</a:t>
            </a:r>
            <a:r>
              <a:rPr spc="25"/>
              <a:t> </a:t>
            </a:r>
            <a:r>
              <a:rPr spc="-25"/>
              <a:t>huisartsenzorg</a:t>
            </a:r>
            <a:r>
              <a:rPr spc="25"/>
              <a:t> </a:t>
            </a:r>
            <a:r>
              <a:rPr spc="-10"/>
              <a:t>en</a:t>
            </a:r>
            <a:r>
              <a:rPr spc="25"/>
              <a:t> </a:t>
            </a:r>
            <a:r>
              <a:rPr spc="-20"/>
              <a:t>werk </a:t>
            </a:r>
            <a:r>
              <a:t>&amp;</a:t>
            </a:r>
            <a:r>
              <a:rPr spc="-30"/>
              <a:t> </a:t>
            </a:r>
            <a:r>
              <a:rPr spc="-34"/>
              <a:t>inkomen?</a:t>
            </a:r>
            <a:r>
              <a:rPr spc="-25"/>
              <a:t> </a:t>
            </a:r>
            <a:r>
              <a:rPr spc="-20"/>
              <a:t>En</a:t>
            </a:r>
            <a:r>
              <a:rPr spc="-30"/>
              <a:t> </a:t>
            </a:r>
            <a:r>
              <a:rPr spc="-25"/>
              <a:t>richt </a:t>
            </a:r>
            <a:r>
              <a:rPr spc="-10"/>
              <a:t>je</a:t>
            </a:r>
            <a:r>
              <a:rPr spc="-30"/>
              <a:t> </a:t>
            </a:r>
            <a:r>
              <a:rPr spc="-10"/>
              <a:t>je</a:t>
            </a:r>
            <a:r>
              <a:rPr spc="-25"/>
              <a:t> </a:t>
            </a:r>
            <a:r>
              <a:rPr spc="-30"/>
              <a:t>daarbij </a:t>
            </a:r>
            <a:r>
              <a:rPr spc="-20"/>
              <a:t>vooral</a:t>
            </a:r>
            <a:r>
              <a:rPr spc="-25"/>
              <a:t> </a:t>
            </a:r>
            <a:r>
              <a:rPr spc="-10"/>
              <a:t>en</a:t>
            </a:r>
            <a:r>
              <a:rPr spc="-30"/>
              <a:t> </a:t>
            </a:r>
            <a:r>
              <a:rPr spc="-20"/>
              <a:t>alleen</a:t>
            </a:r>
            <a:r>
              <a:rPr spc="-25"/>
              <a:t> </a:t>
            </a:r>
            <a:r>
              <a:rPr spc="-10"/>
              <a:t>op</a:t>
            </a:r>
            <a:r>
              <a:rPr spc="-30"/>
              <a:t> </a:t>
            </a:r>
            <a:r>
              <a:rPr spc="-10"/>
              <a:t>de</a:t>
            </a:r>
            <a:r>
              <a:rPr spc="-25"/>
              <a:t> cliënt</a:t>
            </a:r>
            <a:r>
              <a:rPr spc="-30"/>
              <a:t> </a:t>
            </a:r>
            <a:r>
              <a:rPr spc="-10"/>
              <a:t>of</a:t>
            </a:r>
            <a:r>
              <a:rPr spc="-25"/>
              <a:t> (ook) op </a:t>
            </a:r>
            <a:r>
              <a:rPr spc="-10"/>
              <a:t>de</a:t>
            </a:r>
            <a:r>
              <a:rPr spc="-20"/>
              <a:t> wijk </a:t>
            </a:r>
            <a:r>
              <a:rPr spc="-10"/>
              <a:t>en</a:t>
            </a:r>
            <a:r>
              <a:rPr spc="-20"/>
              <a:t> </a:t>
            </a:r>
            <a:r>
              <a:rPr spc="-25"/>
              <a:t>haar</a:t>
            </a:r>
            <a:r>
              <a:rPr spc="-20"/>
              <a:t> </a:t>
            </a:r>
            <a:r>
              <a:rPr spc="-25"/>
              <a:t>functies?</a:t>
            </a:r>
            <a:r>
              <a:rPr spc="-20"/>
              <a:t> </a:t>
            </a:r>
            <a:r>
              <a:rPr spc="-30"/>
              <a:t>Waar</a:t>
            </a:r>
            <a:r>
              <a:rPr spc="-20"/>
              <a:t> ligt </a:t>
            </a:r>
            <a:r>
              <a:rPr spc="-10"/>
              <a:t>de</a:t>
            </a:r>
            <a:r>
              <a:rPr spc="-20"/>
              <a:t> </a:t>
            </a:r>
            <a:r>
              <a:rPr spc="-25"/>
              <a:t>nadruk</a:t>
            </a:r>
            <a:r>
              <a:rPr spc="-20"/>
              <a:t> </a:t>
            </a:r>
            <a:r>
              <a:rPr spc="-30"/>
              <a:t>op?</a:t>
            </a:r>
            <a:r>
              <a:rPr spc="-20"/>
              <a:t> </a:t>
            </a:r>
            <a:r>
              <a:t>De</a:t>
            </a:r>
            <a:r>
              <a:rPr spc="-20"/>
              <a:t> </a:t>
            </a:r>
            <a:r>
              <a:rPr spc="-30"/>
              <a:t>organisatie,</a:t>
            </a:r>
            <a:r>
              <a:rPr spc="-15"/>
              <a:t> </a:t>
            </a:r>
            <a:r>
              <a:rPr spc="-20"/>
              <a:t>haar missie, </a:t>
            </a:r>
            <a:r>
              <a:rPr spc="-10"/>
              <a:t>de</a:t>
            </a:r>
            <a:r>
              <a:rPr spc="-20"/>
              <a:t> </a:t>
            </a:r>
            <a:r>
              <a:rPr spc="-34"/>
              <a:t>waarden?</a:t>
            </a:r>
            <a:r>
              <a:rPr spc="-15"/>
              <a:t> </a:t>
            </a:r>
            <a:r>
              <a:rPr spc="-30"/>
              <a:t>Waar</a:t>
            </a:r>
            <a:r>
              <a:rPr spc="-20"/>
              <a:t> </a:t>
            </a:r>
            <a:r>
              <a:rPr spc="-25"/>
              <a:t>richt</a:t>
            </a:r>
            <a:r>
              <a:rPr spc="-15"/>
              <a:t> </a:t>
            </a:r>
            <a:r>
              <a:rPr spc="-10"/>
              <a:t>je</a:t>
            </a:r>
            <a:r>
              <a:rPr spc="-20"/>
              <a:t> </a:t>
            </a:r>
            <a:r>
              <a:rPr spc="-10"/>
              <a:t>je</a:t>
            </a:r>
            <a:r>
              <a:rPr spc="-15"/>
              <a:t> </a:t>
            </a:r>
            <a:r>
              <a:rPr spc="-20"/>
              <a:t>op: </a:t>
            </a:r>
            <a:r>
              <a:rPr spc="-25"/>
              <a:t>kennisdeling,</a:t>
            </a:r>
            <a:r>
              <a:rPr spc="-15"/>
              <a:t> </a:t>
            </a:r>
            <a:r>
              <a:rPr spc="-10"/>
              <a:t>samenwerking</a:t>
            </a:r>
          </a:p>
          <a:p>
            <a:pPr marR="454025" indent="12700">
              <a:lnSpc>
                <a:spcPct val="138900"/>
              </a:lnSpc>
              <a:defRPr spc="-10" sz="900">
                <a:solidFill>
                  <a:srgbClr val="231F20"/>
                </a:solidFill>
                <a:latin typeface="Montserrat Light"/>
                <a:ea typeface="Montserrat Light"/>
                <a:cs typeface="Montserrat Light"/>
                <a:sym typeface="Montserrat Light"/>
              </a:defRPr>
            </a:pPr>
            <a:r>
              <a:t>of</a:t>
            </a:r>
            <a:r>
              <a:rPr spc="-15"/>
              <a:t> </a:t>
            </a:r>
            <a:r>
              <a:rPr spc="-30"/>
              <a:t>flexibiliteit?</a:t>
            </a:r>
            <a:r>
              <a:rPr spc="-15"/>
              <a:t> </a:t>
            </a:r>
            <a:r>
              <a:rPr spc="-20"/>
              <a:t>En</a:t>
            </a:r>
            <a:r>
              <a:rPr spc="-15"/>
              <a:t> </a:t>
            </a:r>
            <a:r>
              <a:t>hoe</a:t>
            </a:r>
            <a:r>
              <a:rPr spc="-15"/>
              <a:t> </a:t>
            </a:r>
            <a:r>
              <a:t>doen</a:t>
            </a:r>
            <a:r>
              <a:rPr spc="-15"/>
              <a:t> </a:t>
            </a:r>
            <a:r>
              <a:rPr spc="-25"/>
              <a:t>anderen</a:t>
            </a:r>
            <a:r>
              <a:rPr spc="-15"/>
              <a:t> </a:t>
            </a:r>
            <a:r>
              <a:rPr spc="-25"/>
              <a:t>dat?</a:t>
            </a:r>
            <a:r>
              <a:rPr spc="-15"/>
              <a:t> </a:t>
            </a:r>
            <a:r>
              <a:rPr spc="-25"/>
              <a:t>Kortom</a:t>
            </a:r>
            <a:r>
              <a:rPr spc="-15"/>
              <a:t> </a:t>
            </a:r>
            <a:r>
              <a:rPr spc="-30"/>
              <a:t>Waar</a:t>
            </a:r>
            <a:r>
              <a:rPr spc="-15"/>
              <a:t> </a:t>
            </a:r>
            <a:r>
              <a:rPr spc="-20"/>
              <a:t>staat</a:t>
            </a:r>
            <a:r>
              <a:t> </a:t>
            </a:r>
            <a:r>
              <a:rPr spc="-20"/>
              <a:t>jouw </a:t>
            </a:r>
            <a:r>
              <a:rPr spc="-30"/>
              <a:t>organisatie</a:t>
            </a:r>
            <a:r>
              <a:t> </a:t>
            </a:r>
            <a:r>
              <a:rPr spc="-20"/>
              <a:t>ten</a:t>
            </a:r>
            <a:r>
              <a:t> </a:t>
            </a:r>
            <a:r>
              <a:rPr spc="-30"/>
              <a:t>opzichte</a:t>
            </a:r>
            <a:r>
              <a:t> </a:t>
            </a:r>
            <a:r>
              <a:rPr spc="-20"/>
              <a:t>van</a:t>
            </a:r>
            <a:r>
              <a:t> de </a:t>
            </a:r>
            <a:r>
              <a:rPr spc="-20"/>
              <a:t>visie</a:t>
            </a:r>
            <a:r>
              <a:t> </a:t>
            </a:r>
            <a:r>
              <a:rPr spc="-20"/>
              <a:t>van</a:t>
            </a:r>
            <a:r>
              <a:t> </a:t>
            </a:r>
            <a:r>
              <a:rPr spc="-25"/>
              <a:t>community</a:t>
            </a:r>
            <a:r>
              <a:t> </a:t>
            </a:r>
            <a:r>
              <a:rPr spc="-20"/>
              <a:t>next?</a:t>
            </a:r>
          </a:p>
          <a:p>
            <a:pPr marR="5080" indent="12700">
              <a:lnSpc>
                <a:spcPct val="138900"/>
              </a:lnSpc>
              <a:defRPr spc="-25" sz="900">
                <a:solidFill>
                  <a:srgbClr val="231F20"/>
                </a:solidFill>
                <a:latin typeface="Montserrat Light"/>
                <a:ea typeface="Montserrat Light"/>
                <a:cs typeface="Montserrat Light"/>
                <a:sym typeface="Montserrat Light"/>
              </a:defRPr>
            </a:pPr>
            <a:r>
              <a:t>Bestuurders</a:t>
            </a:r>
            <a:r>
              <a:rPr spc="0"/>
              <a:t> </a:t>
            </a:r>
            <a:r>
              <a:t>verzamelen</a:t>
            </a:r>
            <a:r>
              <a:rPr spc="0"/>
              <a:t> </a:t>
            </a:r>
            <a:r>
              <a:rPr spc="-30"/>
              <a:t>continu</a:t>
            </a:r>
            <a:r>
              <a:rPr spc="0"/>
              <a:t> </a:t>
            </a:r>
            <a:r>
              <a:t>kennis</a:t>
            </a:r>
            <a:r>
              <a:rPr spc="0"/>
              <a:t> </a:t>
            </a:r>
            <a:r>
              <a:rPr spc="-20"/>
              <a:t>over</a:t>
            </a:r>
            <a:r>
              <a:rPr spc="5"/>
              <a:t> </a:t>
            </a:r>
            <a:r>
              <a:rPr spc="-10"/>
              <a:t>de</a:t>
            </a:r>
            <a:r>
              <a:rPr spc="0"/>
              <a:t> </a:t>
            </a:r>
            <a:r>
              <a:rPr spc="-30"/>
              <a:t>organisatie.</a:t>
            </a:r>
            <a:r>
              <a:rPr spc="0"/>
              <a:t> </a:t>
            </a:r>
            <a:r>
              <a:rPr spc="-20"/>
              <a:t>Zij</a:t>
            </a:r>
            <a:r>
              <a:rPr spc="0"/>
              <a:t> </a:t>
            </a:r>
            <a:r>
              <a:t>kunnen</a:t>
            </a:r>
            <a:r>
              <a:rPr spc="5"/>
              <a:t> </a:t>
            </a:r>
            <a:r>
              <a:t>de sleutelpersonen</a:t>
            </a:r>
            <a:r>
              <a:rPr spc="-5"/>
              <a:t> </a:t>
            </a:r>
            <a:r>
              <a:rPr spc="-30"/>
              <a:t>faciliteren</a:t>
            </a:r>
            <a:r>
              <a:rPr spc="-5"/>
              <a:t> </a:t>
            </a:r>
            <a:r>
              <a:rPr spc="-10"/>
              <a:t>en</a:t>
            </a:r>
            <a:r>
              <a:rPr spc="-5"/>
              <a:t> </a:t>
            </a:r>
            <a:r>
              <a:rPr spc="-20"/>
              <a:t>het</a:t>
            </a:r>
            <a:r>
              <a:rPr spc="-5"/>
              <a:t> </a:t>
            </a:r>
            <a:r>
              <a:t>mogelijk</a:t>
            </a:r>
            <a:r>
              <a:rPr spc="-5"/>
              <a:t> </a:t>
            </a:r>
            <a:r>
              <a:t>maken</a:t>
            </a:r>
            <a:r>
              <a:rPr spc="-5"/>
              <a:t> </a:t>
            </a:r>
            <a:r>
              <a:rPr spc="-20"/>
              <a:t>dat</a:t>
            </a:r>
            <a:r>
              <a:rPr spc="-5"/>
              <a:t> </a:t>
            </a:r>
            <a:r>
              <a:rPr spc="-10"/>
              <a:t>de</a:t>
            </a:r>
            <a:r>
              <a:rPr spc="-5"/>
              <a:t> </a:t>
            </a:r>
            <a:r>
              <a:rPr spc="-30"/>
              <a:t>interne</a:t>
            </a:r>
            <a:r>
              <a:rPr spc="-5"/>
              <a:t> </a:t>
            </a:r>
            <a:r>
              <a:rPr spc="-10"/>
              <a:t>gesprek </a:t>
            </a:r>
            <a:r>
              <a:rPr spc="-20"/>
              <a:t>plaatsvindt, </a:t>
            </a:r>
            <a:r>
              <a:rPr spc="-10"/>
              <a:t>ook</a:t>
            </a:r>
            <a:r>
              <a:rPr spc="-15"/>
              <a:t> </a:t>
            </a:r>
            <a:r>
              <a:rPr spc="-20"/>
              <a:t>over </a:t>
            </a:r>
            <a:r>
              <a:rPr spc="-10"/>
              <a:t>de</a:t>
            </a:r>
            <a:r>
              <a:rPr spc="-15"/>
              <a:t> </a:t>
            </a:r>
            <a:r>
              <a:rPr spc="-20"/>
              <a:t>visie van</a:t>
            </a:r>
            <a:r>
              <a:rPr spc="-15"/>
              <a:t> </a:t>
            </a:r>
            <a:r>
              <a:t>community</a:t>
            </a:r>
            <a:r>
              <a:rPr spc="-20"/>
              <a:t> </a:t>
            </a:r>
            <a:r>
              <a:rPr spc="-10"/>
              <a:t>next.</a:t>
            </a:r>
            <a:r>
              <a:rPr spc="-15"/>
              <a:t> </a:t>
            </a:r>
            <a:br>
              <a:rPr spc="-15"/>
            </a:br>
            <a:r>
              <a:rPr spc="-30">
                <a:latin typeface="Montserrat Bold"/>
                <a:ea typeface="Montserrat Bold"/>
                <a:cs typeface="Montserrat Bold"/>
                <a:sym typeface="Montserrat Bold"/>
              </a:rPr>
              <a:t>Welke</a:t>
            </a:r>
            <a:r>
              <a:rPr spc="-20">
                <a:latin typeface="Montserrat Bold"/>
                <a:ea typeface="Montserrat Bold"/>
                <a:cs typeface="Montserrat Bold"/>
                <a:sym typeface="Montserrat Bold"/>
              </a:rPr>
              <a:t> </a:t>
            </a:r>
            <a:r>
              <a:rPr>
                <a:latin typeface="Montserrat Bold"/>
                <a:ea typeface="Montserrat Bold"/>
                <a:cs typeface="Montserrat Bold"/>
                <a:sym typeface="Montserrat Bold"/>
              </a:rPr>
              <a:t>sterke</a:t>
            </a:r>
            <a:r>
              <a:rPr spc="-15">
                <a:latin typeface="Montserrat Bold"/>
                <a:ea typeface="Montserrat Bold"/>
                <a:cs typeface="Montserrat Bold"/>
                <a:sym typeface="Montserrat Bold"/>
              </a:rPr>
              <a:t> </a:t>
            </a:r>
            <a:r>
              <a:rPr spc="-10">
                <a:latin typeface="Montserrat Bold"/>
                <a:ea typeface="Montserrat Bold"/>
                <a:cs typeface="Montserrat Bold"/>
                <a:sym typeface="Montserrat Bold"/>
              </a:rPr>
              <a:t>punten </a:t>
            </a:r>
            <a:r>
              <a:rPr spc="-20">
                <a:latin typeface="Montserrat Bold"/>
                <a:ea typeface="Montserrat Bold"/>
                <a:cs typeface="Montserrat Bold"/>
                <a:sym typeface="Montserrat Bold"/>
              </a:rPr>
              <a:t>wilt</a:t>
            </a:r>
            <a:r>
              <a:rPr spc="-15">
                <a:latin typeface="Montserrat Bold"/>
                <a:ea typeface="Montserrat Bold"/>
                <a:cs typeface="Montserrat Bold"/>
                <a:sym typeface="Montserrat Bold"/>
              </a:rPr>
              <a:t> </a:t>
            </a:r>
            <a:r>
              <a:rPr spc="-10">
                <a:latin typeface="Montserrat Bold"/>
                <a:ea typeface="Montserrat Bold"/>
                <a:cs typeface="Montserrat Bold"/>
                <a:sym typeface="Montserrat Bold"/>
              </a:rPr>
              <a:t>de</a:t>
            </a:r>
            <a:r>
              <a:rPr spc="-15">
                <a:latin typeface="Montserrat Bold"/>
                <a:ea typeface="Montserrat Bold"/>
                <a:cs typeface="Montserrat Bold"/>
                <a:sym typeface="Montserrat Bold"/>
              </a:rPr>
              <a:t> </a:t>
            </a:r>
            <a:r>
              <a:rPr spc="-30">
                <a:latin typeface="Montserrat Bold"/>
                <a:ea typeface="Montserrat Bold"/>
                <a:cs typeface="Montserrat Bold"/>
                <a:sym typeface="Montserrat Bold"/>
              </a:rPr>
              <a:t>organisatie</a:t>
            </a:r>
            <a:r>
              <a:rPr spc="-15">
                <a:latin typeface="Montserrat Bold"/>
                <a:ea typeface="Montserrat Bold"/>
                <a:cs typeface="Montserrat Bold"/>
                <a:sym typeface="Montserrat Bold"/>
              </a:rPr>
              <a:t> </a:t>
            </a:r>
            <a:r>
              <a:rPr spc="-20">
                <a:latin typeface="Montserrat Bold"/>
                <a:ea typeface="Montserrat Bold"/>
                <a:cs typeface="Montserrat Bold"/>
                <a:sym typeface="Montserrat Bold"/>
              </a:rPr>
              <a:t>uitstralen</a:t>
            </a:r>
            <a:r>
              <a:rPr spc="-15">
                <a:latin typeface="Montserrat Bold"/>
                <a:ea typeface="Montserrat Bold"/>
                <a:cs typeface="Montserrat Bold"/>
                <a:sym typeface="Montserrat Bold"/>
              </a:rPr>
              <a:t> </a:t>
            </a:r>
            <a:r>
              <a:rPr spc="-20">
                <a:latin typeface="Montserrat Bold"/>
                <a:ea typeface="Montserrat Bold"/>
                <a:cs typeface="Montserrat Bold"/>
                <a:sym typeface="Montserrat Bold"/>
              </a:rPr>
              <a:t>(en</a:t>
            </a:r>
            <a:r>
              <a:rPr spc="-10">
                <a:latin typeface="Montserrat Bold"/>
                <a:ea typeface="Montserrat Bold"/>
                <a:cs typeface="Montserrat Bold"/>
                <a:sym typeface="Montserrat Bold"/>
              </a:rPr>
              <a:t> hoe</a:t>
            </a:r>
            <a:r>
              <a:rPr spc="-15">
                <a:latin typeface="Montserrat Bold"/>
                <a:ea typeface="Montserrat Bold"/>
                <a:cs typeface="Montserrat Bold"/>
                <a:sym typeface="Montserrat Bold"/>
              </a:rPr>
              <a:t> </a:t>
            </a:r>
            <a:r>
              <a:rPr spc="-10">
                <a:latin typeface="Montserrat Bold"/>
                <a:ea typeface="Montserrat Bold"/>
                <a:cs typeface="Montserrat Bold"/>
                <a:sym typeface="Montserrat Bold"/>
              </a:rPr>
              <a:t>leg</a:t>
            </a:r>
            <a:r>
              <a:rPr spc="-15">
                <a:latin typeface="Montserrat Bold"/>
                <a:ea typeface="Montserrat Bold"/>
                <a:cs typeface="Montserrat Bold"/>
                <a:sym typeface="Montserrat Bold"/>
              </a:rPr>
              <a:t> </a:t>
            </a:r>
            <a:r>
              <a:rPr spc="-10">
                <a:latin typeface="Montserrat Bold"/>
                <a:ea typeface="Montserrat Bold"/>
                <a:cs typeface="Montserrat Bold"/>
                <a:sym typeface="Montserrat Bold"/>
              </a:rPr>
              <a:t>je</a:t>
            </a:r>
            <a:r>
              <a:rPr spc="-15">
                <a:latin typeface="Montserrat Bold"/>
                <a:ea typeface="Montserrat Bold"/>
                <a:cs typeface="Montserrat Bold"/>
                <a:sym typeface="Montserrat Bold"/>
              </a:rPr>
              <a:t> </a:t>
            </a:r>
            <a:r>
              <a:rPr spc="-30">
                <a:latin typeface="Montserrat Bold"/>
                <a:ea typeface="Montserrat Bold"/>
                <a:cs typeface="Montserrat Bold"/>
                <a:sym typeface="Montserrat Bold"/>
              </a:rPr>
              <a:t>verbinding</a:t>
            </a:r>
            <a:r>
              <a:rPr spc="-15">
                <a:latin typeface="Montserrat Bold"/>
                <a:ea typeface="Montserrat Bold"/>
                <a:cs typeface="Montserrat Bold"/>
                <a:sym typeface="Montserrat Bold"/>
              </a:rPr>
              <a:t> </a:t>
            </a:r>
            <a:r>
              <a:rPr spc="-20">
                <a:latin typeface="Montserrat Bold"/>
                <a:ea typeface="Montserrat Bold"/>
                <a:cs typeface="Montserrat Bold"/>
                <a:sym typeface="Montserrat Bold"/>
              </a:rPr>
              <a:t>met</a:t>
            </a:r>
            <a:r>
              <a:rPr spc="-10">
                <a:latin typeface="Montserrat Bold"/>
                <a:ea typeface="Montserrat Bold"/>
                <a:cs typeface="Montserrat Bold"/>
                <a:sym typeface="Montserrat Bold"/>
              </a:rPr>
              <a:t> community </a:t>
            </a:r>
            <a:r>
              <a:rPr spc="-20">
                <a:latin typeface="Montserrat Bold"/>
                <a:ea typeface="Montserrat Bold"/>
                <a:cs typeface="Montserrat Bold"/>
                <a:sym typeface="Montserrat Bold"/>
              </a:rPr>
              <a:t>next)</a:t>
            </a:r>
            <a:r>
              <a:rPr>
                <a:latin typeface="Montserrat Bold"/>
                <a:ea typeface="Montserrat Bold"/>
                <a:cs typeface="Montserrat Bold"/>
                <a:sym typeface="Montserrat Bold"/>
              </a:rPr>
              <a:t> </a:t>
            </a:r>
            <a:r>
              <a:rPr spc="-10">
                <a:latin typeface="Montserrat Bold"/>
                <a:ea typeface="Montserrat Bold"/>
                <a:cs typeface="Montserrat Bold"/>
                <a:sym typeface="Montserrat Bold"/>
              </a:rPr>
              <a:t>en</a:t>
            </a:r>
            <a:r>
              <a:rPr spc="-20">
                <a:latin typeface="Montserrat Bold"/>
                <a:ea typeface="Montserrat Bold"/>
                <a:cs typeface="Montserrat Bold"/>
                <a:sym typeface="Montserrat Bold"/>
              </a:rPr>
              <a:t> </a:t>
            </a:r>
            <a:r>
              <a:rPr spc="-10">
                <a:latin typeface="Montserrat Bold"/>
                <a:ea typeface="Montserrat Bold"/>
                <a:cs typeface="Montserrat Bold"/>
                <a:sym typeface="Montserrat Bold"/>
              </a:rPr>
              <a:t>hoe</a:t>
            </a:r>
            <a:r>
              <a:rPr>
                <a:latin typeface="Montserrat Bold"/>
                <a:ea typeface="Montserrat Bold"/>
                <a:cs typeface="Montserrat Bold"/>
                <a:sym typeface="Montserrat Bold"/>
              </a:rPr>
              <a:t> sijpelt</a:t>
            </a:r>
            <a:r>
              <a:rPr spc="-20">
                <a:latin typeface="Montserrat Bold"/>
                <a:ea typeface="Montserrat Bold"/>
                <a:cs typeface="Montserrat Bold"/>
                <a:sym typeface="Montserrat Bold"/>
              </a:rPr>
              <a:t> dat</a:t>
            </a:r>
            <a:r>
              <a:rPr>
                <a:latin typeface="Montserrat Bold"/>
                <a:ea typeface="Montserrat Bold"/>
                <a:cs typeface="Montserrat Bold"/>
                <a:sym typeface="Montserrat Bold"/>
              </a:rPr>
              <a:t> </a:t>
            </a:r>
            <a:r>
              <a:rPr spc="-20">
                <a:latin typeface="Montserrat Bold"/>
                <a:ea typeface="Montserrat Bold"/>
                <a:cs typeface="Montserrat Bold"/>
                <a:sym typeface="Montserrat Bold"/>
              </a:rPr>
              <a:t>door tot</a:t>
            </a:r>
            <a:r>
              <a:rPr>
                <a:latin typeface="Montserrat Bold"/>
                <a:ea typeface="Montserrat Bold"/>
                <a:cs typeface="Montserrat Bold"/>
                <a:sym typeface="Montserrat Bold"/>
              </a:rPr>
              <a:t> </a:t>
            </a:r>
            <a:r>
              <a:rPr spc="-20">
                <a:latin typeface="Montserrat Bold"/>
                <a:ea typeface="Montserrat Bold"/>
                <a:cs typeface="Montserrat Bold"/>
                <a:sym typeface="Montserrat Bold"/>
              </a:rPr>
              <a:t>in </a:t>
            </a:r>
            <a:r>
              <a:rPr spc="-10">
                <a:latin typeface="Montserrat Bold"/>
                <a:ea typeface="Montserrat Bold"/>
                <a:cs typeface="Montserrat Bold"/>
                <a:sym typeface="Montserrat Bold"/>
              </a:rPr>
              <a:t>de</a:t>
            </a:r>
            <a:r>
              <a:rPr>
                <a:latin typeface="Montserrat Bold"/>
                <a:ea typeface="Montserrat Bold"/>
                <a:cs typeface="Montserrat Bold"/>
                <a:sym typeface="Montserrat Bold"/>
              </a:rPr>
              <a:t> haarvaten</a:t>
            </a:r>
            <a:r>
              <a:rPr spc="-20">
                <a:latin typeface="Montserrat Bold"/>
                <a:ea typeface="Montserrat Bold"/>
                <a:cs typeface="Montserrat Bold"/>
                <a:sym typeface="Montserrat Bold"/>
              </a:rPr>
              <a:t> van</a:t>
            </a:r>
            <a:r>
              <a:rPr>
                <a:latin typeface="Montserrat Bold"/>
                <a:ea typeface="Montserrat Bold"/>
                <a:cs typeface="Montserrat Bold"/>
                <a:sym typeface="Montserrat Bold"/>
              </a:rPr>
              <a:t> </a:t>
            </a:r>
            <a:r>
              <a:rPr spc="-10">
                <a:latin typeface="Montserrat Bold"/>
                <a:ea typeface="Montserrat Bold"/>
                <a:cs typeface="Montserrat Bold"/>
                <a:sym typeface="Montserrat Bold"/>
              </a:rPr>
              <a:t>de</a:t>
            </a:r>
            <a:r>
              <a:rPr spc="-20">
                <a:latin typeface="Montserrat Bold"/>
                <a:ea typeface="Montserrat Bold"/>
                <a:cs typeface="Montserrat Bold"/>
                <a:sym typeface="Montserrat Bold"/>
              </a:rPr>
              <a:t> </a:t>
            </a:r>
            <a:r>
              <a:rPr spc="-10">
                <a:latin typeface="Montserrat Bold"/>
                <a:ea typeface="Montserrat Bold"/>
                <a:cs typeface="Montserrat Bold"/>
                <a:sym typeface="Montserrat Bold"/>
              </a:rPr>
              <a:t>organisatie?</a:t>
            </a:r>
          </a:p>
        </p:txBody>
      </p:sp>
      <p:sp>
        <p:nvSpPr>
          <p:cNvPr id="185" name="object 7"/>
          <p:cNvSpPr txBox="1"/>
          <p:nvPr/>
        </p:nvSpPr>
        <p:spPr>
          <a:xfrm>
            <a:off x="5051600" y="1844069"/>
            <a:ext cx="4069716" cy="124961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pc="-10" sz="900" u="sng">
                <a:solidFill>
                  <a:srgbClr val="231F20"/>
                </a:solidFill>
                <a:latin typeface="Montserrat Bold"/>
                <a:ea typeface="Montserrat Bold"/>
                <a:cs typeface="Montserrat Bold"/>
                <a:sym typeface="Montserrat Bold"/>
              </a:defRPr>
            </a:pPr>
            <a:r>
              <a:t>Waarom?</a:t>
            </a:r>
          </a:p>
          <a:p>
            <a:pPr marR="5080" indent="12700">
              <a:lnSpc>
                <a:spcPct val="138900"/>
              </a:lnSpc>
              <a:defRPr spc="-20" sz="900">
                <a:solidFill>
                  <a:srgbClr val="231F20"/>
                </a:solidFill>
                <a:latin typeface="Montserrat Light"/>
                <a:ea typeface="Montserrat Light"/>
                <a:cs typeface="Montserrat Light"/>
                <a:sym typeface="Montserrat Light"/>
              </a:defRPr>
            </a:pPr>
            <a:r>
              <a:t>Er</a:t>
            </a:r>
            <a:r>
              <a:rPr spc="-15"/>
              <a:t> </a:t>
            </a:r>
            <a:r>
              <a:rPr spc="-25"/>
              <a:t>zijn</a:t>
            </a:r>
            <a:r>
              <a:rPr spc="-15"/>
              <a:t> </a:t>
            </a:r>
            <a:r>
              <a:rPr spc="-25"/>
              <a:t>organisaties</a:t>
            </a:r>
            <a:r>
              <a:rPr spc="-15"/>
              <a:t> </a:t>
            </a:r>
            <a:r>
              <a:t>waar</a:t>
            </a:r>
            <a:r>
              <a:rPr spc="-10"/>
              <a:t> </a:t>
            </a:r>
            <a:r>
              <a:rPr spc="-30"/>
              <a:t>intern</a:t>
            </a:r>
            <a:r>
              <a:rPr spc="-15"/>
              <a:t> </a:t>
            </a:r>
            <a:r>
              <a:rPr spc="-25"/>
              <a:t>enorme</a:t>
            </a:r>
            <a:r>
              <a:rPr spc="-15"/>
              <a:t> </a:t>
            </a:r>
            <a:r>
              <a:rPr spc="-25"/>
              <a:t>verschillen</a:t>
            </a:r>
            <a:r>
              <a:rPr spc="-15"/>
              <a:t> </a:t>
            </a:r>
            <a:r>
              <a:rPr spc="-25"/>
              <a:t>zijn,</a:t>
            </a:r>
            <a:r>
              <a:rPr spc="-10"/>
              <a:t> </a:t>
            </a:r>
            <a:r>
              <a:t>alleen</a:t>
            </a:r>
            <a:r>
              <a:rPr spc="-15"/>
              <a:t> </a:t>
            </a:r>
            <a:r>
              <a:t>al</a:t>
            </a:r>
            <a:r>
              <a:rPr spc="-15"/>
              <a:t> </a:t>
            </a:r>
            <a:r>
              <a:rPr spc="-25"/>
              <a:t>omdat</a:t>
            </a:r>
            <a:r>
              <a:rPr spc="-10"/>
              <a:t> </a:t>
            </a:r>
            <a:r>
              <a:rPr spc="-25"/>
              <a:t>er verschillende</a:t>
            </a:r>
            <a:r>
              <a:rPr spc="0"/>
              <a:t> </a:t>
            </a:r>
            <a:r>
              <a:rPr spc="-25"/>
              <a:t>doelgroepen</a:t>
            </a:r>
            <a:r>
              <a:rPr spc="0"/>
              <a:t> </a:t>
            </a:r>
            <a:r>
              <a:rPr spc="-25"/>
              <a:t>worden</a:t>
            </a:r>
            <a:r>
              <a:rPr spc="0"/>
              <a:t> </a:t>
            </a:r>
            <a:r>
              <a:t>bediend.</a:t>
            </a:r>
            <a:r>
              <a:rPr spc="5"/>
              <a:t> </a:t>
            </a:r>
            <a:r>
              <a:rPr spc="-10"/>
              <a:t>Soms</a:t>
            </a:r>
            <a:r>
              <a:rPr spc="0"/>
              <a:t> </a:t>
            </a:r>
            <a:r>
              <a:t>zit</a:t>
            </a:r>
            <a:r>
              <a:rPr spc="0"/>
              <a:t> </a:t>
            </a:r>
            <a:r>
              <a:rPr spc="-10"/>
              <a:t>de</a:t>
            </a:r>
            <a:r>
              <a:rPr spc="0"/>
              <a:t> </a:t>
            </a:r>
            <a:r>
              <a:rPr spc="-30"/>
              <a:t>organisatie</a:t>
            </a:r>
            <a:r>
              <a:rPr spc="5"/>
              <a:t> </a:t>
            </a:r>
            <a:r>
              <a:rPr spc="-25"/>
              <a:t>op </a:t>
            </a:r>
            <a:r>
              <a:rPr spc="-10"/>
              <a:t>één</a:t>
            </a:r>
            <a:r>
              <a:rPr spc="-30"/>
              <a:t> </a:t>
            </a:r>
            <a:r>
              <a:rPr spc="-25"/>
              <a:t>lijn, maar zijn </a:t>
            </a:r>
            <a:r>
              <a:rPr spc="-10"/>
              <a:t>er</a:t>
            </a:r>
            <a:r>
              <a:rPr spc="-25"/>
              <a:t> </a:t>
            </a:r>
            <a:r>
              <a:rPr spc="-30"/>
              <a:t>t.o.v.</a:t>
            </a:r>
            <a:r>
              <a:rPr spc="-25"/>
              <a:t> andere</a:t>
            </a:r>
            <a:r>
              <a:rPr spc="-30"/>
              <a:t> </a:t>
            </a:r>
            <a:r>
              <a:rPr spc="-25"/>
              <a:t>organisaties </a:t>
            </a:r>
            <a:r>
              <a:rPr spc="-10"/>
              <a:t>lessen</a:t>
            </a:r>
            <a:r>
              <a:rPr spc="-25"/>
              <a:t> </a:t>
            </a:r>
            <a:r>
              <a:t>te</a:t>
            </a:r>
            <a:r>
              <a:rPr spc="-25"/>
              <a:t> </a:t>
            </a:r>
            <a:r>
              <a:t>leren.</a:t>
            </a:r>
            <a:r>
              <a:rPr spc="-25"/>
              <a:t> </a:t>
            </a:r>
            <a:r>
              <a:rPr spc="-10"/>
              <a:t>Als</a:t>
            </a:r>
            <a:r>
              <a:rPr spc="-25"/>
              <a:t> </a:t>
            </a:r>
            <a:r>
              <a:rPr spc="-10"/>
              <a:t>je</a:t>
            </a:r>
            <a:r>
              <a:rPr spc="-25"/>
              <a:t> </a:t>
            </a:r>
            <a:r>
              <a:rPr spc="-10"/>
              <a:t>inzicht </a:t>
            </a:r>
            <a:r>
              <a:t>hebt</a:t>
            </a:r>
            <a:r>
              <a:rPr spc="-25"/>
              <a:t> </a:t>
            </a:r>
            <a:r>
              <a:t>in</a:t>
            </a:r>
            <a:r>
              <a:rPr spc="-25"/>
              <a:t> </a:t>
            </a:r>
            <a:r>
              <a:t>jouw</a:t>
            </a:r>
            <a:r>
              <a:rPr spc="-25"/>
              <a:t> </a:t>
            </a:r>
            <a:r>
              <a:rPr spc="-30"/>
              <a:t>organisatie</a:t>
            </a:r>
            <a:r>
              <a:rPr spc="-25"/>
              <a:t> </a:t>
            </a:r>
            <a:r>
              <a:t>(van </a:t>
            </a:r>
            <a:r>
              <a:rPr spc="-10"/>
              <a:t>de</a:t>
            </a:r>
            <a:r>
              <a:rPr spc="-25"/>
              <a:t> </a:t>
            </a:r>
            <a:r>
              <a:rPr spc="-10"/>
              <a:t>hoed</a:t>
            </a:r>
            <a:r>
              <a:rPr spc="-25"/>
              <a:t> </a:t>
            </a:r>
            <a:r>
              <a:rPr spc="-10"/>
              <a:t>en</a:t>
            </a:r>
            <a:r>
              <a:rPr spc="-25"/>
              <a:t> </a:t>
            </a:r>
            <a:r>
              <a:rPr spc="-10"/>
              <a:t>de</a:t>
            </a:r>
            <a:r>
              <a:rPr spc="-25"/>
              <a:t> rand),</a:t>
            </a:r>
            <a:r>
              <a:t> weet</a:t>
            </a:r>
            <a:r>
              <a:rPr spc="-25"/>
              <a:t> </a:t>
            </a:r>
            <a:r>
              <a:rPr spc="-10"/>
              <a:t>je</a:t>
            </a:r>
            <a:r>
              <a:rPr spc="-25"/>
              <a:t> </a:t>
            </a:r>
            <a:r>
              <a:t>waar</a:t>
            </a:r>
            <a:r>
              <a:rPr spc="-25"/>
              <a:t> </a:t>
            </a:r>
            <a:r>
              <a:rPr spc="-10"/>
              <a:t>je</a:t>
            </a:r>
            <a:r>
              <a:t> </a:t>
            </a:r>
            <a:r>
              <a:rPr spc="-10"/>
              <a:t>stappen </a:t>
            </a:r>
            <a:r>
              <a:rPr spc="-25"/>
              <a:t>kunt maken </a:t>
            </a:r>
            <a:r>
              <a:t>(en</a:t>
            </a:r>
            <a:r>
              <a:rPr spc="-25"/>
              <a:t> </a:t>
            </a:r>
            <a:r>
              <a:t>waar </a:t>
            </a:r>
            <a:r>
              <a:rPr spc="-10"/>
              <a:t>je</a:t>
            </a:r>
            <a:r>
              <a:rPr spc="-25"/>
              <a:t> kunt profiteren </a:t>
            </a:r>
            <a:r>
              <a:t>van </a:t>
            </a:r>
            <a:r>
              <a:rPr spc="-10"/>
              <a:t>de</a:t>
            </a:r>
            <a:r>
              <a:rPr spc="-25"/>
              <a:t> kennis </a:t>
            </a:r>
            <a:r>
              <a:t>van</a:t>
            </a:r>
            <a:r>
              <a:rPr spc="-25"/>
              <a:t> collega’s)</a:t>
            </a:r>
            <a:r>
              <a:t> </a:t>
            </a:r>
            <a:r>
              <a:rPr spc="-25"/>
              <a:t>én </a:t>
            </a:r>
            <a:r>
              <a:t>waar</a:t>
            </a:r>
            <a:r>
              <a:rPr spc="-25"/>
              <a:t> </a:t>
            </a:r>
            <a:r>
              <a:t>jouw</a:t>
            </a:r>
            <a:r>
              <a:rPr spc="-25"/>
              <a:t> </a:t>
            </a:r>
            <a:r>
              <a:t>positie</a:t>
            </a:r>
            <a:r>
              <a:rPr spc="-25"/>
              <a:t> </a:t>
            </a:r>
            <a:r>
              <a:t>het</a:t>
            </a:r>
            <a:r>
              <a:rPr spc="-25"/>
              <a:t> </a:t>
            </a:r>
            <a:r>
              <a:t>sterkste</a:t>
            </a:r>
            <a:r>
              <a:rPr spc="-25"/>
              <a:t> </a:t>
            </a:r>
            <a:r>
              <a:rPr spc="0"/>
              <a:t>is</a:t>
            </a:r>
            <a:r>
              <a:rPr spc="-25"/>
              <a:t> </a:t>
            </a:r>
            <a:r>
              <a:t>(en</a:t>
            </a:r>
            <a:r>
              <a:rPr spc="-25"/>
              <a:t> </a:t>
            </a:r>
            <a:r>
              <a:t>waar</a:t>
            </a:r>
            <a:r>
              <a:rPr spc="-25"/>
              <a:t> </a:t>
            </a:r>
            <a:r>
              <a:rPr spc="-10"/>
              <a:t>je</a:t>
            </a:r>
            <a:r>
              <a:rPr spc="-25"/>
              <a:t> kennis kunt</a:t>
            </a:r>
            <a:r>
              <a:t> </a:t>
            </a:r>
            <a:r>
              <a:rPr spc="-10"/>
              <a:t>delen).</a:t>
            </a:r>
          </a:p>
        </p:txBody>
      </p:sp>
      <p:sp>
        <p:nvSpPr>
          <p:cNvPr id="186" name="object 8"/>
          <p:cNvSpPr txBox="1"/>
          <p:nvPr/>
        </p:nvSpPr>
        <p:spPr>
          <a:xfrm>
            <a:off x="5051600" y="3368069"/>
            <a:ext cx="4082416" cy="163770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pc="-20" sz="900" u="sng">
                <a:solidFill>
                  <a:srgbClr val="231F20"/>
                </a:solidFill>
                <a:latin typeface="Montserrat Bold"/>
                <a:ea typeface="Montserrat Bold"/>
                <a:cs typeface="Montserrat Bold"/>
                <a:sym typeface="Montserrat Bold"/>
              </a:defRPr>
            </a:pPr>
            <a:r>
              <a:t>Hoe?</a:t>
            </a:r>
          </a:p>
          <a:p>
            <a:pPr marR="5080" indent="12700">
              <a:lnSpc>
                <a:spcPct val="138900"/>
              </a:lnSpc>
              <a:defRPr sz="900">
                <a:solidFill>
                  <a:srgbClr val="231F20"/>
                </a:solidFill>
                <a:latin typeface="Montserrat Light"/>
                <a:ea typeface="Montserrat Light"/>
                <a:cs typeface="Montserrat Light"/>
                <a:sym typeface="Montserrat Light"/>
              </a:defRPr>
            </a:pPr>
            <a:r>
              <a:t>De</a:t>
            </a:r>
            <a:r>
              <a:rPr spc="-15"/>
              <a:t> </a:t>
            </a:r>
            <a:r>
              <a:rPr spc="-20"/>
              <a:t>tools</a:t>
            </a:r>
            <a:r>
              <a:rPr spc="-15"/>
              <a:t> </a:t>
            </a:r>
            <a:r>
              <a:rPr spc="-20"/>
              <a:t>in</a:t>
            </a:r>
            <a:r>
              <a:rPr spc="-15"/>
              <a:t> </a:t>
            </a:r>
            <a:r>
              <a:rPr spc="-25"/>
              <a:t>deze</a:t>
            </a:r>
            <a:r>
              <a:rPr spc="-10"/>
              <a:t> </a:t>
            </a:r>
            <a:r>
              <a:rPr spc="-20"/>
              <a:t>stap</a:t>
            </a:r>
            <a:r>
              <a:rPr spc="-15"/>
              <a:t> </a:t>
            </a:r>
            <a:r>
              <a:rPr spc="-30"/>
              <a:t>faciliteren</a:t>
            </a:r>
            <a:r>
              <a:rPr spc="-15"/>
              <a:t> </a:t>
            </a:r>
            <a:r>
              <a:rPr spc="-20"/>
              <a:t>vooral</a:t>
            </a:r>
            <a:r>
              <a:rPr spc="-15"/>
              <a:t> </a:t>
            </a:r>
            <a:r>
              <a:rPr spc="-20"/>
              <a:t>het</a:t>
            </a:r>
            <a:r>
              <a:rPr spc="-10"/>
              <a:t> </a:t>
            </a:r>
            <a:r>
              <a:rPr spc="-30"/>
              <a:t>interne</a:t>
            </a:r>
            <a:r>
              <a:rPr spc="-15"/>
              <a:t> </a:t>
            </a:r>
            <a:r>
              <a:rPr spc="-25"/>
              <a:t>gesprek</a:t>
            </a:r>
            <a:r>
              <a:rPr spc="-15"/>
              <a:t> </a:t>
            </a:r>
            <a:r>
              <a:rPr spc="-25"/>
              <a:t>waarmee</a:t>
            </a:r>
            <a:r>
              <a:rPr spc="-15"/>
              <a:t> </a:t>
            </a:r>
            <a:r>
              <a:rPr spc="-10"/>
              <a:t>je </a:t>
            </a:r>
            <a:r>
              <a:rPr spc="-25"/>
              <a:t>de sterke</a:t>
            </a:r>
            <a:r>
              <a:rPr spc="-10"/>
              <a:t> en </a:t>
            </a:r>
            <a:r>
              <a:rPr spc="-25"/>
              <a:t>minder</a:t>
            </a:r>
            <a:r>
              <a:rPr spc="-10"/>
              <a:t> </a:t>
            </a:r>
            <a:r>
              <a:rPr spc="-25"/>
              <a:t>sterke</a:t>
            </a:r>
            <a:r>
              <a:rPr spc="-10"/>
              <a:t> </a:t>
            </a:r>
            <a:r>
              <a:rPr spc="-30"/>
              <a:t>punten</a:t>
            </a:r>
            <a:r>
              <a:rPr spc="-10"/>
              <a:t> </a:t>
            </a:r>
            <a:r>
              <a:rPr spc="-20"/>
              <a:t>kan</a:t>
            </a:r>
            <a:r>
              <a:rPr spc="-10"/>
              <a:t> </a:t>
            </a:r>
            <a:r>
              <a:rPr spc="-25"/>
              <a:t>verzamelen</a:t>
            </a:r>
            <a:r>
              <a:rPr spc="-10"/>
              <a:t> </a:t>
            </a:r>
            <a:r>
              <a:rPr spc="-25"/>
              <a:t>binnen</a:t>
            </a:r>
            <a:r>
              <a:rPr spc="-10"/>
              <a:t> </a:t>
            </a:r>
            <a:r>
              <a:rPr spc="-20"/>
              <a:t>jouw</a:t>
            </a:r>
            <a:r>
              <a:rPr spc="-5"/>
              <a:t> </a:t>
            </a:r>
            <a:r>
              <a:rPr spc="-10"/>
              <a:t>organisatie. </a:t>
            </a:r>
            <a:r>
              <a:rPr spc="-20"/>
              <a:t>Alle </a:t>
            </a:r>
            <a:r>
              <a:rPr spc="-30"/>
              <a:t>documenten</a:t>
            </a:r>
            <a:r>
              <a:rPr spc="-20"/>
              <a:t> </a:t>
            </a:r>
            <a:r>
              <a:rPr spc="-25"/>
              <a:t>zijn</a:t>
            </a:r>
            <a:r>
              <a:rPr spc="-20"/>
              <a:t> </a:t>
            </a:r>
            <a:r>
              <a:rPr spc="-25"/>
              <a:t>gebundeld</a:t>
            </a:r>
            <a:r>
              <a:rPr spc="-20"/>
              <a:t> </a:t>
            </a:r>
            <a:r>
              <a:rPr spc="-10"/>
              <a:t>én</a:t>
            </a:r>
            <a:r>
              <a:rPr spc="-20"/>
              <a:t> </a:t>
            </a:r>
            <a:r>
              <a:rPr spc="-10"/>
              <a:t>los</a:t>
            </a:r>
            <a:r>
              <a:rPr spc="-20"/>
              <a:t> in</a:t>
            </a:r>
            <a:r>
              <a:rPr spc="-15"/>
              <a:t> </a:t>
            </a:r>
            <a:r>
              <a:rPr spc="-20"/>
              <a:t>te </a:t>
            </a:r>
            <a:r>
              <a:rPr spc="-25"/>
              <a:t>zetten</a:t>
            </a:r>
            <a:r>
              <a:rPr spc="-20"/>
              <a:t> </a:t>
            </a:r>
            <a:r>
              <a:rPr spc="-10"/>
              <a:t>om</a:t>
            </a:r>
            <a:r>
              <a:rPr spc="-20"/>
              <a:t> </a:t>
            </a:r>
            <a:r>
              <a:rPr spc="-10"/>
              <a:t>een</a:t>
            </a:r>
            <a:r>
              <a:rPr spc="-20"/>
              <a:t> </a:t>
            </a:r>
            <a:r>
              <a:rPr spc="-25"/>
              <a:t>gesprek</a:t>
            </a:r>
            <a:r>
              <a:rPr spc="-20"/>
              <a:t> aan</a:t>
            </a:r>
            <a:r>
              <a:rPr spc="-15"/>
              <a:t> </a:t>
            </a:r>
            <a:r>
              <a:rPr spc="-25"/>
              <a:t>te gaan en/of</a:t>
            </a:r>
            <a:r>
              <a:rPr spc="-20"/>
              <a:t> </a:t>
            </a:r>
            <a:r>
              <a:rPr spc="-10"/>
              <a:t>om</a:t>
            </a:r>
            <a:r>
              <a:rPr spc="-20"/>
              <a:t> naast </a:t>
            </a:r>
            <a:r>
              <a:rPr spc="-10"/>
              <a:t>je</a:t>
            </a:r>
            <a:r>
              <a:rPr spc="-20"/>
              <a:t> </a:t>
            </a:r>
            <a:r>
              <a:rPr spc="-25"/>
              <a:t>huidige</a:t>
            </a:r>
            <a:r>
              <a:rPr spc="-20"/>
              <a:t> </a:t>
            </a:r>
            <a:r>
              <a:rPr spc="-25"/>
              <a:t>profilering</a:t>
            </a:r>
            <a:r>
              <a:rPr spc="-20"/>
              <a:t> te leggen: wat zegt dit </a:t>
            </a:r>
            <a:r>
              <a:rPr spc="-10"/>
              <a:t>manifest, </a:t>
            </a:r>
            <a:r>
              <a:rPr spc="-20"/>
              <a:t>wat</a:t>
            </a:r>
            <a:r>
              <a:rPr spc="-30"/>
              <a:t> </a:t>
            </a:r>
            <a:r>
              <a:rPr spc="-25"/>
              <a:t>zeggen</a:t>
            </a:r>
            <a:r>
              <a:rPr spc="-30"/>
              <a:t> </a:t>
            </a:r>
            <a:r>
              <a:rPr spc="-20"/>
              <a:t>wij,</a:t>
            </a:r>
            <a:r>
              <a:rPr spc="-30"/>
              <a:t> </a:t>
            </a:r>
            <a:r>
              <a:rPr spc="-10"/>
              <a:t>hoe</a:t>
            </a:r>
            <a:r>
              <a:rPr spc="-30"/>
              <a:t> </a:t>
            </a:r>
            <a:r>
              <a:t>is</a:t>
            </a:r>
            <a:r>
              <a:rPr spc="-30"/>
              <a:t> </a:t>
            </a:r>
            <a:r>
              <a:rPr spc="-20"/>
              <a:t>dat</a:t>
            </a:r>
            <a:r>
              <a:rPr spc="-25"/>
              <a:t> anders?</a:t>
            </a:r>
            <a:r>
              <a:rPr spc="-30"/>
              <a:t> </a:t>
            </a:r>
            <a:r>
              <a:rPr spc="-25"/>
              <a:t>Wat</a:t>
            </a:r>
            <a:r>
              <a:rPr spc="-30"/>
              <a:t> </a:t>
            </a:r>
            <a:r>
              <a:t>is</a:t>
            </a:r>
            <a:r>
              <a:rPr spc="-30"/>
              <a:t> </a:t>
            </a:r>
            <a:r>
              <a:rPr spc="-25"/>
              <a:t>onze</a:t>
            </a:r>
            <a:r>
              <a:rPr spc="-30"/>
              <a:t> </a:t>
            </a:r>
            <a:r>
              <a:rPr spc="-25"/>
              <a:t>huidige</a:t>
            </a:r>
            <a:r>
              <a:rPr spc="-30"/>
              <a:t> </a:t>
            </a:r>
            <a:r>
              <a:rPr spc="-10"/>
              <a:t>en</a:t>
            </a:r>
            <a:r>
              <a:rPr spc="-25"/>
              <a:t> </a:t>
            </a:r>
            <a:r>
              <a:rPr spc="-10"/>
              <a:t>gewenste </a:t>
            </a:r>
            <a:r>
              <a:rPr spc="-20"/>
              <a:t>positie,</a:t>
            </a:r>
            <a:r>
              <a:rPr spc="-30"/>
              <a:t> </a:t>
            </a:r>
            <a:r>
              <a:rPr spc="-20"/>
              <a:t>waar</a:t>
            </a:r>
            <a:r>
              <a:rPr spc="-30"/>
              <a:t> </a:t>
            </a:r>
            <a:r>
              <a:rPr spc="-20"/>
              <a:t>staan</a:t>
            </a:r>
            <a:r>
              <a:rPr spc="-30"/>
              <a:t> </a:t>
            </a:r>
            <a:r>
              <a:rPr spc="-10"/>
              <a:t>we</a:t>
            </a:r>
            <a:r>
              <a:rPr spc="-30"/>
              <a:t> nu? </a:t>
            </a:r>
            <a:r>
              <a:rPr spc="-10"/>
              <a:t>Hoe</a:t>
            </a:r>
            <a:r>
              <a:rPr spc="-25"/>
              <a:t> </a:t>
            </a:r>
            <a:r>
              <a:rPr spc="-20"/>
              <a:t>zit</a:t>
            </a:r>
            <a:r>
              <a:rPr spc="-30"/>
              <a:t> </a:t>
            </a:r>
            <a:r>
              <a:rPr spc="-20"/>
              <a:t>het</a:t>
            </a:r>
            <a:r>
              <a:rPr spc="-30"/>
              <a:t> </a:t>
            </a:r>
            <a:r>
              <a:rPr spc="-25"/>
              <a:t>landelijk,</a:t>
            </a:r>
            <a:r>
              <a:rPr spc="-30"/>
              <a:t> </a:t>
            </a:r>
            <a:r>
              <a:rPr spc="-10"/>
              <a:t>hoe</a:t>
            </a:r>
            <a:r>
              <a:rPr spc="-30"/>
              <a:t> </a:t>
            </a:r>
            <a:r>
              <a:t>is</a:t>
            </a:r>
            <a:r>
              <a:rPr spc="-25"/>
              <a:t> </a:t>
            </a:r>
            <a:r>
              <a:rPr spc="-20"/>
              <a:t>dat</a:t>
            </a:r>
            <a:r>
              <a:rPr spc="-30"/>
              <a:t> </a:t>
            </a:r>
            <a:r>
              <a:rPr spc="-20"/>
              <a:t>bij</a:t>
            </a:r>
            <a:r>
              <a:rPr spc="-30"/>
              <a:t> </a:t>
            </a:r>
            <a:r>
              <a:rPr spc="-10"/>
              <a:t>ons,</a:t>
            </a:r>
            <a:r>
              <a:rPr spc="-30"/>
              <a:t> </a:t>
            </a:r>
            <a:r>
              <a:rPr spc="-10"/>
              <a:t>hoe</a:t>
            </a:r>
            <a:r>
              <a:rPr spc="-30"/>
              <a:t> </a:t>
            </a:r>
            <a:r>
              <a:t>is</a:t>
            </a:r>
            <a:r>
              <a:rPr spc="-25"/>
              <a:t> dat anders?</a:t>
            </a:r>
            <a:r>
              <a:rPr spc="-20"/>
              <a:t> Moeten</a:t>
            </a:r>
            <a:r>
              <a:rPr spc="-15"/>
              <a:t> </a:t>
            </a:r>
            <a:r>
              <a:rPr spc="-10"/>
              <a:t>we</a:t>
            </a:r>
            <a:r>
              <a:rPr spc="-15"/>
              <a:t> </a:t>
            </a:r>
            <a:r>
              <a:rPr spc="-25"/>
              <a:t>dingen</a:t>
            </a:r>
            <a:r>
              <a:rPr spc="-15"/>
              <a:t> </a:t>
            </a:r>
            <a:r>
              <a:rPr spc="-20"/>
              <a:t>anders</a:t>
            </a:r>
            <a:r>
              <a:rPr spc="-15"/>
              <a:t> </a:t>
            </a:r>
            <a:r>
              <a:rPr spc="-34"/>
              <a:t>aanpakken?</a:t>
            </a:r>
            <a:r>
              <a:rPr spc="-20"/>
              <a:t> En</a:t>
            </a:r>
            <a:r>
              <a:rPr spc="-15"/>
              <a:t> </a:t>
            </a:r>
            <a:r>
              <a:rPr spc="-20"/>
              <a:t>niet</a:t>
            </a:r>
            <a:r>
              <a:rPr spc="-15"/>
              <a:t> </a:t>
            </a:r>
            <a:r>
              <a:rPr spc="-20"/>
              <a:t>te</a:t>
            </a:r>
            <a:r>
              <a:rPr spc="-15"/>
              <a:t> </a:t>
            </a:r>
            <a:r>
              <a:rPr spc="-30"/>
              <a:t>vergeten:</a:t>
            </a:r>
            <a:r>
              <a:rPr spc="-15"/>
              <a:t> </a:t>
            </a:r>
            <a:r>
              <a:rPr spc="-25"/>
              <a:t>hoe </a:t>
            </a:r>
            <a:r>
              <a:rPr spc="-10"/>
              <a:t>doen</a:t>
            </a:r>
            <a:r>
              <a:rPr spc="-25"/>
              <a:t> anderen </a:t>
            </a:r>
            <a:r>
              <a:rPr spc="-20"/>
              <a:t>dat,</a:t>
            </a:r>
            <a:r>
              <a:rPr spc="-25"/>
              <a:t> </a:t>
            </a:r>
            <a:r>
              <a:rPr spc="-20"/>
              <a:t>van</a:t>
            </a:r>
            <a:r>
              <a:rPr spc="-25"/>
              <a:t> welke kennis kunnen </a:t>
            </a:r>
            <a:r>
              <a:rPr spc="-10"/>
              <a:t>we</a:t>
            </a:r>
            <a:r>
              <a:rPr spc="-20"/>
              <a:t> </a:t>
            </a:r>
            <a:r>
              <a:rPr spc="-10"/>
              <a:t>profiteren?</a:t>
            </a:r>
          </a:p>
        </p:txBody>
      </p:sp>
      <p:sp>
        <p:nvSpPr>
          <p:cNvPr id="187" name="object 9"/>
          <p:cNvSpPr txBox="1"/>
          <p:nvPr>
            <p:ph type="title"/>
          </p:nvPr>
        </p:nvSpPr>
        <p:spPr>
          <a:xfrm>
            <a:off x="743298" y="568727"/>
            <a:ext cx="8266432" cy="774066"/>
          </a:xfrm>
          <a:prstGeom prst="rect">
            <a:avLst/>
          </a:prstGeom>
        </p:spPr>
        <p:txBody>
          <a:bodyPr/>
          <a:lstStyle/>
          <a:p>
            <a:pPr indent="12700">
              <a:spcBef>
                <a:spcPts val="400"/>
              </a:spcBef>
              <a:defRPr spc="100" sz="2300">
                <a:solidFill>
                  <a:srgbClr val="000000"/>
                </a:solidFill>
              </a:defRPr>
            </a:pPr>
            <a:r>
              <a:t>Stap</a:t>
            </a:r>
            <a:r>
              <a:rPr spc="300"/>
              <a:t> </a:t>
            </a:r>
            <a:r>
              <a:rPr spc="-100"/>
              <a:t>2</a:t>
            </a:r>
          </a:p>
          <a:p>
            <a:pPr indent="12700">
              <a:spcBef>
                <a:spcPts val="300"/>
              </a:spcBef>
              <a:defRPr sz="2000">
                <a:solidFill>
                  <a:srgbClr val="000000"/>
                </a:solidFill>
                <a:latin typeface="Montserrat Regular"/>
                <a:ea typeface="Montserrat Regular"/>
                <a:cs typeface="Montserrat Regular"/>
                <a:sym typeface="Montserrat Regular"/>
              </a:defRPr>
            </a:pPr>
            <a:r>
              <a:t>Waar</a:t>
            </a:r>
            <a:r>
              <a:rPr spc="200"/>
              <a:t> </a:t>
            </a:r>
            <a:r>
              <a:t>staat</a:t>
            </a:r>
            <a:r>
              <a:rPr spc="200"/>
              <a:t> </a:t>
            </a:r>
            <a:r>
              <a:t>de</a:t>
            </a:r>
            <a:r>
              <a:rPr spc="200"/>
              <a:t> </a:t>
            </a:r>
            <a:r>
              <a:t>organisatie</a:t>
            </a:r>
            <a:r>
              <a:rPr spc="200"/>
              <a:t> </a:t>
            </a:r>
            <a:r>
              <a:t>ten</a:t>
            </a:r>
            <a:r>
              <a:rPr spc="200"/>
              <a:t> </a:t>
            </a:r>
            <a:r>
              <a:t>opzichte</a:t>
            </a:r>
            <a:r>
              <a:rPr spc="200"/>
              <a:t> </a:t>
            </a:r>
            <a:r>
              <a:t>van</a:t>
            </a:r>
            <a:r>
              <a:rPr spc="200"/>
              <a:t> </a:t>
            </a:r>
            <a:r>
              <a:t>Community</a:t>
            </a:r>
            <a:r>
              <a:rPr spc="200"/>
              <a:t> </a:t>
            </a:r>
            <a:r>
              <a:rPr spc="-100"/>
              <a:t>Next?</a:t>
            </a:r>
          </a:p>
        </p:txBody>
      </p:sp>
      <p:sp>
        <p:nvSpPr>
          <p:cNvPr id="188" name="object 10"/>
          <p:cNvSpPr txBox="1"/>
          <p:nvPr/>
        </p:nvSpPr>
        <p:spPr>
          <a:xfrm>
            <a:off x="9689300" y="969719"/>
            <a:ext cx="2304416" cy="498673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400"/>
              </a:spcBef>
              <a:defRPr spc="-20" sz="900">
                <a:solidFill>
                  <a:srgbClr val="FFFFFF"/>
                </a:solidFill>
                <a:latin typeface="Montserrat Bold"/>
                <a:ea typeface="Montserrat Bold"/>
                <a:cs typeface="Montserrat Bold"/>
                <a:sym typeface="Montserrat Bold"/>
              </a:defRPr>
            </a:pPr>
            <a:r>
              <a:t>Tools</a:t>
            </a:r>
          </a:p>
          <a:p>
            <a:pPr marR="92075" indent="12700">
              <a:lnSpc>
                <a:spcPct val="129600"/>
              </a:lnSpc>
              <a:defRPr sz="900">
                <a:solidFill>
                  <a:srgbClr val="FFFFFF"/>
                </a:solidFill>
                <a:latin typeface="Montserrat Regular"/>
                <a:ea typeface="Montserrat Regular"/>
                <a:cs typeface="Montserrat Regular"/>
                <a:sym typeface="Montserrat Regular"/>
              </a:defRPr>
            </a:pPr>
            <a:r>
              <a:t>Het stuk</a:t>
            </a:r>
            <a:r>
              <a:rPr spc="15"/>
              <a:t> </a:t>
            </a:r>
            <a:r>
              <a:rPr u="sng">
                <a:solidFill>
                  <a:srgbClr val="0000FF"/>
                </a:solidFill>
                <a:uFill>
                  <a:solidFill>
                    <a:srgbClr val="0000FF"/>
                  </a:solidFill>
                </a:uFill>
                <a:hlinkClick r:id="rId2" invalidUrl="" action="ppaction://hlinksldjump" tgtFrame="" tooltip="" history="1" highlightClick="0" endSnd="0"/>
              </a:rPr>
              <a:t>praten over het manifest</a:t>
            </a:r>
            <a:r>
              <a:rPr spc="15">
                <a:solidFill>
                  <a:srgbClr val="205E9E"/>
                </a:solidFill>
              </a:rPr>
              <a:t> </a:t>
            </a:r>
            <a:r>
              <a:rPr spc="-25"/>
              <a:t>is </a:t>
            </a:r>
            <a:r>
              <a:t>een</a:t>
            </a:r>
            <a:r>
              <a:rPr spc="30"/>
              <a:t> </a:t>
            </a:r>
            <a:r>
              <a:t>‘praatplaat’</a:t>
            </a:r>
            <a:r>
              <a:rPr spc="30"/>
              <a:t> </a:t>
            </a:r>
            <a:r>
              <a:t>bedoeld</a:t>
            </a:r>
            <a:r>
              <a:rPr spc="30"/>
              <a:t> </a:t>
            </a:r>
            <a:r>
              <a:t>om</a:t>
            </a:r>
            <a:r>
              <a:rPr spc="34"/>
              <a:t> </a:t>
            </a:r>
            <a:r>
              <a:rPr spc="-10"/>
              <a:t>discussie </a:t>
            </a:r>
            <a:r>
              <a:t>te voeren</a:t>
            </a:r>
            <a:r>
              <a:rPr spc="15"/>
              <a:t> </a:t>
            </a:r>
            <a:r>
              <a:t>over</a:t>
            </a:r>
            <a:r>
              <a:rPr spc="15"/>
              <a:t> </a:t>
            </a:r>
            <a:r>
              <a:t>het</a:t>
            </a:r>
            <a:r>
              <a:rPr spc="15"/>
              <a:t> </a:t>
            </a:r>
            <a:r>
              <a:t>manifest,</a:t>
            </a:r>
            <a:r>
              <a:rPr spc="15"/>
              <a:t> </a:t>
            </a:r>
            <a:r>
              <a:t>en</a:t>
            </a:r>
            <a:r>
              <a:rPr spc="15"/>
              <a:t> </a:t>
            </a:r>
            <a:r>
              <a:rPr spc="-25"/>
              <a:t>om </a:t>
            </a:r>
            <a:r>
              <a:t>duidelijk</a:t>
            </a:r>
            <a:r>
              <a:rPr spc="-5"/>
              <a:t> </a:t>
            </a:r>
            <a:r>
              <a:t>te</a:t>
            </a:r>
            <a:r>
              <a:rPr spc="-5"/>
              <a:t> </a:t>
            </a:r>
            <a:r>
              <a:t>maken</a:t>
            </a:r>
            <a:r>
              <a:rPr spc="-5"/>
              <a:t> </a:t>
            </a:r>
            <a:r>
              <a:t>wat</a:t>
            </a:r>
            <a:r>
              <a:rPr spc="-5"/>
              <a:t> </a:t>
            </a:r>
            <a:r>
              <a:t>dit </a:t>
            </a:r>
            <a:r>
              <a:rPr spc="-10"/>
              <a:t>betekent</a:t>
            </a:r>
            <a:r>
              <a:rPr spc="500"/>
              <a:t> </a:t>
            </a:r>
            <a:r>
              <a:t>in en</a:t>
            </a:r>
            <a:r>
              <a:rPr spc="10"/>
              <a:t> </a:t>
            </a:r>
            <a:r>
              <a:t>voor</a:t>
            </a:r>
            <a:r>
              <a:rPr spc="10"/>
              <a:t> </a:t>
            </a:r>
            <a:r>
              <a:t>de</a:t>
            </a:r>
            <a:r>
              <a:rPr spc="10"/>
              <a:t> </a:t>
            </a:r>
            <a:r>
              <a:t>organisatie.</a:t>
            </a:r>
            <a:r>
              <a:rPr spc="10"/>
              <a:t> </a:t>
            </a:r>
            <a:r>
              <a:t>Dit</a:t>
            </a:r>
            <a:r>
              <a:rPr spc="10"/>
              <a:t> </a:t>
            </a:r>
            <a:r>
              <a:t>stuk</a:t>
            </a:r>
            <a:r>
              <a:rPr spc="15"/>
              <a:t> </a:t>
            </a:r>
            <a:r>
              <a:rPr spc="-25"/>
              <a:t>kan </a:t>
            </a:r>
            <a:r>
              <a:t>gebruikt</a:t>
            </a:r>
            <a:r>
              <a:rPr spc="15"/>
              <a:t> </a:t>
            </a:r>
            <a:r>
              <a:t>worden</a:t>
            </a:r>
            <a:r>
              <a:rPr spc="15"/>
              <a:t> </a:t>
            </a:r>
            <a:r>
              <a:t>op</a:t>
            </a:r>
            <a:r>
              <a:rPr spc="20"/>
              <a:t> </a:t>
            </a:r>
            <a:r>
              <a:rPr spc="-10"/>
              <a:t>verschillende </a:t>
            </a:r>
            <a:r>
              <a:t>niveaus,</a:t>
            </a:r>
            <a:r>
              <a:rPr spc="5"/>
              <a:t> </a:t>
            </a:r>
            <a:r>
              <a:t>van</a:t>
            </a:r>
            <a:r>
              <a:rPr spc="10"/>
              <a:t> </a:t>
            </a:r>
            <a:r>
              <a:t>bestuur-</a:t>
            </a:r>
            <a:r>
              <a:rPr spc="10"/>
              <a:t> </a:t>
            </a:r>
            <a:r>
              <a:t>tot</a:t>
            </a:r>
            <a:r>
              <a:rPr spc="10"/>
              <a:t> </a:t>
            </a:r>
            <a:r>
              <a:rPr spc="-10"/>
              <a:t>directie</a:t>
            </a:r>
          </a:p>
          <a:p>
            <a:pPr marR="90805" indent="12700">
              <a:lnSpc>
                <a:spcPct val="129600"/>
              </a:lnSpc>
              <a:defRPr sz="900">
                <a:solidFill>
                  <a:srgbClr val="FFFFFF"/>
                </a:solidFill>
                <a:latin typeface="Montserrat Regular"/>
                <a:ea typeface="Montserrat Regular"/>
                <a:cs typeface="Montserrat Regular"/>
                <a:sym typeface="Montserrat Regular"/>
              </a:defRPr>
            </a:pPr>
            <a:r>
              <a:t>en teamoverleggen. De </a:t>
            </a:r>
            <a:r>
              <a:rPr u="sng">
                <a:solidFill>
                  <a:srgbClr val="0000FF"/>
                </a:solidFill>
                <a:uFill>
                  <a:solidFill>
                    <a:srgbClr val="0000FF"/>
                  </a:solidFill>
                </a:uFill>
                <a:hlinkClick r:id="rId3" invalidUrl="" action="ppaction://hlinksldjump" tgtFrame="" tooltip="" history="1" highlightClick="0" endSnd="0"/>
              </a:rPr>
              <a:t>Kenmerken  organisaties beschermd en begeleid  wonen </a:t>
            </a:r>
            <a:r>
              <a:t>en</a:t>
            </a:r>
            <a:r>
              <a:rPr spc="10"/>
              <a:t> </a:t>
            </a:r>
            <a:r>
              <a:t>het</a:t>
            </a:r>
            <a:r>
              <a:rPr spc="10"/>
              <a:t> </a:t>
            </a:r>
            <a:r>
              <a:rPr u="sng">
                <a:solidFill>
                  <a:srgbClr val="0000FF"/>
                </a:solidFill>
                <a:uFill>
                  <a:solidFill>
                    <a:srgbClr val="0000FF"/>
                  </a:solidFill>
                </a:uFill>
                <a:hlinkClick r:id="rId4" invalidUrl="" action="ppaction://hlinksldjump" tgtFrame="" tooltip="" history="1" highlightClick="0" endSnd="0"/>
              </a:rPr>
              <a:t>afwegingskader</a:t>
            </a:r>
            <a:r>
              <a:rPr spc="-10">
                <a:solidFill>
                  <a:srgbClr val="205E9E"/>
                </a:solidFill>
              </a:rPr>
              <a:t> </a:t>
            </a:r>
            <a:r>
              <a:t>schetsen</a:t>
            </a:r>
            <a:r>
              <a:rPr spc="15"/>
              <a:t> </a:t>
            </a:r>
            <a:r>
              <a:t>de</a:t>
            </a:r>
            <a:r>
              <a:rPr spc="15"/>
              <a:t> </a:t>
            </a:r>
            <a:r>
              <a:t>kenmerken</a:t>
            </a:r>
            <a:r>
              <a:rPr spc="20"/>
              <a:t> </a:t>
            </a:r>
            <a:r>
              <a:rPr spc="-25"/>
              <a:t>en </a:t>
            </a:r>
            <a:r>
              <a:t>afwegingen</a:t>
            </a:r>
            <a:r>
              <a:rPr spc="25"/>
              <a:t> </a:t>
            </a:r>
            <a:r>
              <a:t>van</a:t>
            </a:r>
            <a:r>
              <a:rPr spc="25"/>
              <a:t> </a:t>
            </a:r>
            <a:r>
              <a:t>de</a:t>
            </a:r>
            <a:r>
              <a:rPr spc="25"/>
              <a:t> </a:t>
            </a:r>
            <a:r>
              <a:t>organisaties</a:t>
            </a:r>
            <a:r>
              <a:rPr spc="25"/>
              <a:t> </a:t>
            </a:r>
            <a:r>
              <a:rPr spc="-25"/>
              <a:t>en</a:t>
            </a:r>
            <a:r>
              <a:rPr spc="500"/>
              <a:t> </a:t>
            </a:r>
            <a:r>
              <a:t>de</a:t>
            </a:r>
            <a:r>
              <a:rPr spc="20"/>
              <a:t> </a:t>
            </a:r>
            <a:r>
              <a:t>shift</a:t>
            </a:r>
            <a:r>
              <a:rPr spc="15"/>
              <a:t> </a:t>
            </a:r>
            <a:r>
              <a:t>die</a:t>
            </a:r>
            <a:r>
              <a:rPr spc="20"/>
              <a:t> </a:t>
            </a:r>
            <a:r>
              <a:t>zij</a:t>
            </a:r>
            <a:r>
              <a:rPr spc="15"/>
              <a:t> </a:t>
            </a:r>
            <a:r>
              <a:t>doormaken.</a:t>
            </a:r>
            <a:r>
              <a:rPr spc="20"/>
              <a:t> </a:t>
            </a:r>
            <a:r>
              <a:rPr u="sng">
                <a:solidFill>
                  <a:srgbClr val="0000FF"/>
                </a:solidFill>
                <a:uFill>
                  <a:solidFill>
                    <a:srgbClr val="0000FF"/>
                  </a:solidFill>
                </a:uFill>
                <a:hlinkClick r:id="rId5" invalidUrl="" action="ppaction://hlinksldjump" tgtFrame="" tooltip="" history="1" highlightClick="0" endSnd="0"/>
              </a:rPr>
              <a:t>De route  van een betekenisvol leven</a:t>
            </a:r>
            <a:r>
              <a:rPr spc="20">
                <a:solidFill>
                  <a:srgbClr val="205E9E"/>
                </a:solidFill>
              </a:rPr>
              <a:t> </a:t>
            </a:r>
            <a:r>
              <a:t>maakt</a:t>
            </a:r>
            <a:r>
              <a:rPr spc="25"/>
              <a:t> </a:t>
            </a:r>
            <a:r>
              <a:rPr spc="-25"/>
              <a:t>dat</a:t>
            </a:r>
          </a:p>
          <a:p>
            <a:pPr marR="5080" indent="12700">
              <a:lnSpc>
                <a:spcPct val="129600"/>
              </a:lnSpc>
              <a:defRPr sz="900">
                <a:solidFill>
                  <a:srgbClr val="FFFFFF"/>
                </a:solidFill>
                <a:latin typeface="Montserrat Regular"/>
                <a:ea typeface="Montserrat Regular"/>
                <a:cs typeface="Montserrat Regular"/>
                <a:sym typeface="Montserrat Regular"/>
              </a:defRPr>
            </a:pPr>
            <a:r>
              <a:t>duidelijk</a:t>
            </a:r>
            <a:r>
              <a:rPr spc="5"/>
              <a:t> </a:t>
            </a:r>
            <a:r>
              <a:t>in</a:t>
            </a:r>
            <a:r>
              <a:rPr spc="10"/>
              <a:t> </a:t>
            </a:r>
            <a:r>
              <a:t>beeld.</a:t>
            </a:r>
            <a:r>
              <a:rPr spc="10"/>
              <a:t> </a:t>
            </a:r>
            <a:r>
              <a:t>Deze</a:t>
            </a:r>
            <a:r>
              <a:rPr spc="5"/>
              <a:t> </a:t>
            </a:r>
            <a:r>
              <a:t>tools</a:t>
            </a:r>
            <a:r>
              <a:rPr spc="10"/>
              <a:t> </a:t>
            </a:r>
            <a:r>
              <a:t>zijn</a:t>
            </a:r>
            <a:r>
              <a:rPr spc="10"/>
              <a:t> </a:t>
            </a:r>
            <a:r>
              <a:rPr spc="-10"/>
              <a:t>vooral </a:t>
            </a:r>
            <a:r>
              <a:t>geschikt</a:t>
            </a:r>
            <a:r>
              <a:rPr spc="15"/>
              <a:t> </a:t>
            </a:r>
            <a:r>
              <a:t>vanaf</a:t>
            </a:r>
            <a:r>
              <a:rPr spc="25"/>
              <a:t> </a:t>
            </a:r>
            <a:r>
              <a:t>managementniveau.</a:t>
            </a:r>
            <a:r>
              <a:rPr spc="30"/>
              <a:t> </a:t>
            </a:r>
            <a:r>
              <a:rPr spc="-25"/>
              <a:t>De </a:t>
            </a:r>
            <a:r>
              <a:rPr u="sng">
                <a:solidFill>
                  <a:srgbClr val="0000FF"/>
                </a:solidFill>
                <a:uFill>
                  <a:solidFill>
                    <a:srgbClr val="0000FF"/>
                  </a:solidFill>
                </a:uFill>
                <a:hlinkClick r:id="rId6" invalidUrl="" action="ppaction://hlinksldjump" tgtFrame="" tooltip="" history="1" highlightClick="0" endSnd="0"/>
              </a:rPr>
              <a:t>kenmerken van de herstelprofessional</a:t>
            </a:r>
            <a:r>
              <a:rPr spc="-10">
                <a:solidFill>
                  <a:srgbClr val="205E9E"/>
                </a:solidFill>
              </a:rPr>
              <a:t> </a:t>
            </a:r>
            <a:r>
              <a:t>van</a:t>
            </a:r>
            <a:r>
              <a:rPr spc="5"/>
              <a:t> </a:t>
            </a:r>
            <a:r>
              <a:t>nu</a:t>
            </a:r>
            <a:r>
              <a:rPr spc="10"/>
              <a:t> </a:t>
            </a:r>
            <a:r>
              <a:t>(of</a:t>
            </a:r>
            <a:r>
              <a:rPr spc="10"/>
              <a:t> </a:t>
            </a:r>
            <a:r>
              <a:t>de</a:t>
            </a:r>
            <a:r>
              <a:rPr spc="5"/>
              <a:t> </a:t>
            </a:r>
            <a:r>
              <a:t>toekomst)</a:t>
            </a:r>
            <a:r>
              <a:rPr spc="10"/>
              <a:t> </a:t>
            </a:r>
            <a:r>
              <a:t>is</a:t>
            </a:r>
            <a:r>
              <a:rPr spc="10"/>
              <a:t> </a:t>
            </a:r>
            <a:r>
              <a:t>ook</a:t>
            </a:r>
            <a:r>
              <a:rPr spc="10"/>
              <a:t> </a:t>
            </a:r>
            <a:r>
              <a:rPr spc="-25"/>
              <a:t>een</a:t>
            </a:r>
            <a:r>
              <a:rPr spc="500"/>
              <a:t> </a:t>
            </a:r>
            <a:r>
              <a:t>mooi</a:t>
            </a:r>
            <a:r>
              <a:rPr spc="30"/>
              <a:t> </a:t>
            </a:r>
            <a:r>
              <a:t>praatstuk</a:t>
            </a:r>
            <a:r>
              <a:rPr spc="30"/>
              <a:t> </a:t>
            </a:r>
            <a:r>
              <a:t>voor</a:t>
            </a:r>
            <a:r>
              <a:rPr spc="30"/>
              <a:t> </a:t>
            </a:r>
            <a:r>
              <a:t>teams,</a:t>
            </a:r>
            <a:r>
              <a:rPr spc="34"/>
              <a:t> </a:t>
            </a:r>
            <a:r>
              <a:rPr spc="-20"/>
              <a:t>waar</a:t>
            </a:r>
          </a:p>
          <a:p>
            <a:pPr marR="100964" indent="12700">
              <a:lnSpc>
                <a:spcPct val="129600"/>
              </a:lnSpc>
              <a:defRPr sz="900">
                <a:solidFill>
                  <a:srgbClr val="FFFFFF"/>
                </a:solidFill>
                <a:latin typeface="Montserrat Regular"/>
                <a:ea typeface="Montserrat Regular"/>
                <a:cs typeface="Montserrat Regular"/>
                <a:sym typeface="Montserrat Regular"/>
              </a:defRPr>
            </a:pPr>
            <a:r>
              <a:t>sta</a:t>
            </a:r>
            <a:r>
              <a:rPr spc="25"/>
              <a:t> </a:t>
            </a:r>
            <a:r>
              <a:t>jij</a:t>
            </a:r>
            <a:r>
              <a:rPr spc="20"/>
              <a:t> </a:t>
            </a:r>
            <a:r>
              <a:t>al</a:t>
            </a:r>
            <a:r>
              <a:rPr spc="25"/>
              <a:t> </a:t>
            </a:r>
            <a:r>
              <a:t>professional?</a:t>
            </a:r>
            <a:r>
              <a:rPr spc="20"/>
              <a:t> </a:t>
            </a:r>
            <a:r>
              <a:rPr u="sng">
                <a:solidFill>
                  <a:srgbClr val="0000FF"/>
                </a:solidFill>
                <a:uFill>
                  <a:solidFill>
                    <a:srgbClr val="0000FF"/>
                  </a:solidFill>
                </a:uFill>
                <a:hlinkClick r:id="rId7" invalidUrl="" action="ppaction://hlinksldjump" tgtFrame="" tooltip="" history="1" highlightClick="0" endSnd="0"/>
              </a:rPr>
              <a:t>Speciaal voor  teams is er ook een ‘test’</a:t>
            </a:r>
            <a:r>
              <a:rPr spc="25">
                <a:solidFill>
                  <a:srgbClr val="205E9E"/>
                </a:solidFill>
              </a:rPr>
              <a:t> </a:t>
            </a:r>
            <a:r>
              <a:rPr spc="-10"/>
              <a:t>gemaakt</a:t>
            </a:r>
            <a:r>
              <a:rPr spc="500"/>
              <a:t> </a:t>
            </a:r>
            <a:r>
              <a:t>om</a:t>
            </a:r>
            <a:r>
              <a:rPr spc="10"/>
              <a:t> </a:t>
            </a:r>
            <a:r>
              <a:t>te</a:t>
            </a:r>
            <a:r>
              <a:rPr spc="10"/>
              <a:t> </a:t>
            </a:r>
            <a:r>
              <a:t>peilen</a:t>
            </a:r>
            <a:r>
              <a:rPr spc="10"/>
              <a:t> </a:t>
            </a:r>
            <a:r>
              <a:t>hoe</a:t>
            </a:r>
            <a:r>
              <a:rPr spc="10"/>
              <a:t> </a:t>
            </a:r>
            <a:r>
              <a:t>teams</a:t>
            </a:r>
            <a:r>
              <a:rPr spc="10"/>
              <a:t> </a:t>
            </a:r>
            <a:r>
              <a:t>tegen</a:t>
            </a:r>
            <a:r>
              <a:rPr spc="10"/>
              <a:t> </a:t>
            </a:r>
            <a:r>
              <a:rPr spc="-25"/>
              <a:t>de </a:t>
            </a:r>
            <a:r>
              <a:t>voortgang</a:t>
            </a:r>
            <a:r>
              <a:rPr spc="15"/>
              <a:t> </a:t>
            </a:r>
            <a:r>
              <a:t>aankijken.</a:t>
            </a:r>
            <a:r>
              <a:rPr spc="15"/>
              <a:t> </a:t>
            </a:r>
            <a:r>
              <a:t>Overigens</a:t>
            </a:r>
            <a:r>
              <a:rPr spc="15"/>
              <a:t> </a:t>
            </a:r>
            <a:r>
              <a:t>is</a:t>
            </a:r>
            <a:r>
              <a:rPr spc="20"/>
              <a:t> </a:t>
            </a:r>
            <a:r>
              <a:rPr spc="-25"/>
              <a:t>het </a:t>
            </a:r>
            <a:r>
              <a:t>de</a:t>
            </a:r>
            <a:r>
              <a:rPr spc="10"/>
              <a:t> </a:t>
            </a:r>
            <a:r>
              <a:t>moeite</a:t>
            </a:r>
            <a:r>
              <a:rPr spc="10"/>
              <a:t> </a:t>
            </a:r>
            <a:r>
              <a:t>waard</a:t>
            </a:r>
            <a:r>
              <a:rPr spc="10"/>
              <a:t> </a:t>
            </a:r>
            <a:r>
              <a:t>om</a:t>
            </a:r>
            <a:r>
              <a:rPr spc="10"/>
              <a:t> </a:t>
            </a:r>
            <a:r>
              <a:t>de</a:t>
            </a:r>
            <a:r>
              <a:rPr spc="15"/>
              <a:t> </a:t>
            </a:r>
            <a:r>
              <a:rPr spc="-10"/>
              <a:t>PowerPoint-</a:t>
            </a:r>
          </a:p>
          <a:p>
            <a:pPr marR="10160" indent="12700">
              <a:lnSpc>
                <a:spcPct val="129600"/>
              </a:lnSpc>
              <a:defRPr sz="900">
                <a:solidFill>
                  <a:srgbClr val="FFFFFF"/>
                </a:solidFill>
                <a:latin typeface="Montserrat Regular"/>
                <a:ea typeface="Montserrat Regular"/>
                <a:cs typeface="Montserrat Regular"/>
                <a:sym typeface="Montserrat Regular"/>
              </a:defRPr>
            </a:pPr>
            <a:r>
              <a:t>presentatie</a:t>
            </a:r>
            <a:r>
              <a:rPr spc="10"/>
              <a:t> </a:t>
            </a:r>
            <a:r>
              <a:t>door</a:t>
            </a:r>
            <a:r>
              <a:rPr spc="10"/>
              <a:t> </a:t>
            </a:r>
            <a:r>
              <a:t>te</a:t>
            </a:r>
            <a:r>
              <a:rPr spc="15"/>
              <a:t> </a:t>
            </a:r>
            <a:r>
              <a:t>nemen.</a:t>
            </a:r>
            <a:r>
              <a:rPr spc="10"/>
              <a:t> </a:t>
            </a:r>
            <a:r>
              <a:t>Daarin</a:t>
            </a:r>
            <a:r>
              <a:rPr spc="15"/>
              <a:t> </a:t>
            </a:r>
            <a:r>
              <a:rPr spc="-20"/>
              <a:t>vind </a:t>
            </a:r>
            <a:r>
              <a:t>je</a:t>
            </a:r>
            <a:r>
              <a:rPr spc="10"/>
              <a:t> </a:t>
            </a:r>
            <a:r>
              <a:t>informatie,</a:t>
            </a:r>
            <a:r>
              <a:rPr spc="15"/>
              <a:t> </a:t>
            </a:r>
            <a:r>
              <a:t>het</a:t>
            </a:r>
            <a:r>
              <a:rPr spc="15"/>
              <a:t> </a:t>
            </a:r>
            <a:r>
              <a:rPr u="sng">
                <a:solidFill>
                  <a:srgbClr val="0000FF"/>
                </a:solidFill>
                <a:uFill>
                  <a:solidFill>
                    <a:srgbClr val="0000FF"/>
                  </a:solidFill>
                </a:uFill>
                <a:hlinkClick r:id="rId8" invalidUrl="" action="ppaction://hlinksldjump" tgtFrame="" tooltip="" history="1" highlightClick="0" endSnd="0"/>
              </a:rPr>
              <a:t>manifest</a:t>
            </a:r>
            <a:r>
              <a:t>,</a:t>
            </a:r>
            <a:r>
              <a:rPr spc="15"/>
              <a:t> </a:t>
            </a:r>
            <a:r>
              <a:t>alle</a:t>
            </a:r>
            <a:r>
              <a:rPr spc="15"/>
              <a:t> </a:t>
            </a:r>
            <a:r>
              <a:rPr spc="-20"/>
              <a:t>losse </a:t>
            </a:r>
            <a:r>
              <a:t>elementen</a:t>
            </a:r>
            <a:r>
              <a:rPr spc="10"/>
              <a:t> </a:t>
            </a:r>
            <a:r>
              <a:t>en</a:t>
            </a:r>
            <a:r>
              <a:rPr spc="10"/>
              <a:t> </a:t>
            </a:r>
            <a:r>
              <a:t>tools</a:t>
            </a:r>
            <a:r>
              <a:rPr spc="10"/>
              <a:t> </a:t>
            </a:r>
            <a:r>
              <a:t>weer</a:t>
            </a:r>
            <a:r>
              <a:rPr spc="15"/>
              <a:t> </a:t>
            </a:r>
            <a:r>
              <a:rPr spc="-10"/>
              <a:t>terug.</a:t>
            </a:r>
          </a:p>
        </p:txBody>
      </p:sp>
      <p:pic>
        <p:nvPicPr>
          <p:cNvPr id="189" name="V Valente rechtsboven wit.png" descr="V Valente rechtsboven wit.png">
            <a:hlinkClick r:id="" invalidUrl="" action="ppaction://hlinkshowjump?jump=firstslide" tgtFrame="" tooltip="" history="1" highlightClick="0" endSnd="0"/>
          </p:cNvPr>
          <p:cNvPicPr>
            <a:picLocks noChangeAspect="1"/>
          </p:cNvPicPr>
          <p:nvPr/>
        </p:nvPicPr>
        <p:blipFill>
          <a:blip r:embed="rId9">
            <a:extLst/>
          </a:blip>
          <a:stretch>
            <a:fillRect/>
          </a:stretch>
        </p:blipFill>
        <p:spPr>
          <a:xfrm>
            <a:off x="11522681" y="123471"/>
            <a:ext cx="527788" cy="52778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object 2"/>
          <p:cNvSpPr/>
          <p:nvPr/>
        </p:nvSpPr>
        <p:spPr>
          <a:xfrm>
            <a:off x="-1" y="0"/>
            <a:ext cx="9390597" cy="6858000"/>
          </a:xfrm>
          <a:prstGeom prst="rect">
            <a:avLst/>
          </a:prstGeom>
          <a:solidFill>
            <a:srgbClr val="EEF0F5"/>
          </a:solidFill>
          <a:ln w="12700">
            <a:miter lim="400000"/>
          </a:ln>
        </p:spPr>
        <p:txBody>
          <a:bodyPr lIns="45719" rIns="45719"/>
          <a:lstStyle/>
          <a:p>
            <a:pPr/>
          </a:p>
        </p:txBody>
      </p:sp>
      <p:grpSp>
        <p:nvGrpSpPr>
          <p:cNvPr id="194" name="object 3"/>
          <p:cNvGrpSpPr/>
          <p:nvPr/>
        </p:nvGrpSpPr>
        <p:grpSpPr>
          <a:xfrm>
            <a:off x="378001" y="0"/>
            <a:ext cx="11815192" cy="6858000"/>
            <a:chOff x="0" y="0"/>
            <a:chExt cx="11815191" cy="6858000"/>
          </a:xfrm>
        </p:grpSpPr>
        <p:sp>
          <p:nvSpPr>
            <p:cNvPr id="192" name="object 4"/>
            <p:cNvSpPr/>
            <p:nvPr/>
          </p:nvSpPr>
          <p:spPr>
            <a:xfrm>
              <a:off x="0" y="395997"/>
              <a:ext cx="9012594" cy="6110999"/>
            </a:xfrm>
            <a:prstGeom prst="rect">
              <a:avLst/>
            </a:prstGeom>
            <a:solidFill>
              <a:srgbClr val="FFFFFF"/>
            </a:solidFill>
            <a:ln w="12700" cap="flat">
              <a:noFill/>
              <a:miter lim="400000"/>
            </a:ln>
            <a:effectLst/>
          </p:spPr>
          <p:txBody>
            <a:bodyPr wrap="square" lIns="45719" tIns="45719" rIns="45719" bIns="45719" numCol="1" anchor="t">
              <a:noAutofit/>
            </a:bodyPr>
            <a:lstStyle/>
            <a:p>
              <a:pPr/>
            </a:p>
          </p:txBody>
        </p:sp>
        <p:sp>
          <p:nvSpPr>
            <p:cNvPr id="193" name="object 5"/>
            <p:cNvSpPr/>
            <p:nvPr/>
          </p:nvSpPr>
          <p:spPr>
            <a:xfrm>
              <a:off x="9012594" y="0"/>
              <a:ext cx="2802598" cy="6858000"/>
            </a:xfrm>
            <a:prstGeom prst="rect">
              <a:avLst/>
            </a:prstGeom>
            <a:solidFill>
              <a:srgbClr val="2BAFB0"/>
            </a:solidFill>
            <a:ln w="12700" cap="flat">
              <a:noFill/>
              <a:miter lim="400000"/>
            </a:ln>
            <a:effectLst/>
          </p:spPr>
          <p:txBody>
            <a:bodyPr wrap="square" lIns="45719" tIns="45719" rIns="45719" bIns="45719" numCol="1" anchor="t">
              <a:noAutofit/>
            </a:bodyPr>
            <a:lstStyle/>
            <a:p>
              <a:pPr/>
            </a:p>
          </p:txBody>
        </p:sp>
      </p:grpSp>
      <p:sp>
        <p:nvSpPr>
          <p:cNvPr id="195" name="object 6"/>
          <p:cNvSpPr txBox="1"/>
          <p:nvPr/>
        </p:nvSpPr>
        <p:spPr>
          <a:xfrm>
            <a:off x="743298" y="1844069"/>
            <a:ext cx="4027172" cy="26079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pc="-10" sz="900" u="sng">
                <a:solidFill>
                  <a:srgbClr val="231F20"/>
                </a:solidFill>
                <a:latin typeface="Montserrat Bold"/>
                <a:ea typeface="Montserrat Bold"/>
                <a:cs typeface="Montserrat Bold"/>
                <a:sym typeface="Montserrat Bold"/>
              </a:defRPr>
            </a:pPr>
            <a:r>
              <a:t>Wie</a:t>
            </a:r>
            <a:r>
              <a:rPr spc="-45"/>
              <a:t> </a:t>
            </a:r>
            <a:r>
              <a:t>zijn</a:t>
            </a:r>
            <a:r>
              <a:rPr spc="-40"/>
              <a:t> </a:t>
            </a:r>
            <a:r>
              <a:t>aan</a:t>
            </a:r>
            <a:r>
              <a:rPr spc="-40"/>
              <a:t> </a:t>
            </a:r>
            <a:r>
              <a:rPr spc="-20"/>
              <a:t>zet?</a:t>
            </a:r>
          </a:p>
          <a:p>
            <a:pPr marR="5080" indent="12700">
              <a:lnSpc>
                <a:spcPct val="138900"/>
              </a:lnSpc>
              <a:defRPr spc="-20" sz="900">
                <a:solidFill>
                  <a:srgbClr val="231F20"/>
                </a:solidFill>
                <a:latin typeface="Montserrat Light"/>
                <a:ea typeface="Montserrat Light"/>
                <a:cs typeface="Montserrat Light"/>
                <a:sym typeface="Montserrat Light"/>
              </a:defRPr>
            </a:pPr>
            <a:r>
              <a:t>In </a:t>
            </a:r>
            <a:r>
              <a:rPr spc="-25"/>
              <a:t>deze</a:t>
            </a:r>
            <a:r>
              <a:t> stap </a:t>
            </a:r>
            <a:r>
              <a:rPr spc="0"/>
              <a:t>is</a:t>
            </a:r>
            <a:r>
              <a:t> </a:t>
            </a:r>
            <a:r>
              <a:rPr spc="-10"/>
              <a:t>een</a:t>
            </a:r>
            <a:r>
              <a:t> </a:t>
            </a:r>
            <a:r>
              <a:rPr spc="-30"/>
              <a:t>grote</a:t>
            </a:r>
            <a:r>
              <a:t> rol weggelegd voor </a:t>
            </a:r>
            <a:r>
              <a:rPr spc="-10"/>
              <a:t>de</a:t>
            </a:r>
            <a:r>
              <a:t> </a:t>
            </a:r>
            <a:r>
              <a:rPr spc="-25"/>
              <a:t>sleutelpersonen</a:t>
            </a:r>
            <a:r>
              <a:t> </a:t>
            </a:r>
            <a:r>
              <a:rPr spc="-10"/>
              <a:t>en</a:t>
            </a:r>
            <a:r>
              <a:t> neem </a:t>
            </a:r>
            <a:r>
              <a:rPr spc="-10"/>
              <a:t>je</a:t>
            </a:r>
            <a:r>
              <a:t> </a:t>
            </a:r>
            <a:r>
              <a:rPr spc="-10"/>
              <a:t>de</a:t>
            </a:r>
            <a:r>
              <a:t> </a:t>
            </a:r>
            <a:r>
              <a:rPr spc="-25"/>
              <a:t>activiteiten</a:t>
            </a:r>
            <a:r>
              <a:t> die </a:t>
            </a:r>
            <a:r>
              <a:rPr spc="-10"/>
              <a:t>je</a:t>
            </a:r>
            <a:r>
              <a:rPr spc="-15"/>
              <a:t> </a:t>
            </a:r>
            <a:r>
              <a:t>doet </a:t>
            </a:r>
            <a:r>
              <a:rPr spc="-10"/>
              <a:t>op</a:t>
            </a:r>
            <a:r>
              <a:t> gebied van</a:t>
            </a:r>
            <a:r>
              <a:rPr spc="-15"/>
              <a:t> </a:t>
            </a:r>
            <a:r>
              <a:rPr spc="-25"/>
              <a:t>profilering</a:t>
            </a:r>
            <a:r>
              <a:t> onder </a:t>
            </a:r>
            <a:r>
              <a:rPr spc="-10"/>
              <a:t>de</a:t>
            </a:r>
            <a:r>
              <a:t> loep.</a:t>
            </a:r>
            <a:r>
              <a:rPr spc="-15"/>
              <a:t> </a:t>
            </a:r>
            <a:r>
              <a:t>Welk </a:t>
            </a:r>
            <a:r>
              <a:rPr spc="-25"/>
              <a:t>verhaal</a:t>
            </a:r>
            <a:r>
              <a:rPr spc="-15"/>
              <a:t> </a:t>
            </a:r>
            <a:r>
              <a:t>vertelt</a:t>
            </a:r>
            <a:r>
              <a:rPr spc="-15"/>
              <a:t> </a:t>
            </a:r>
            <a:r>
              <a:t>het</a:t>
            </a:r>
            <a:r>
              <a:rPr spc="-15"/>
              <a:t> </a:t>
            </a:r>
            <a:r>
              <a:t>personeel</a:t>
            </a:r>
            <a:r>
              <a:rPr spc="-15"/>
              <a:t> </a:t>
            </a:r>
            <a:r>
              <a:t>aan</a:t>
            </a:r>
            <a:r>
              <a:rPr spc="-15"/>
              <a:t> </a:t>
            </a:r>
            <a:r>
              <a:rPr spc="-10"/>
              <a:t>de</a:t>
            </a:r>
            <a:r>
              <a:rPr spc="-15"/>
              <a:t> </a:t>
            </a:r>
            <a:r>
              <a:rPr spc="-25"/>
              <a:t>buurvrouw,</a:t>
            </a:r>
            <a:r>
              <a:rPr spc="-15"/>
              <a:t> </a:t>
            </a:r>
            <a:r>
              <a:t>welk</a:t>
            </a:r>
            <a:r>
              <a:rPr spc="-15"/>
              <a:t> </a:t>
            </a:r>
            <a:r>
              <a:rPr spc="-10"/>
              <a:t>boodschappen </a:t>
            </a:r>
            <a:r>
              <a:rPr spc="-25"/>
              <a:t>krijgt</a:t>
            </a:r>
            <a:r>
              <a:rPr spc="-5"/>
              <a:t> </a:t>
            </a:r>
            <a:r>
              <a:t>jouw</a:t>
            </a:r>
            <a:r>
              <a:rPr spc="-5"/>
              <a:t> </a:t>
            </a:r>
            <a:r>
              <a:rPr spc="-25"/>
              <a:t>bestuurder</a:t>
            </a:r>
            <a:r>
              <a:rPr spc="-5"/>
              <a:t> </a:t>
            </a:r>
            <a:r>
              <a:rPr spc="-10"/>
              <a:t>mee</a:t>
            </a:r>
            <a:r>
              <a:rPr spc="-5"/>
              <a:t> </a:t>
            </a:r>
            <a:r>
              <a:t>als</a:t>
            </a:r>
            <a:r>
              <a:rPr spc="-5"/>
              <a:t> </a:t>
            </a:r>
            <a:r>
              <a:rPr spc="-10"/>
              <a:t>een</a:t>
            </a:r>
            <a:r>
              <a:rPr spc="-5"/>
              <a:t> </a:t>
            </a:r>
            <a:r>
              <a:rPr spc="-30"/>
              <a:t>belangrijk</a:t>
            </a:r>
            <a:r>
              <a:rPr spc="-5"/>
              <a:t> </a:t>
            </a:r>
            <a:r>
              <a:rPr spc="-25"/>
              <a:t>gesprek</a:t>
            </a:r>
            <a:r>
              <a:rPr spc="-5"/>
              <a:t> </a:t>
            </a:r>
            <a:r>
              <a:t>plaatsvindt,</a:t>
            </a:r>
            <a:r>
              <a:rPr spc="0"/>
              <a:t> </a:t>
            </a:r>
            <a:r>
              <a:rPr spc="-25"/>
              <a:t>wat </a:t>
            </a:r>
            <a:r>
              <a:t>staat</a:t>
            </a:r>
            <a:r>
              <a:rPr spc="5"/>
              <a:t> </a:t>
            </a:r>
            <a:r>
              <a:rPr spc="-25"/>
              <a:t>beschreven</a:t>
            </a:r>
            <a:r>
              <a:rPr spc="5"/>
              <a:t> </a:t>
            </a:r>
            <a:r>
              <a:t>in</a:t>
            </a:r>
            <a:r>
              <a:rPr spc="5"/>
              <a:t> </a:t>
            </a:r>
            <a:r>
              <a:rPr spc="-10"/>
              <a:t>de</a:t>
            </a:r>
            <a:r>
              <a:rPr spc="5"/>
              <a:t> </a:t>
            </a:r>
            <a:r>
              <a:rPr spc="-25"/>
              <a:t>aanbestedingen,</a:t>
            </a:r>
            <a:r>
              <a:rPr spc="5"/>
              <a:t> </a:t>
            </a:r>
            <a:r>
              <a:rPr spc="-25"/>
              <a:t>jaarverslagen,</a:t>
            </a:r>
            <a:r>
              <a:rPr spc="5"/>
              <a:t> </a:t>
            </a:r>
            <a:r>
              <a:t>notities,</a:t>
            </a:r>
            <a:r>
              <a:rPr spc="5"/>
              <a:t> </a:t>
            </a:r>
            <a:r>
              <a:rPr spc="-10"/>
              <a:t>op</a:t>
            </a:r>
            <a:r>
              <a:rPr spc="10"/>
              <a:t> </a:t>
            </a:r>
            <a:r>
              <a:rPr spc="-25"/>
              <a:t>je website, </a:t>
            </a:r>
            <a:r>
              <a:rPr spc="-30"/>
              <a:t>etc.?</a:t>
            </a:r>
            <a:r>
              <a:t> </a:t>
            </a:r>
            <a:r>
              <a:rPr spc="-25"/>
              <a:t>Gaat</a:t>
            </a:r>
            <a:r>
              <a:t> dat over </a:t>
            </a:r>
            <a:r>
              <a:rPr spc="-10"/>
              <a:t>de</a:t>
            </a:r>
            <a:r>
              <a:t> meerwaarde</a:t>
            </a:r>
            <a:r>
              <a:rPr spc="-25"/>
              <a:t> </a:t>
            </a:r>
            <a:r>
              <a:t>die </a:t>
            </a:r>
            <a:r>
              <a:rPr spc="-10"/>
              <a:t>je</a:t>
            </a:r>
            <a:r>
              <a:t> biedt voor </a:t>
            </a:r>
            <a:r>
              <a:rPr spc="-10"/>
              <a:t>de</a:t>
            </a:r>
            <a:r>
              <a:t> </a:t>
            </a:r>
            <a:r>
              <a:rPr spc="-25"/>
              <a:t>cliënt,</a:t>
            </a:r>
            <a:r>
              <a:t> </a:t>
            </a:r>
            <a:r>
              <a:rPr spc="-25"/>
              <a:t>het </a:t>
            </a:r>
            <a:r>
              <a:t>aanbod</a:t>
            </a:r>
            <a:r>
              <a:rPr spc="-30"/>
              <a:t> </a:t>
            </a:r>
            <a:r>
              <a:t>van</a:t>
            </a:r>
            <a:r>
              <a:rPr spc="-25"/>
              <a:t> </a:t>
            </a:r>
            <a:r>
              <a:rPr spc="-34"/>
              <a:t>zorg?</a:t>
            </a:r>
            <a:r>
              <a:rPr spc="-25"/>
              <a:t> </a:t>
            </a:r>
            <a:r>
              <a:t>Pak</a:t>
            </a:r>
            <a:r>
              <a:rPr spc="-30"/>
              <a:t> </a:t>
            </a:r>
            <a:r>
              <a:rPr spc="-10"/>
              <a:t>je</a:t>
            </a:r>
            <a:r>
              <a:rPr spc="-25"/>
              <a:t> daar </a:t>
            </a:r>
            <a:r>
              <a:t>het</a:t>
            </a:r>
            <a:r>
              <a:rPr spc="-25"/>
              <a:t> </a:t>
            </a:r>
            <a:r>
              <a:t>werkveld</a:t>
            </a:r>
            <a:r>
              <a:rPr spc="-30"/>
              <a:t> </a:t>
            </a:r>
            <a:r>
              <a:t>in</a:t>
            </a:r>
            <a:r>
              <a:rPr spc="-25"/>
              <a:t> </a:t>
            </a:r>
            <a:r>
              <a:rPr spc="-10"/>
              <a:t>mee</a:t>
            </a:r>
            <a:r>
              <a:rPr spc="-25"/>
              <a:t> </a:t>
            </a:r>
            <a:r>
              <a:rPr spc="-10"/>
              <a:t>en</a:t>
            </a:r>
            <a:r>
              <a:rPr spc="-25"/>
              <a:t> </a:t>
            </a:r>
            <a:r>
              <a:t>zo</a:t>
            </a:r>
            <a:r>
              <a:rPr spc="-30"/>
              <a:t> </a:t>
            </a:r>
            <a:r>
              <a:t>niet,</a:t>
            </a:r>
            <a:r>
              <a:rPr spc="-25"/>
              <a:t> </a:t>
            </a:r>
            <a:r>
              <a:t>kun</a:t>
            </a:r>
            <a:r>
              <a:rPr spc="-25"/>
              <a:t> </a:t>
            </a:r>
            <a:r>
              <a:rPr spc="-10"/>
              <a:t>je</a:t>
            </a:r>
            <a:r>
              <a:rPr spc="-25"/>
              <a:t> dat toevoegen? </a:t>
            </a:r>
            <a:r>
              <a:t>Kortom,</a:t>
            </a:r>
            <a:r>
              <a:rPr spc="-15"/>
              <a:t> </a:t>
            </a:r>
            <a:r>
              <a:rPr>
                <a:latin typeface="Montserrat Bold"/>
                <a:ea typeface="Montserrat Bold"/>
                <a:cs typeface="Montserrat Bold"/>
                <a:sym typeface="Montserrat Bold"/>
              </a:rPr>
              <a:t>waar</a:t>
            </a:r>
            <a:r>
              <a:rPr spc="-15">
                <a:latin typeface="Montserrat Bold"/>
                <a:ea typeface="Montserrat Bold"/>
                <a:cs typeface="Montserrat Bold"/>
                <a:sym typeface="Montserrat Bold"/>
              </a:rPr>
              <a:t> </a:t>
            </a:r>
            <a:r>
              <a:rPr>
                <a:latin typeface="Montserrat Bold"/>
                <a:ea typeface="Montserrat Bold"/>
                <a:cs typeface="Montserrat Bold"/>
                <a:sym typeface="Montserrat Bold"/>
              </a:rPr>
              <a:t>biedt</a:t>
            </a:r>
            <a:r>
              <a:rPr spc="-15">
                <a:latin typeface="Montserrat Bold"/>
                <a:ea typeface="Montserrat Bold"/>
                <a:cs typeface="Montserrat Bold"/>
                <a:sym typeface="Montserrat Bold"/>
              </a:rPr>
              <a:t> </a:t>
            </a:r>
            <a:r>
              <a:rPr>
                <a:latin typeface="Montserrat Bold"/>
                <a:ea typeface="Montserrat Bold"/>
                <a:cs typeface="Montserrat Bold"/>
                <a:sym typeface="Montserrat Bold"/>
              </a:rPr>
              <a:t>het</a:t>
            </a:r>
            <a:r>
              <a:rPr spc="-15">
                <a:latin typeface="Montserrat Bold"/>
                <a:ea typeface="Montserrat Bold"/>
                <a:cs typeface="Montserrat Bold"/>
                <a:sym typeface="Montserrat Bold"/>
              </a:rPr>
              <a:t> </a:t>
            </a:r>
            <a:r>
              <a:rPr>
                <a:latin typeface="Montserrat Bold"/>
                <a:ea typeface="Montserrat Bold"/>
                <a:cs typeface="Montserrat Bold"/>
                <a:sym typeface="Montserrat Bold"/>
              </a:rPr>
              <a:t>toegevoegde</a:t>
            </a:r>
            <a:r>
              <a:rPr spc="-15">
                <a:latin typeface="Montserrat Bold"/>
                <a:ea typeface="Montserrat Bold"/>
                <a:cs typeface="Montserrat Bold"/>
                <a:sym typeface="Montserrat Bold"/>
              </a:rPr>
              <a:t> </a:t>
            </a:r>
            <a:r>
              <a:rPr spc="-25">
                <a:latin typeface="Montserrat Bold"/>
                <a:ea typeface="Montserrat Bold"/>
                <a:cs typeface="Montserrat Bold"/>
                <a:sym typeface="Montserrat Bold"/>
              </a:rPr>
              <a:t>waarde</a:t>
            </a:r>
            <a:r>
              <a:rPr spc="-15">
                <a:latin typeface="Montserrat Bold"/>
                <a:ea typeface="Montserrat Bold"/>
                <a:cs typeface="Montserrat Bold"/>
                <a:sym typeface="Montserrat Bold"/>
              </a:rPr>
              <a:t> </a:t>
            </a:r>
            <a:r>
              <a:rPr spc="-10">
                <a:latin typeface="Montserrat Bold"/>
                <a:ea typeface="Montserrat Bold"/>
                <a:cs typeface="Montserrat Bold"/>
                <a:sym typeface="Montserrat Bold"/>
              </a:rPr>
              <a:t>om</a:t>
            </a:r>
            <a:r>
              <a:rPr spc="-15">
                <a:latin typeface="Montserrat Bold"/>
                <a:ea typeface="Montserrat Bold"/>
                <a:cs typeface="Montserrat Bold"/>
                <a:sym typeface="Montserrat Bold"/>
              </a:rPr>
              <a:t> </a:t>
            </a:r>
            <a:r>
              <a:rPr spc="-25">
                <a:latin typeface="Montserrat Bold"/>
                <a:ea typeface="Montserrat Bold"/>
                <a:cs typeface="Montserrat Bold"/>
                <a:sym typeface="Montserrat Bold"/>
              </a:rPr>
              <a:t>(naast</a:t>
            </a:r>
            <a:r>
              <a:rPr spc="-15">
                <a:latin typeface="Montserrat Bold"/>
                <a:ea typeface="Montserrat Bold"/>
                <a:cs typeface="Montserrat Bold"/>
                <a:sym typeface="Montserrat Bold"/>
              </a:rPr>
              <a:t> </a:t>
            </a:r>
            <a:r>
              <a:rPr spc="-25">
                <a:latin typeface="Montserrat Bold"/>
                <a:ea typeface="Montserrat Bold"/>
                <a:cs typeface="Montserrat Bold"/>
                <a:sym typeface="Montserrat Bold"/>
              </a:rPr>
              <a:t>de sterke</a:t>
            </a:r>
            <a:r>
              <a:rPr>
                <a:latin typeface="Montserrat Bold"/>
                <a:ea typeface="Montserrat Bold"/>
                <a:cs typeface="Montserrat Bold"/>
                <a:sym typeface="Montserrat Bold"/>
              </a:rPr>
              <a:t> </a:t>
            </a:r>
            <a:r>
              <a:rPr spc="-30">
                <a:latin typeface="Montserrat Bold"/>
                <a:ea typeface="Montserrat Bold"/>
                <a:cs typeface="Montserrat Bold"/>
                <a:sym typeface="Montserrat Bold"/>
              </a:rPr>
              <a:t>kanten</a:t>
            </a:r>
            <a:r>
              <a:rPr spc="-15">
                <a:latin typeface="Montserrat Bold"/>
                <a:ea typeface="Montserrat Bold"/>
                <a:cs typeface="Montserrat Bold"/>
                <a:sym typeface="Montserrat Bold"/>
              </a:rPr>
              <a:t> </a:t>
            </a:r>
            <a:r>
              <a:rPr>
                <a:latin typeface="Montserrat Bold"/>
                <a:ea typeface="Montserrat Bold"/>
                <a:cs typeface="Montserrat Bold"/>
                <a:sym typeface="Montserrat Bold"/>
              </a:rPr>
              <a:t>van</a:t>
            </a:r>
            <a:r>
              <a:rPr spc="-15">
                <a:latin typeface="Montserrat Bold"/>
                <a:ea typeface="Montserrat Bold"/>
                <a:cs typeface="Montserrat Bold"/>
                <a:sym typeface="Montserrat Bold"/>
              </a:rPr>
              <a:t> </a:t>
            </a:r>
            <a:r>
              <a:rPr>
                <a:latin typeface="Montserrat Bold"/>
                <a:ea typeface="Montserrat Bold"/>
                <a:cs typeface="Montserrat Bold"/>
                <a:sym typeface="Montserrat Bold"/>
              </a:rPr>
              <a:t>jouw </a:t>
            </a:r>
            <a:r>
              <a:rPr spc="-30">
                <a:latin typeface="Montserrat Bold"/>
                <a:ea typeface="Montserrat Bold"/>
                <a:cs typeface="Montserrat Bold"/>
                <a:sym typeface="Montserrat Bold"/>
              </a:rPr>
              <a:t>organisatie)</a:t>
            </a:r>
            <a:r>
              <a:rPr spc="-15">
                <a:latin typeface="Montserrat Bold"/>
                <a:ea typeface="Montserrat Bold"/>
                <a:cs typeface="Montserrat Bold"/>
                <a:sym typeface="Montserrat Bold"/>
              </a:rPr>
              <a:t> </a:t>
            </a:r>
            <a:r>
              <a:rPr spc="-10">
                <a:latin typeface="Montserrat Bold"/>
                <a:ea typeface="Montserrat Bold"/>
                <a:cs typeface="Montserrat Bold"/>
                <a:sym typeface="Montserrat Bold"/>
              </a:rPr>
              <a:t>óók</a:t>
            </a:r>
            <a:r>
              <a:rPr spc="-15">
                <a:latin typeface="Montserrat Bold"/>
                <a:ea typeface="Montserrat Bold"/>
                <a:cs typeface="Montserrat Bold"/>
                <a:sym typeface="Montserrat Bold"/>
              </a:rPr>
              <a:t> </a:t>
            </a:r>
            <a:r>
              <a:rPr spc="-10">
                <a:latin typeface="Montserrat Bold"/>
                <a:ea typeface="Montserrat Bold"/>
                <a:cs typeface="Montserrat Bold"/>
                <a:sym typeface="Montserrat Bold"/>
              </a:rPr>
              <a:t>een</a:t>
            </a:r>
            <a:r>
              <a:rPr>
                <a:latin typeface="Montserrat Bold"/>
                <a:ea typeface="Montserrat Bold"/>
                <a:cs typeface="Montserrat Bold"/>
                <a:sym typeface="Montserrat Bold"/>
              </a:rPr>
              <a:t> positief</a:t>
            </a:r>
            <a:r>
              <a:rPr spc="-15">
                <a:latin typeface="Montserrat Bold"/>
                <a:ea typeface="Montserrat Bold"/>
                <a:cs typeface="Montserrat Bold"/>
                <a:sym typeface="Montserrat Bold"/>
              </a:rPr>
              <a:t> </a:t>
            </a:r>
            <a:r>
              <a:rPr spc="-10">
                <a:latin typeface="Montserrat Bold"/>
                <a:ea typeface="Montserrat Bold"/>
                <a:cs typeface="Montserrat Bold"/>
                <a:sym typeface="Montserrat Bold"/>
              </a:rPr>
              <a:t>beeld</a:t>
            </a:r>
            <a:r>
              <a:rPr spc="-15">
                <a:latin typeface="Montserrat Bold"/>
                <a:ea typeface="Montserrat Bold"/>
                <a:cs typeface="Montserrat Bold"/>
                <a:sym typeface="Montserrat Bold"/>
              </a:rPr>
              <a:t> </a:t>
            </a:r>
            <a:r>
              <a:rPr>
                <a:latin typeface="Montserrat Bold"/>
                <a:ea typeface="Montserrat Bold"/>
                <a:cs typeface="Montserrat Bold"/>
                <a:sym typeface="Montserrat Bold"/>
              </a:rPr>
              <a:t>te</a:t>
            </a:r>
            <a:r>
              <a:rPr spc="-15">
                <a:latin typeface="Montserrat Bold"/>
                <a:ea typeface="Montserrat Bold"/>
                <a:cs typeface="Montserrat Bold"/>
                <a:sym typeface="Montserrat Bold"/>
              </a:rPr>
              <a:t> </a:t>
            </a:r>
            <a:r>
              <a:rPr spc="-10">
                <a:latin typeface="Montserrat Bold"/>
                <a:ea typeface="Montserrat Bold"/>
                <a:cs typeface="Montserrat Bold"/>
                <a:sym typeface="Montserrat Bold"/>
              </a:rPr>
              <a:t>schetsen</a:t>
            </a:r>
            <a:r>
              <a:rPr spc="500">
                <a:latin typeface="Montserrat Bold"/>
                <a:ea typeface="Montserrat Bold"/>
                <a:cs typeface="Montserrat Bold"/>
                <a:sym typeface="Montserrat Bold"/>
              </a:rPr>
              <a:t> </a:t>
            </a:r>
            <a:r>
              <a:rPr>
                <a:latin typeface="Montserrat Bold"/>
                <a:ea typeface="Montserrat Bold"/>
                <a:cs typeface="Montserrat Bold"/>
                <a:sym typeface="Montserrat Bold"/>
              </a:rPr>
              <a:t>van</a:t>
            </a:r>
            <a:r>
              <a:rPr spc="-15">
                <a:latin typeface="Montserrat Bold"/>
                <a:ea typeface="Montserrat Bold"/>
                <a:cs typeface="Montserrat Bold"/>
                <a:sym typeface="Montserrat Bold"/>
              </a:rPr>
              <a:t> </a:t>
            </a:r>
            <a:r>
              <a:rPr>
                <a:latin typeface="Montserrat Bold"/>
                <a:ea typeface="Montserrat Bold"/>
                <a:cs typeface="Montserrat Bold"/>
                <a:sym typeface="Montserrat Bold"/>
              </a:rPr>
              <a:t>het</a:t>
            </a:r>
            <a:r>
              <a:rPr spc="-15">
                <a:latin typeface="Montserrat Bold"/>
                <a:ea typeface="Montserrat Bold"/>
                <a:cs typeface="Montserrat Bold"/>
                <a:sym typeface="Montserrat Bold"/>
              </a:rPr>
              <a:t> </a:t>
            </a:r>
            <a:r>
              <a:rPr>
                <a:latin typeface="Montserrat Bold"/>
                <a:ea typeface="Montserrat Bold"/>
                <a:cs typeface="Montserrat Bold"/>
                <a:sym typeface="Montserrat Bold"/>
              </a:rPr>
              <a:t>werkveld</a:t>
            </a:r>
            <a:r>
              <a:rPr spc="-15">
                <a:latin typeface="Montserrat Bold"/>
                <a:ea typeface="Montserrat Bold"/>
                <a:cs typeface="Montserrat Bold"/>
                <a:sym typeface="Montserrat Bold"/>
              </a:rPr>
              <a:t> </a:t>
            </a:r>
            <a:r>
              <a:rPr>
                <a:latin typeface="Montserrat Bold"/>
                <a:ea typeface="Montserrat Bold"/>
                <a:cs typeface="Montserrat Bold"/>
                <a:sym typeface="Montserrat Bold"/>
              </a:rPr>
              <a:t>in</a:t>
            </a:r>
            <a:r>
              <a:rPr spc="-15">
                <a:latin typeface="Montserrat Bold"/>
                <a:ea typeface="Montserrat Bold"/>
                <a:cs typeface="Montserrat Bold"/>
                <a:sym typeface="Montserrat Bold"/>
              </a:rPr>
              <a:t> </a:t>
            </a:r>
            <a:r>
              <a:rPr>
                <a:latin typeface="Montserrat Bold"/>
                <a:ea typeface="Montserrat Bold"/>
                <a:cs typeface="Montserrat Bold"/>
                <a:sym typeface="Montserrat Bold"/>
              </a:rPr>
              <a:t>het</a:t>
            </a:r>
            <a:r>
              <a:rPr spc="-15">
                <a:latin typeface="Montserrat Bold"/>
                <a:ea typeface="Montserrat Bold"/>
                <a:cs typeface="Montserrat Bold"/>
                <a:sym typeface="Montserrat Bold"/>
              </a:rPr>
              <a:t> </a:t>
            </a:r>
            <a:r>
              <a:rPr>
                <a:latin typeface="Montserrat Bold"/>
                <a:ea typeface="Montserrat Bold"/>
                <a:cs typeface="Montserrat Bold"/>
                <a:sym typeface="Montserrat Bold"/>
              </a:rPr>
              <a:t>kader</a:t>
            </a:r>
            <a:r>
              <a:rPr spc="-15">
                <a:latin typeface="Montserrat Bold"/>
                <a:ea typeface="Montserrat Bold"/>
                <a:cs typeface="Montserrat Bold"/>
                <a:sym typeface="Montserrat Bold"/>
              </a:rPr>
              <a:t> </a:t>
            </a:r>
            <a:r>
              <a:rPr>
                <a:latin typeface="Montserrat Bold"/>
                <a:ea typeface="Montserrat Bold"/>
                <a:cs typeface="Montserrat Bold"/>
                <a:sym typeface="Montserrat Bold"/>
              </a:rPr>
              <a:t>van</a:t>
            </a:r>
            <a:r>
              <a:rPr spc="-15">
                <a:latin typeface="Montserrat Bold"/>
                <a:ea typeface="Montserrat Bold"/>
                <a:cs typeface="Montserrat Bold"/>
                <a:sym typeface="Montserrat Bold"/>
              </a:rPr>
              <a:t> </a:t>
            </a:r>
            <a:r>
              <a:rPr spc="-25">
                <a:latin typeface="Montserrat Bold"/>
                <a:ea typeface="Montserrat Bold"/>
                <a:cs typeface="Montserrat Bold"/>
                <a:sym typeface="Montserrat Bold"/>
              </a:rPr>
              <a:t>Community</a:t>
            </a:r>
            <a:r>
              <a:rPr spc="-15">
                <a:latin typeface="Montserrat Bold"/>
                <a:ea typeface="Montserrat Bold"/>
                <a:cs typeface="Montserrat Bold"/>
                <a:sym typeface="Montserrat Bold"/>
              </a:rPr>
              <a:t> </a:t>
            </a:r>
            <a:r>
              <a:rPr>
                <a:latin typeface="Montserrat Bold"/>
                <a:ea typeface="Montserrat Bold"/>
                <a:cs typeface="Montserrat Bold"/>
                <a:sym typeface="Montserrat Bold"/>
              </a:rPr>
              <a:t>Next?</a:t>
            </a:r>
            <a:endParaRPr>
              <a:latin typeface="Montserrat Bold"/>
              <a:ea typeface="Montserrat Bold"/>
              <a:cs typeface="Montserrat Bold"/>
              <a:sym typeface="Montserrat Bold"/>
            </a:endParaRPr>
          </a:p>
          <a:p>
            <a:pPr marR="459740" indent="12700" algn="just">
              <a:lnSpc>
                <a:spcPct val="138900"/>
              </a:lnSpc>
              <a:defRPr spc="-20" sz="900">
                <a:solidFill>
                  <a:srgbClr val="231F20"/>
                </a:solidFill>
                <a:latin typeface="Montserrat Light"/>
                <a:ea typeface="Montserrat Light"/>
                <a:cs typeface="Montserrat Light"/>
                <a:sym typeface="Montserrat Light"/>
              </a:defRPr>
            </a:pPr>
            <a:r>
              <a:t>Wie</a:t>
            </a:r>
            <a:r>
              <a:rPr spc="-25"/>
              <a:t> </a:t>
            </a:r>
            <a:r>
              <a:t>aan </a:t>
            </a:r>
            <a:r>
              <a:rPr spc="-25"/>
              <a:t>zet</a:t>
            </a:r>
            <a:r>
              <a:t> </a:t>
            </a:r>
            <a:r>
              <a:rPr spc="-25"/>
              <a:t>zijn</a:t>
            </a:r>
            <a:r>
              <a:t> </a:t>
            </a:r>
            <a:r>
              <a:rPr spc="0"/>
              <a:t>is</a:t>
            </a:r>
            <a:r>
              <a:rPr spc="-25"/>
              <a:t> </a:t>
            </a:r>
            <a:r>
              <a:t>dus </a:t>
            </a:r>
            <a:r>
              <a:rPr spc="-30"/>
              <a:t>afhankelijk</a:t>
            </a:r>
            <a:r>
              <a:t> van </a:t>
            </a:r>
            <a:r>
              <a:rPr spc="-10"/>
              <a:t>de</a:t>
            </a:r>
            <a:r>
              <a:rPr spc="-25"/>
              <a:t> </a:t>
            </a:r>
            <a:r>
              <a:rPr spc="-30"/>
              <a:t>organisatie.</a:t>
            </a:r>
            <a:r>
              <a:t> </a:t>
            </a:r>
            <a:r>
              <a:rPr spc="-10"/>
              <a:t>Soms</a:t>
            </a:r>
            <a:r>
              <a:t> </a:t>
            </a:r>
            <a:r>
              <a:rPr spc="0"/>
              <a:t>is</a:t>
            </a:r>
            <a:r>
              <a:t> </a:t>
            </a:r>
            <a:r>
              <a:rPr spc="-25"/>
              <a:t>een bestuurder</a:t>
            </a:r>
            <a:r>
              <a:rPr spc="0"/>
              <a:t> </a:t>
            </a:r>
            <a:r>
              <a:t>nodig</a:t>
            </a:r>
            <a:r>
              <a:rPr spc="5"/>
              <a:t> </a:t>
            </a:r>
            <a:r>
              <a:t>voor</a:t>
            </a:r>
            <a:r>
              <a:rPr spc="0"/>
              <a:t> </a:t>
            </a:r>
            <a:r>
              <a:rPr spc="-25"/>
              <a:t>draagvlak</a:t>
            </a:r>
            <a:r>
              <a:rPr spc="5"/>
              <a:t> </a:t>
            </a:r>
            <a:r>
              <a:rPr spc="-25"/>
              <a:t>zodat</a:t>
            </a:r>
            <a:r>
              <a:rPr spc="0"/>
              <a:t> </a:t>
            </a:r>
            <a:r>
              <a:rPr spc="-30"/>
              <a:t>daadwerkelijk</a:t>
            </a:r>
            <a:r>
              <a:rPr spc="5"/>
              <a:t> </a:t>
            </a:r>
            <a:r>
              <a:t>actie</a:t>
            </a:r>
            <a:r>
              <a:rPr spc="5"/>
              <a:t> </a:t>
            </a:r>
            <a:r>
              <a:t>wordt </a:t>
            </a:r>
            <a:r>
              <a:rPr spc="-10"/>
              <a:t>ondernomen.</a:t>
            </a:r>
          </a:p>
        </p:txBody>
      </p:sp>
      <p:sp>
        <p:nvSpPr>
          <p:cNvPr id="196" name="object 7"/>
          <p:cNvSpPr txBox="1"/>
          <p:nvPr/>
        </p:nvSpPr>
        <p:spPr>
          <a:xfrm>
            <a:off x="5105598" y="1844069"/>
            <a:ext cx="3917951" cy="18317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pc="-10" sz="900" u="sng">
                <a:solidFill>
                  <a:srgbClr val="231F20"/>
                </a:solidFill>
                <a:latin typeface="Montserrat Bold"/>
                <a:ea typeface="Montserrat Bold"/>
                <a:cs typeface="Montserrat Bold"/>
                <a:sym typeface="Montserrat Bold"/>
              </a:defRPr>
            </a:pPr>
            <a:r>
              <a:t>Waarom?</a:t>
            </a:r>
          </a:p>
          <a:p>
            <a:pPr marR="5080" indent="12700">
              <a:lnSpc>
                <a:spcPct val="138900"/>
              </a:lnSpc>
              <a:defRPr spc="-20" sz="900">
                <a:solidFill>
                  <a:srgbClr val="231F20"/>
                </a:solidFill>
                <a:latin typeface="Montserrat Light"/>
                <a:ea typeface="Montserrat Light"/>
                <a:cs typeface="Montserrat Light"/>
                <a:sym typeface="Montserrat Light"/>
              </a:defRPr>
            </a:pPr>
            <a:r>
              <a:t>Een werkveld</a:t>
            </a:r>
            <a:r>
              <a:rPr spc="-15"/>
              <a:t> </a:t>
            </a:r>
            <a:r>
              <a:t>met</a:t>
            </a:r>
            <a:r>
              <a:rPr spc="-15"/>
              <a:t> </a:t>
            </a:r>
            <a:r>
              <a:rPr spc="-10"/>
              <a:t>een</a:t>
            </a:r>
            <a:r>
              <a:rPr spc="-15"/>
              <a:t> </a:t>
            </a:r>
            <a:r>
              <a:rPr spc="-30"/>
              <a:t>duidelijk</a:t>
            </a:r>
            <a:r>
              <a:rPr spc="-15"/>
              <a:t> </a:t>
            </a:r>
            <a:r>
              <a:t>profiel </a:t>
            </a:r>
            <a:r>
              <a:rPr spc="-10"/>
              <a:t>en</a:t>
            </a:r>
            <a:r>
              <a:rPr spc="-15"/>
              <a:t> </a:t>
            </a:r>
            <a:r>
              <a:t>positie</a:t>
            </a:r>
            <a:r>
              <a:rPr spc="-15"/>
              <a:t> </a:t>
            </a:r>
            <a:r>
              <a:t>staat</a:t>
            </a:r>
            <a:r>
              <a:rPr spc="-15"/>
              <a:t> </a:t>
            </a:r>
            <a:r>
              <a:t>steviger</a:t>
            </a:r>
            <a:r>
              <a:rPr spc="-15"/>
              <a:t> </a:t>
            </a:r>
            <a:r>
              <a:t>in</a:t>
            </a:r>
            <a:r>
              <a:rPr spc="-15"/>
              <a:t> </a:t>
            </a:r>
            <a:r>
              <a:rPr spc="-25"/>
              <a:t>de </a:t>
            </a:r>
            <a:r>
              <a:t>markt.</a:t>
            </a:r>
            <a:r>
              <a:rPr spc="-25"/>
              <a:t> </a:t>
            </a:r>
            <a:r>
              <a:rPr spc="0"/>
              <a:t>Je</a:t>
            </a:r>
            <a:r>
              <a:t> </a:t>
            </a:r>
            <a:r>
              <a:rPr spc="-25"/>
              <a:t>innovatieve kracht</a:t>
            </a:r>
            <a:r>
              <a:t> </a:t>
            </a:r>
            <a:r>
              <a:rPr spc="-25"/>
              <a:t>laten</a:t>
            </a:r>
            <a:r>
              <a:t> zien</a:t>
            </a:r>
            <a:r>
              <a:rPr spc="-25"/>
              <a:t> </a:t>
            </a:r>
            <a:r>
              <a:rPr spc="-10"/>
              <a:t>en</a:t>
            </a:r>
            <a:r>
              <a:t> het met</a:t>
            </a:r>
            <a:r>
              <a:rPr spc="-25"/>
              <a:t> zijn</a:t>
            </a:r>
            <a:r>
              <a:t> </a:t>
            </a:r>
            <a:r>
              <a:rPr spc="-25"/>
              <a:t>allen</a:t>
            </a:r>
            <a:r>
              <a:t> </a:t>
            </a:r>
            <a:r>
              <a:rPr spc="-10"/>
              <a:t>aandacht </a:t>
            </a:r>
            <a:r>
              <a:t>vestigen</a:t>
            </a:r>
            <a:r>
              <a:rPr spc="-30"/>
              <a:t> </a:t>
            </a:r>
            <a:r>
              <a:rPr spc="-10"/>
              <a:t>op</a:t>
            </a:r>
            <a:r>
              <a:rPr spc="-25"/>
              <a:t> </a:t>
            </a:r>
            <a:r>
              <a:t>wat</a:t>
            </a:r>
            <a:r>
              <a:rPr spc="-25"/>
              <a:t> </a:t>
            </a:r>
            <a:r>
              <a:rPr spc="-10"/>
              <a:t>je</a:t>
            </a:r>
            <a:r>
              <a:rPr spc="-25"/>
              <a:t> </a:t>
            </a:r>
            <a:r>
              <a:rPr spc="-10"/>
              <a:t>goed</a:t>
            </a:r>
            <a:r>
              <a:rPr spc="-25"/>
              <a:t> </a:t>
            </a:r>
            <a:r>
              <a:rPr spc="-10"/>
              <a:t>doet,</a:t>
            </a:r>
            <a:r>
              <a:rPr spc="-25"/>
              <a:t> </a:t>
            </a:r>
            <a:r>
              <a:t>maakt</a:t>
            </a:r>
            <a:r>
              <a:rPr spc="-25"/>
              <a:t> </a:t>
            </a:r>
            <a:r>
              <a:t>dat</a:t>
            </a:r>
            <a:r>
              <a:rPr spc="-25"/>
              <a:t> </a:t>
            </a:r>
            <a:r>
              <a:t>mensen</a:t>
            </a:r>
            <a:r>
              <a:rPr spc="-25"/>
              <a:t> </a:t>
            </a:r>
            <a:r>
              <a:t>meer</a:t>
            </a:r>
            <a:r>
              <a:rPr spc="-25"/>
              <a:t> </a:t>
            </a:r>
            <a:r>
              <a:t>zien</a:t>
            </a:r>
            <a:r>
              <a:rPr spc="-25"/>
              <a:t> </a:t>
            </a:r>
            <a:r>
              <a:t>dan</a:t>
            </a:r>
            <a:r>
              <a:rPr spc="-25"/>
              <a:t> </a:t>
            </a:r>
            <a:r>
              <a:rPr spc="-10"/>
              <a:t>alleen </a:t>
            </a:r>
            <a:r>
              <a:rPr spc="-25"/>
              <a:t>negatieve</a:t>
            </a:r>
            <a:r>
              <a:rPr spc="-10"/>
              <a:t> </a:t>
            </a:r>
            <a:r>
              <a:rPr spc="-30"/>
              <a:t>berichten;</a:t>
            </a:r>
            <a:r>
              <a:rPr spc="-10"/>
              <a:t> je bouwt </a:t>
            </a:r>
            <a:r>
              <a:t>aan</a:t>
            </a:r>
            <a:r>
              <a:rPr spc="-10"/>
              <a:t> je </a:t>
            </a:r>
            <a:r>
              <a:rPr spc="-25"/>
              <a:t>reputatie.</a:t>
            </a:r>
            <a:r>
              <a:rPr spc="-10"/>
              <a:t> </a:t>
            </a:r>
            <a:r>
              <a:rPr spc="-25"/>
              <a:t>Samenwerken</a:t>
            </a:r>
            <a:r>
              <a:rPr spc="-5"/>
              <a:t> </a:t>
            </a:r>
            <a:r>
              <a:rPr spc="-25"/>
              <a:t>én profileren</a:t>
            </a:r>
            <a:r>
              <a:t> met het netwerk van </a:t>
            </a:r>
            <a:r>
              <a:rPr spc="-30"/>
              <a:t>Valente</a:t>
            </a:r>
            <a:r>
              <a:t> </a:t>
            </a:r>
            <a:r>
              <a:rPr spc="-10"/>
              <a:t>geeft</a:t>
            </a:r>
            <a:r>
              <a:t> niet alleen </a:t>
            </a:r>
            <a:r>
              <a:rPr spc="-10"/>
              <a:t>een</a:t>
            </a:r>
            <a:r>
              <a:rPr spc="-15"/>
              <a:t> </a:t>
            </a:r>
            <a:r>
              <a:rPr spc="-10"/>
              <a:t>sterkere </a:t>
            </a:r>
            <a:r>
              <a:rPr spc="-30"/>
              <a:t>landelijke</a:t>
            </a:r>
            <a:r>
              <a:rPr spc="-10"/>
              <a:t> </a:t>
            </a:r>
            <a:r>
              <a:t>positie,</a:t>
            </a:r>
            <a:r>
              <a:rPr spc="-10"/>
              <a:t> je </a:t>
            </a:r>
            <a:r>
              <a:t>profiteert</a:t>
            </a:r>
            <a:r>
              <a:rPr spc="-10"/>
              <a:t> </a:t>
            </a:r>
            <a:r>
              <a:rPr spc="-25"/>
              <a:t>daarnaast</a:t>
            </a:r>
            <a:r>
              <a:rPr spc="-10"/>
              <a:t> </a:t>
            </a:r>
            <a:r>
              <a:t>van</a:t>
            </a:r>
            <a:r>
              <a:rPr spc="-10"/>
              <a:t> </a:t>
            </a:r>
            <a:r>
              <a:rPr spc="-25"/>
              <a:t>elkaars</a:t>
            </a:r>
            <a:r>
              <a:rPr spc="-10"/>
              <a:t> </a:t>
            </a:r>
            <a:r>
              <a:rPr spc="-25"/>
              <a:t>kennis</a:t>
            </a:r>
            <a:r>
              <a:rPr spc="-10"/>
              <a:t> en expertise. </a:t>
            </a:r>
            <a:r>
              <a:t>En</a:t>
            </a:r>
            <a:r>
              <a:rPr spc="-30"/>
              <a:t> </a:t>
            </a:r>
            <a:r>
              <a:t>het</a:t>
            </a:r>
            <a:r>
              <a:rPr spc="-25"/>
              <a:t> </a:t>
            </a:r>
            <a:r>
              <a:t>scheelt</a:t>
            </a:r>
            <a:r>
              <a:rPr spc="-25"/>
              <a:t> </a:t>
            </a:r>
            <a:r>
              <a:t>tijd</a:t>
            </a:r>
            <a:r>
              <a:rPr spc="-25"/>
              <a:t> </a:t>
            </a:r>
            <a:r>
              <a:t>als</a:t>
            </a:r>
            <a:r>
              <a:rPr spc="-25"/>
              <a:t> </a:t>
            </a:r>
            <a:r>
              <a:rPr spc="-10"/>
              <a:t>de</a:t>
            </a:r>
            <a:r>
              <a:rPr spc="-25"/>
              <a:t> </a:t>
            </a:r>
            <a:r>
              <a:rPr spc="-30"/>
              <a:t>content</a:t>
            </a:r>
            <a:r>
              <a:rPr spc="-25"/>
              <a:t> </a:t>
            </a:r>
            <a:r>
              <a:t>die</a:t>
            </a:r>
            <a:r>
              <a:rPr spc="-30"/>
              <a:t> </a:t>
            </a:r>
            <a:r>
              <a:rPr spc="-10"/>
              <a:t>je</a:t>
            </a:r>
            <a:r>
              <a:rPr spc="-25"/>
              <a:t> </a:t>
            </a:r>
            <a:r>
              <a:t>toch</a:t>
            </a:r>
            <a:r>
              <a:rPr spc="-25"/>
              <a:t> </a:t>
            </a:r>
            <a:r>
              <a:t>al</a:t>
            </a:r>
            <a:r>
              <a:rPr spc="-25"/>
              <a:t> </a:t>
            </a:r>
            <a:r>
              <a:t>maakt</a:t>
            </a:r>
            <a:r>
              <a:rPr spc="-25"/>
              <a:t> deelbaar </a:t>
            </a:r>
            <a:r>
              <a:rPr spc="0"/>
              <a:t>is</a:t>
            </a:r>
            <a:r>
              <a:rPr spc="-25"/>
              <a:t> </a:t>
            </a:r>
            <a:r>
              <a:t>in</a:t>
            </a:r>
            <a:r>
              <a:rPr spc="-25"/>
              <a:t> het </a:t>
            </a:r>
            <a:r>
              <a:t>hele</a:t>
            </a:r>
            <a:r>
              <a:rPr spc="-25"/>
              <a:t> </a:t>
            </a:r>
            <a:r>
              <a:t>land,</a:t>
            </a:r>
            <a:r>
              <a:rPr spc="-25"/>
              <a:t> </a:t>
            </a:r>
            <a:r>
              <a:rPr spc="-10"/>
              <a:t>en</a:t>
            </a:r>
            <a:r>
              <a:rPr spc="-25"/>
              <a:t> </a:t>
            </a:r>
            <a:r>
              <a:t>als </a:t>
            </a:r>
            <a:r>
              <a:rPr spc="-10"/>
              <a:t>je</a:t>
            </a:r>
            <a:r>
              <a:rPr spc="-25"/>
              <a:t> beschikbare </a:t>
            </a:r>
            <a:r>
              <a:rPr spc="-30"/>
              <a:t>content</a:t>
            </a:r>
            <a:r>
              <a:rPr spc="-25"/>
              <a:t> zelf</a:t>
            </a:r>
            <a:r>
              <a:t> </a:t>
            </a:r>
            <a:r>
              <a:rPr spc="-10"/>
              <a:t>op</a:t>
            </a:r>
            <a:r>
              <a:rPr spc="-25"/>
              <a:t> </a:t>
            </a:r>
            <a:r>
              <a:rPr spc="-10"/>
              <a:t>een</a:t>
            </a:r>
            <a:r>
              <a:rPr spc="-25"/>
              <a:t> </a:t>
            </a:r>
            <a:r>
              <a:rPr spc="-10"/>
              <a:t>goede</a:t>
            </a:r>
            <a:r>
              <a:rPr spc="-25"/>
              <a:t> manier</a:t>
            </a:r>
            <a:r>
              <a:t> </a:t>
            </a:r>
            <a:r>
              <a:rPr spc="-25"/>
              <a:t>kan </a:t>
            </a:r>
            <a:r>
              <a:rPr spc="-10"/>
              <a:t>inzetten.</a:t>
            </a:r>
          </a:p>
        </p:txBody>
      </p:sp>
      <p:sp>
        <p:nvSpPr>
          <p:cNvPr id="197" name="object 8"/>
          <p:cNvSpPr txBox="1"/>
          <p:nvPr/>
        </p:nvSpPr>
        <p:spPr>
          <a:xfrm>
            <a:off x="5105598" y="3939569"/>
            <a:ext cx="3972560" cy="10555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pc="-20" sz="900" u="sng">
                <a:solidFill>
                  <a:srgbClr val="231F20"/>
                </a:solidFill>
                <a:latin typeface="Montserrat Bold"/>
                <a:ea typeface="Montserrat Bold"/>
                <a:cs typeface="Montserrat Bold"/>
                <a:sym typeface="Montserrat Bold"/>
              </a:defRPr>
            </a:pPr>
            <a:r>
              <a:t>Hoe?</a:t>
            </a:r>
          </a:p>
          <a:p>
            <a:pPr marR="5080" indent="12700">
              <a:lnSpc>
                <a:spcPct val="138900"/>
              </a:lnSpc>
              <a:defRPr spc="-20" sz="900">
                <a:solidFill>
                  <a:srgbClr val="231F20"/>
                </a:solidFill>
                <a:latin typeface="Montserrat Light"/>
                <a:ea typeface="Montserrat Light"/>
                <a:cs typeface="Montserrat Light"/>
                <a:sym typeface="Montserrat Light"/>
              </a:defRPr>
            </a:pPr>
            <a:r>
              <a:t>In stap </a:t>
            </a:r>
            <a:r>
              <a:rPr spc="-25"/>
              <a:t>drie</a:t>
            </a:r>
            <a:r>
              <a:t> </a:t>
            </a:r>
            <a:r>
              <a:rPr spc="-25"/>
              <a:t>krijg</a:t>
            </a:r>
            <a:r>
              <a:t> </a:t>
            </a:r>
            <a:r>
              <a:rPr spc="-10"/>
              <a:t>je</a:t>
            </a:r>
            <a:r>
              <a:rPr spc="-15"/>
              <a:t> </a:t>
            </a:r>
            <a:r>
              <a:t>tools </a:t>
            </a:r>
            <a:r>
              <a:rPr spc="-10"/>
              <a:t>om</a:t>
            </a:r>
            <a:r>
              <a:t> </a:t>
            </a:r>
            <a:r>
              <a:rPr spc="-30"/>
              <a:t>intern</a:t>
            </a:r>
            <a:r>
              <a:t> te</a:t>
            </a:r>
            <a:r>
              <a:rPr spc="-15"/>
              <a:t> </a:t>
            </a:r>
            <a:r>
              <a:rPr spc="-30"/>
              <a:t>inventariseren</a:t>
            </a:r>
            <a:r>
              <a:t> waar </a:t>
            </a:r>
            <a:r>
              <a:rPr spc="-10"/>
              <a:t>je</a:t>
            </a:r>
            <a:r>
              <a:t> het</a:t>
            </a:r>
            <a:r>
              <a:rPr spc="-15"/>
              <a:t> </a:t>
            </a:r>
            <a:r>
              <a:rPr spc="-10"/>
              <a:t>landelijke </a:t>
            </a:r>
            <a:r>
              <a:t>profiel</a:t>
            </a:r>
            <a:r>
              <a:rPr spc="-15"/>
              <a:t> </a:t>
            </a:r>
            <a:r>
              <a:t>van</a:t>
            </a:r>
            <a:r>
              <a:rPr spc="-15"/>
              <a:t> </a:t>
            </a:r>
            <a:r>
              <a:t>het</a:t>
            </a:r>
            <a:r>
              <a:rPr spc="-15"/>
              <a:t> </a:t>
            </a:r>
            <a:r>
              <a:t>werkveld,</a:t>
            </a:r>
            <a:r>
              <a:rPr spc="-15"/>
              <a:t> </a:t>
            </a:r>
            <a:r>
              <a:t>waar</a:t>
            </a:r>
            <a:r>
              <a:rPr spc="-15"/>
              <a:t> </a:t>
            </a:r>
            <a:r>
              <a:t>dat</a:t>
            </a:r>
            <a:r>
              <a:rPr spc="-10"/>
              <a:t> past</a:t>
            </a:r>
            <a:r>
              <a:rPr spc="-15"/>
              <a:t> </a:t>
            </a:r>
            <a:r>
              <a:t>in</a:t>
            </a:r>
            <a:r>
              <a:rPr spc="-15"/>
              <a:t> </a:t>
            </a:r>
            <a:r>
              <a:t>jouw</a:t>
            </a:r>
            <a:r>
              <a:rPr spc="-15"/>
              <a:t> </a:t>
            </a:r>
            <a:r>
              <a:rPr spc="-30"/>
              <a:t>organisatie,</a:t>
            </a:r>
            <a:r>
              <a:rPr spc="-15"/>
              <a:t> </a:t>
            </a:r>
            <a:r>
              <a:rPr spc="-10"/>
              <a:t>mee </a:t>
            </a:r>
            <a:r>
              <a:rPr spc="-25"/>
              <a:t>te </a:t>
            </a:r>
            <a:r>
              <a:rPr spc="0"/>
              <a:t>nemen.</a:t>
            </a:r>
            <a:r>
              <a:rPr spc="170"/>
              <a:t> </a:t>
            </a:r>
            <a:r>
              <a:t>Naar</a:t>
            </a:r>
            <a:r>
              <a:rPr spc="-40"/>
              <a:t> </a:t>
            </a:r>
            <a:r>
              <a:rPr spc="-10"/>
              <a:t>wie</a:t>
            </a:r>
            <a:r>
              <a:rPr spc="-40"/>
              <a:t> </a:t>
            </a:r>
            <a:r>
              <a:rPr spc="-30"/>
              <a:t>communiceren</a:t>
            </a:r>
            <a:r>
              <a:rPr spc="-40"/>
              <a:t> </a:t>
            </a:r>
            <a:r>
              <a:rPr spc="-10"/>
              <a:t>we</a:t>
            </a:r>
            <a:r>
              <a:rPr spc="-40"/>
              <a:t> </a:t>
            </a:r>
            <a:r>
              <a:t>wat?</a:t>
            </a:r>
            <a:r>
              <a:rPr spc="-40"/>
              <a:t> </a:t>
            </a:r>
            <a:r>
              <a:t>Wie</a:t>
            </a:r>
            <a:r>
              <a:rPr spc="-40"/>
              <a:t> </a:t>
            </a:r>
            <a:r>
              <a:rPr spc="0"/>
              <a:t>is</a:t>
            </a:r>
            <a:r>
              <a:rPr spc="-40"/>
              <a:t> </a:t>
            </a:r>
            <a:r>
              <a:rPr spc="-10"/>
              <a:t>verantwoordelijk?</a:t>
            </a:r>
          </a:p>
          <a:p>
            <a:pPr marR="316865" indent="12700">
              <a:lnSpc>
                <a:spcPct val="138900"/>
              </a:lnSpc>
              <a:defRPr spc="-30" sz="900">
                <a:solidFill>
                  <a:srgbClr val="231F20"/>
                </a:solidFill>
                <a:latin typeface="Montserrat Light"/>
                <a:ea typeface="Montserrat Light"/>
                <a:cs typeface="Montserrat Light"/>
                <a:sym typeface="Montserrat Light"/>
              </a:defRPr>
            </a:pPr>
            <a:r>
              <a:t>Waar</a:t>
            </a:r>
            <a:r>
              <a:rPr spc="-25"/>
              <a:t> </a:t>
            </a:r>
            <a:r>
              <a:rPr spc="0"/>
              <a:t>is</a:t>
            </a:r>
            <a:r>
              <a:rPr spc="-20"/>
              <a:t> het </a:t>
            </a:r>
            <a:r>
              <a:rPr spc="-25"/>
              <a:t>relevant</a:t>
            </a:r>
            <a:r>
              <a:rPr spc="-20"/>
              <a:t> </a:t>
            </a:r>
            <a:r>
              <a:rPr spc="-10"/>
              <a:t>om</a:t>
            </a:r>
            <a:r>
              <a:rPr spc="-20"/>
              <a:t> </a:t>
            </a:r>
            <a:r>
              <a:t>informatie</a:t>
            </a:r>
            <a:r>
              <a:rPr spc="-20"/>
              <a:t> toe te </a:t>
            </a:r>
            <a:r>
              <a:rPr spc="-25"/>
              <a:t>voegen?</a:t>
            </a:r>
            <a:r>
              <a:rPr spc="-20"/>
              <a:t> Wie maakt wat? </a:t>
            </a:r>
            <a:r>
              <a:t>Waar</a:t>
            </a:r>
            <a:r>
              <a:rPr spc="-25"/>
              <a:t> </a:t>
            </a:r>
            <a:r>
              <a:rPr spc="-20"/>
              <a:t>moet</a:t>
            </a:r>
            <a:r>
              <a:rPr spc="-25"/>
              <a:t> </a:t>
            </a:r>
            <a:r>
              <a:rPr spc="-10"/>
              <a:t>je</a:t>
            </a:r>
            <a:r>
              <a:rPr spc="-20"/>
              <a:t> </a:t>
            </a:r>
            <a:r>
              <a:rPr spc="-10"/>
              <a:t>zijn?</a:t>
            </a:r>
          </a:p>
        </p:txBody>
      </p:sp>
      <p:sp>
        <p:nvSpPr>
          <p:cNvPr id="198" name="object 9"/>
          <p:cNvSpPr txBox="1"/>
          <p:nvPr>
            <p:ph type="title"/>
          </p:nvPr>
        </p:nvSpPr>
        <p:spPr>
          <a:xfrm>
            <a:off x="743298" y="568727"/>
            <a:ext cx="5630547" cy="774066"/>
          </a:xfrm>
          <a:prstGeom prst="rect">
            <a:avLst/>
          </a:prstGeom>
        </p:spPr>
        <p:txBody>
          <a:bodyPr/>
          <a:lstStyle/>
          <a:p>
            <a:pPr indent="12700">
              <a:spcBef>
                <a:spcPts val="400"/>
              </a:spcBef>
              <a:defRPr spc="100" sz="2300">
                <a:solidFill>
                  <a:srgbClr val="000000"/>
                </a:solidFill>
              </a:defRPr>
            </a:pPr>
            <a:r>
              <a:t>Stap</a:t>
            </a:r>
            <a:r>
              <a:rPr spc="300"/>
              <a:t> </a:t>
            </a:r>
            <a:r>
              <a:rPr spc="-100"/>
              <a:t>3</a:t>
            </a:r>
          </a:p>
          <a:p>
            <a:pPr indent="12700">
              <a:spcBef>
                <a:spcPts val="300"/>
              </a:spcBef>
              <a:defRPr sz="2000">
                <a:solidFill>
                  <a:srgbClr val="000000"/>
                </a:solidFill>
                <a:latin typeface="Montserrat Regular"/>
                <a:ea typeface="Montserrat Regular"/>
                <a:cs typeface="Montserrat Regular"/>
                <a:sym typeface="Montserrat Regular"/>
              </a:defRPr>
            </a:pPr>
            <a:r>
              <a:t>Welk</a:t>
            </a:r>
            <a:r>
              <a:rPr spc="200"/>
              <a:t> </a:t>
            </a:r>
            <a:r>
              <a:t>verhaal</a:t>
            </a:r>
            <a:r>
              <a:rPr spc="200"/>
              <a:t> </a:t>
            </a:r>
            <a:r>
              <a:t>voeg</a:t>
            </a:r>
            <a:r>
              <a:rPr spc="200"/>
              <a:t> </a:t>
            </a:r>
            <a:r>
              <a:t>jij</a:t>
            </a:r>
            <a:r>
              <a:rPr spc="200"/>
              <a:t> </a:t>
            </a:r>
            <a:r>
              <a:t>toe</a:t>
            </a:r>
            <a:r>
              <a:rPr spc="200"/>
              <a:t> </a:t>
            </a:r>
            <a:r>
              <a:t>(en</a:t>
            </a:r>
            <a:r>
              <a:rPr spc="200"/>
              <a:t> </a:t>
            </a:r>
            <a:r>
              <a:t>haal</a:t>
            </a:r>
            <a:r>
              <a:rPr spc="200"/>
              <a:t> </a:t>
            </a:r>
            <a:r>
              <a:t>je</a:t>
            </a:r>
            <a:r>
              <a:rPr spc="200"/>
              <a:t> </a:t>
            </a:r>
            <a:r>
              <a:t>op)?</a:t>
            </a:r>
          </a:p>
        </p:txBody>
      </p:sp>
      <p:sp>
        <p:nvSpPr>
          <p:cNvPr id="199" name="object 10"/>
          <p:cNvSpPr txBox="1"/>
          <p:nvPr/>
        </p:nvSpPr>
        <p:spPr>
          <a:xfrm>
            <a:off x="9689300" y="541499"/>
            <a:ext cx="2277746" cy="260792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pc="-20" sz="900">
                <a:solidFill>
                  <a:srgbClr val="FFFFFF"/>
                </a:solidFill>
                <a:latin typeface="Montserrat Bold"/>
                <a:ea typeface="Montserrat Bold"/>
                <a:cs typeface="Montserrat Bold"/>
                <a:sym typeface="Montserrat Bold"/>
              </a:defRPr>
            </a:pPr>
            <a:r>
              <a:t>Tools</a:t>
            </a:r>
          </a:p>
          <a:p>
            <a:pPr marR="5080" indent="12700">
              <a:lnSpc>
                <a:spcPct val="138900"/>
              </a:lnSpc>
              <a:defRPr sz="900">
                <a:solidFill>
                  <a:srgbClr val="FFFFFF"/>
                </a:solidFill>
                <a:latin typeface="Montserrat Regular"/>
                <a:ea typeface="Montserrat Regular"/>
                <a:cs typeface="Montserrat Regular"/>
                <a:sym typeface="Montserrat Regular"/>
              </a:defRPr>
            </a:pPr>
            <a:r>
              <a:t>Het overzicht aan stakeholders</a:t>
            </a:r>
            <a:r>
              <a:rPr spc="15">
                <a:solidFill>
                  <a:srgbClr val="205E9E"/>
                </a:solidFill>
              </a:rPr>
              <a:t> </a:t>
            </a:r>
            <a:r>
              <a:rPr spc="-25"/>
              <a:t>kun </a:t>
            </a:r>
            <a:r>
              <a:t>naast</a:t>
            </a:r>
            <a:r>
              <a:rPr spc="5"/>
              <a:t> </a:t>
            </a:r>
            <a:r>
              <a:t>je</a:t>
            </a:r>
            <a:r>
              <a:rPr spc="20"/>
              <a:t> </a:t>
            </a:r>
            <a:r>
              <a:t>eigen</a:t>
            </a:r>
            <a:r>
              <a:rPr spc="20"/>
              <a:t> </a:t>
            </a:r>
            <a:r>
              <a:t>overzicht</a:t>
            </a:r>
            <a:r>
              <a:rPr spc="20"/>
              <a:t> </a:t>
            </a:r>
            <a:r>
              <a:t>leggen,</a:t>
            </a:r>
            <a:r>
              <a:rPr spc="20"/>
              <a:t> </a:t>
            </a:r>
            <a:r>
              <a:rPr spc="-25"/>
              <a:t>of </a:t>
            </a:r>
            <a:r>
              <a:t>knippen</a:t>
            </a:r>
            <a:r>
              <a:rPr spc="5"/>
              <a:t> </a:t>
            </a:r>
            <a:r>
              <a:t>en</a:t>
            </a:r>
            <a:r>
              <a:rPr spc="10"/>
              <a:t> </a:t>
            </a:r>
            <a:r>
              <a:t>plakken</a:t>
            </a:r>
            <a:r>
              <a:rPr spc="5"/>
              <a:t> </a:t>
            </a:r>
            <a:r>
              <a:t>mocht</a:t>
            </a:r>
            <a:r>
              <a:rPr spc="10"/>
              <a:t> </a:t>
            </a:r>
            <a:r>
              <a:t>je</a:t>
            </a:r>
            <a:r>
              <a:rPr spc="5"/>
              <a:t> </a:t>
            </a:r>
            <a:r>
              <a:t>zelf</a:t>
            </a:r>
            <a:r>
              <a:rPr spc="10"/>
              <a:t> </a:t>
            </a:r>
            <a:r>
              <a:rPr spc="-20"/>
              <a:t>geen </a:t>
            </a:r>
            <a:r>
              <a:t>overzicht</a:t>
            </a:r>
            <a:r>
              <a:rPr spc="10"/>
              <a:t> </a:t>
            </a:r>
            <a:r>
              <a:t>hebben.</a:t>
            </a:r>
            <a:r>
              <a:rPr spc="15"/>
              <a:t> </a:t>
            </a:r>
            <a:r>
              <a:t>Zet</a:t>
            </a:r>
            <a:r>
              <a:rPr spc="15"/>
              <a:t> </a:t>
            </a:r>
            <a:r>
              <a:t>de</a:t>
            </a:r>
            <a:r>
              <a:rPr spc="15"/>
              <a:t> </a:t>
            </a:r>
            <a:r>
              <a:rPr spc="-10"/>
              <a:t>organisaties </a:t>
            </a:r>
            <a:r>
              <a:t>waarmee</a:t>
            </a:r>
            <a:r>
              <a:rPr spc="-10"/>
              <a:t> </a:t>
            </a:r>
            <a:r>
              <a:t>jij te maken hebt (of je</a:t>
            </a:r>
            <a:r>
              <a:rPr spc="5"/>
              <a:t> </a:t>
            </a:r>
            <a:r>
              <a:rPr spc="-25"/>
              <a:t>dat </a:t>
            </a:r>
            <a:r>
              <a:t>nou</a:t>
            </a:r>
            <a:r>
              <a:rPr spc="10"/>
              <a:t> </a:t>
            </a:r>
            <a:r>
              <a:t>wilt</a:t>
            </a:r>
            <a:r>
              <a:rPr spc="10"/>
              <a:t> </a:t>
            </a:r>
            <a:r>
              <a:t>of</a:t>
            </a:r>
            <a:r>
              <a:rPr spc="10"/>
              <a:t> </a:t>
            </a:r>
            <a:r>
              <a:t>niet)</a:t>
            </a:r>
            <a:r>
              <a:rPr spc="10"/>
              <a:t> </a:t>
            </a:r>
            <a:r>
              <a:t>op</a:t>
            </a:r>
            <a:r>
              <a:rPr spc="10"/>
              <a:t> </a:t>
            </a:r>
            <a:r>
              <a:t>een</a:t>
            </a:r>
            <a:r>
              <a:rPr spc="10"/>
              <a:t> </a:t>
            </a:r>
            <a:r>
              <a:t>rij.</a:t>
            </a:r>
            <a:r>
              <a:rPr spc="10"/>
              <a:t> </a:t>
            </a:r>
            <a:r>
              <a:t>Hoe</a:t>
            </a:r>
            <a:r>
              <a:rPr spc="15"/>
              <a:t> </a:t>
            </a:r>
            <a:r>
              <a:rPr spc="-10"/>
              <a:t>bereik</a:t>
            </a:r>
            <a:r>
              <a:rPr spc="500"/>
              <a:t> </a:t>
            </a:r>
            <a:r>
              <a:t>je</a:t>
            </a:r>
            <a:r>
              <a:rPr spc="-10"/>
              <a:t> </a:t>
            </a:r>
            <a:r>
              <a:t>deze mensen of partijen? En </a:t>
            </a:r>
            <a:r>
              <a:rPr spc="-10"/>
              <a:t>welke </a:t>
            </a:r>
            <a:r>
              <a:t>boodschappen</a:t>
            </a:r>
            <a:r>
              <a:rPr spc="25"/>
              <a:t> </a:t>
            </a:r>
            <a:r>
              <a:t>geef</a:t>
            </a:r>
            <a:r>
              <a:rPr spc="30"/>
              <a:t> </a:t>
            </a:r>
            <a:r>
              <a:t>je</a:t>
            </a:r>
            <a:r>
              <a:rPr spc="30"/>
              <a:t> </a:t>
            </a:r>
            <a:r>
              <a:t>af?</a:t>
            </a:r>
            <a:r>
              <a:rPr spc="25"/>
              <a:t> </a:t>
            </a:r>
            <a:r>
              <a:t>Kan</a:t>
            </a:r>
            <a:r>
              <a:rPr spc="30"/>
              <a:t> </a:t>
            </a:r>
            <a:r>
              <a:t>je</a:t>
            </a:r>
            <a:r>
              <a:rPr spc="30"/>
              <a:t> </a:t>
            </a:r>
            <a:r>
              <a:rPr spc="-20"/>
              <a:t>hier </a:t>
            </a:r>
            <a:r>
              <a:t>een</a:t>
            </a:r>
            <a:r>
              <a:rPr spc="10"/>
              <a:t> </a:t>
            </a:r>
            <a:r>
              <a:t>landelijke</a:t>
            </a:r>
            <a:r>
              <a:rPr spc="10"/>
              <a:t> </a:t>
            </a:r>
            <a:r>
              <a:t>positie</a:t>
            </a:r>
            <a:r>
              <a:rPr spc="10"/>
              <a:t> </a:t>
            </a:r>
            <a:r>
              <a:t>in</a:t>
            </a:r>
            <a:r>
              <a:rPr spc="10"/>
              <a:t> </a:t>
            </a:r>
            <a:r>
              <a:rPr spc="-10"/>
              <a:t>meenemen? </a:t>
            </a:r>
            <a:r>
              <a:t>Ook</a:t>
            </a:r>
            <a:r>
              <a:rPr spc="5"/>
              <a:t> </a:t>
            </a:r>
            <a:r>
              <a:t>vind</a:t>
            </a:r>
            <a:r>
              <a:rPr spc="10"/>
              <a:t> </a:t>
            </a:r>
            <a:r>
              <a:t>je</a:t>
            </a:r>
            <a:r>
              <a:rPr spc="10"/>
              <a:t> </a:t>
            </a:r>
            <a:r>
              <a:t>in</a:t>
            </a:r>
            <a:r>
              <a:rPr spc="5"/>
              <a:t> </a:t>
            </a:r>
            <a:r>
              <a:t>deze</a:t>
            </a:r>
            <a:r>
              <a:rPr spc="10"/>
              <a:t> </a:t>
            </a:r>
            <a:r>
              <a:t>lijst</a:t>
            </a:r>
            <a:r>
              <a:rPr spc="10"/>
              <a:t> </a:t>
            </a:r>
            <a:r>
              <a:t>alle</a:t>
            </a:r>
            <a:r>
              <a:rPr spc="10"/>
              <a:t> </a:t>
            </a:r>
            <a:r>
              <a:rPr spc="-20"/>
              <a:t>lid- </a:t>
            </a:r>
            <a:r>
              <a:t>organisaties die</a:t>
            </a:r>
            <a:r>
              <a:rPr spc="10"/>
              <a:t> </a:t>
            </a:r>
            <a:r>
              <a:t>deelnemen</a:t>
            </a:r>
            <a:r>
              <a:rPr spc="10"/>
              <a:t> </a:t>
            </a:r>
            <a:r>
              <a:t>aan</a:t>
            </a:r>
            <a:r>
              <a:rPr spc="15"/>
              <a:t> </a:t>
            </a:r>
            <a:r>
              <a:rPr spc="-25"/>
              <a:t>het </a:t>
            </a:r>
            <a:r>
              <a:t>netwerk</a:t>
            </a:r>
            <a:r>
              <a:rPr spc="5"/>
              <a:t> </a:t>
            </a:r>
            <a:r>
              <a:t>BW&amp;B,</a:t>
            </a:r>
            <a:r>
              <a:rPr spc="10"/>
              <a:t> </a:t>
            </a:r>
            <a:r>
              <a:t>zodat</a:t>
            </a:r>
            <a:r>
              <a:rPr spc="10"/>
              <a:t> </a:t>
            </a:r>
            <a:r>
              <a:t>je</a:t>
            </a:r>
            <a:r>
              <a:rPr spc="5"/>
              <a:t> </a:t>
            </a:r>
            <a:r>
              <a:t>elkaar</a:t>
            </a:r>
            <a:r>
              <a:rPr spc="10"/>
              <a:t> </a:t>
            </a:r>
            <a:r>
              <a:t>weet</a:t>
            </a:r>
            <a:r>
              <a:rPr spc="10"/>
              <a:t> </a:t>
            </a:r>
            <a:r>
              <a:rPr spc="-25"/>
              <a:t>te </a:t>
            </a:r>
            <a:r>
              <a:t>vinden</a:t>
            </a:r>
            <a:r>
              <a:rPr spc="10"/>
              <a:t> </a:t>
            </a:r>
            <a:r>
              <a:t>in</a:t>
            </a:r>
            <a:r>
              <a:rPr spc="10"/>
              <a:t> </a:t>
            </a:r>
            <a:r>
              <a:t>het</a:t>
            </a:r>
            <a:r>
              <a:rPr spc="10"/>
              <a:t> </a:t>
            </a:r>
            <a:r>
              <a:rPr spc="-10"/>
              <a:t>land.</a:t>
            </a:r>
          </a:p>
        </p:txBody>
      </p:sp>
      <p:sp>
        <p:nvSpPr>
          <p:cNvPr id="200" name="object 11"/>
          <p:cNvSpPr txBox="1"/>
          <p:nvPr/>
        </p:nvSpPr>
        <p:spPr>
          <a:xfrm>
            <a:off x="9689300" y="3345658"/>
            <a:ext cx="2313941" cy="285630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z="900">
                <a:solidFill>
                  <a:srgbClr val="FFFFFF"/>
                </a:solidFill>
                <a:latin typeface="Montserrat Regular"/>
                <a:ea typeface="Montserrat Regular"/>
                <a:cs typeface="Montserrat Regular"/>
                <a:sym typeface="Montserrat Regular"/>
              </a:defRPr>
            </a:pPr>
            <a:r>
              <a:t>In</a:t>
            </a:r>
            <a:r>
              <a:rPr spc="25"/>
              <a:t> </a:t>
            </a:r>
            <a:r>
              <a:t>het factsheet vind je praktische informatie over ons landelijke werkveld</a:t>
            </a:r>
            <a:r>
              <a:rPr spc="30"/>
              <a:t>,</a:t>
            </a:r>
            <a:r>
              <a:rPr spc="-10"/>
              <a:t> </a:t>
            </a:r>
            <a:r>
              <a:t>cijfers,</a:t>
            </a:r>
            <a:r>
              <a:rPr spc="20"/>
              <a:t> </a:t>
            </a:r>
            <a:r>
              <a:t>de</a:t>
            </a:r>
            <a:r>
              <a:rPr spc="25"/>
              <a:t> </a:t>
            </a:r>
            <a:r>
              <a:t>positie</a:t>
            </a:r>
            <a:r>
              <a:rPr spc="25"/>
              <a:t> </a:t>
            </a:r>
            <a:r>
              <a:t>van</a:t>
            </a:r>
            <a:r>
              <a:rPr spc="25"/>
              <a:t> </a:t>
            </a:r>
            <a:r>
              <a:t>het</a:t>
            </a:r>
            <a:r>
              <a:rPr spc="25"/>
              <a:t> </a:t>
            </a:r>
            <a:r>
              <a:rPr spc="-10"/>
              <a:t>werkveld,</a:t>
            </a:r>
          </a:p>
          <a:p>
            <a:pPr marR="93344" indent="12700">
              <a:lnSpc>
                <a:spcPct val="138900"/>
              </a:lnSpc>
              <a:defRPr sz="900">
                <a:solidFill>
                  <a:srgbClr val="FFFFFF"/>
                </a:solidFill>
                <a:latin typeface="Montserrat Regular"/>
                <a:ea typeface="Montserrat Regular"/>
                <a:cs typeface="Montserrat Regular"/>
                <a:sym typeface="Montserrat Regular"/>
              </a:defRPr>
            </a:pPr>
            <a:r>
              <a:t>de</a:t>
            </a:r>
            <a:r>
              <a:rPr spc="10"/>
              <a:t> </a:t>
            </a:r>
            <a:r>
              <a:t>vormen</a:t>
            </a:r>
            <a:r>
              <a:rPr spc="15"/>
              <a:t> </a:t>
            </a:r>
            <a:r>
              <a:t>van</a:t>
            </a:r>
            <a:r>
              <a:rPr spc="15"/>
              <a:t> </a:t>
            </a:r>
            <a:r>
              <a:t>begeleiding</a:t>
            </a:r>
            <a:r>
              <a:rPr spc="15"/>
              <a:t> </a:t>
            </a:r>
            <a:r>
              <a:t>die</a:t>
            </a:r>
            <a:r>
              <a:rPr spc="15"/>
              <a:t> </a:t>
            </a:r>
            <a:r>
              <a:rPr spc="-25"/>
              <a:t>we </a:t>
            </a:r>
            <a:r>
              <a:t>bieden</a:t>
            </a:r>
            <a:r>
              <a:rPr spc="10"/>
              <a:t> </a:t>
            </a:r>
            <a:r>
              <a:t>en</a:t>
            </a:r>
            <a:r>
              <a:rPr spc="20"/>
              <a:t> </a:t>
            </a:r>
            <a:r>
              <a:t>wat</a:t>
            </a:r>
            <a:r>
              <a:rPr spc="20"/>
              <a:t> </a:t>
            </a:r>
            <a:r>
              <a:t>dit</a:t>
            </a:r>
            <a:r>
              <a:rPr spc="20"/>
              <a:t> </a:t>
            </a:r>
            <a:r>
              <a:t>oplevert.</a:t>
            </a:r>
            <a:r>
              <a:rPr spc="20"/>
              <a:t> </a:t>
            </a:r>
            <a:r>
              <a:t>Kijk</a:t>
            </a:r>
            <a:r>
              <a:rPr spc="25"/>
              <a:t> </a:t>
            </a:r>
            <a:r>
              <a:rPr spc="-20"/>
              <a:t>welk </a:t>
            </a:r>
            <a:r>
              <a:t>stukje</a:t>
            </a:r>
            <a:r>
              <a:rPr spc="10"/>
              <a:t> </a:t>
            </a:r>
            <a:r>
              <a:t>informatie</a:t>
            </a:r>
            <a:r>
              <a:rPr spc="15"/>
              <a:t> </a:t>
            </a:r>
            <a:r>
              <a:t>je</a:t>
            </a:r>
            <a:r>
              <a:rPr spc="15"/>
              <a:t> </a:t>
            </a:r>
            <a:r>
              <a:t>hiervan</a:t>
            </a:r>
            <a:r>
              <a:rPr spc="15"/>
              <a:t> </a:t>
            </a:r>
            <a:r>
              <a:rPr spc="-25"/>
              <a:t>kan </a:t>
            </a:r>
            <a:r>
              <a:t>gebruiken.</a:t>
            </a:r>
            <a:r>
              <a:rPr spc="15"/>
              <a:t> </a:t>
            </a:r>
            <a:r>
              <a:t>Het</a:t>
            </a:r>
            <a:r>
              <a:rPr spc="15"/>
              <a:t> </a:t>
            </a:r>
            <a:r>
              <a:t>kan</a:t>
            </a:r>
            <a:r>
              <a:rPr spc="15"/>
              <a:t> </a:t>
            </a:r>
            <a:r>
              <a:t>bijvoorbeeld</a:t>
            </a:r>
            <a:r>
              <a:rPr spc="20"/>
              <a:t> </a:t>
            </a:r>
            <a:r>
              <a:rPr spc="-20"/>
              <a:t>goed </a:t>
            </a:r>
            <a:r>
              <a:t>zijn</a:t>
            </a:r>
            <a:r>
              <a:rPr spc="5"/>
              <a:t> </a:t>
            </a:r>
            <a:r>
              <a:t>om</a:t>
            </a:r>
            <a:r>
              <a:rPr spc="15"/>
              <a:t> </a:t>
            </a:r>
            <a:r>
              <a:t>in</a:t>
            </a:r>
            <a:r>
              <a:rPr spc="15"/>
              <a:t> </a:t>
            </a:r>
            <a:r>
              <a:t>een</a:t>
            </a:r>
            <a:r>
              <a:rPr spc="15"/>
              <a:t> </a:t>
            </a:r>
            <a:r>
              <a:t>aanbesteding</a:t>
            </a:r>
            <a:r>
              <a:rPr spc="15"/>
              <a:t> </a:t>
            </a:r>
            <a:r>
              <a:t>iets</a:t>
            </a:r>
            <a:r>
              <a:rPr spc="20"/>
              <a:t> </a:t>
            </a:r>
            <a:r>
              <a:rPr spc="-25"/>
              <a:t>te </a:t>
            </a:r>
            <a:r>
              <a:t>vermelden</a:t>
            </a:r>
            <a:r>
              <a:rPr spc="5"/>
              <a:t> </a:t>
            </a:r>
            <a:r>
              <a:t>over</a:t>
            </a:r>
            <a:r>
              <a:rPr spc="20"/>
              <a:t> </a:t>
            </a:r>
            <a:r>
              <a:t>het</a:t>
            </a:r>
            <a:r>
              <a:rPr spc="20"/>
              <a:t> </a:t>
            </a:r>
            <a:r>
              <a:t>werkveld</a:t>
            </a:r>
            <a:r>
              <a:rPr spc="20"/>
              <a:t> </a:t>
            </a:r>
            <a:r>
              <a:rPr spc="-25"/>
              <a:t>om </a:t>
            </a:r>
            <a:r>
              <a:t>vervolgens</a:t>
            </a:r>
            <a:r>
              <a:rPr spc="15"/>
              <a:t> </a:t>
            </a:r>
            <a:r>
              <a:t>in</a:t>
            </a:r>
            <a:r>
              <a:rPr spc="15"/>
              <a:t> </a:t>
            </a:r>
            <a:r>
              <a:t>te</a:t>
            </a:r>
            <a:r>
              <a:rPr spc="15"/>
              <a:t> </a:t>
            </a:r>
            <a:r>
              <a:t>zoomen</a:t>
            </a:r>
            <a:r>
              <a:rPr spc="15"/>
              <a:t> </a:t>
            </a:r>
            <a:r>
              <a:t>op</a:t>
            </a:r>
            <a:r>
              <a:rPr spc="15"/>
              <a:t> </a:t>
            </a:r>
            <a:r>
              <a:t>wat</a:t>
            </a:r>
            <a:r>
              <a:rPr spc="20"/>
              <a:t> </a:t>
            </a:r>
            <a:r>
              <a:rPr spc="-10"/>
              <a:t>jullie </a:t>
            </a:r>
            <a:r>
              <a:t>daar</a:t>
            </a:r>
            <a:r>
              <a:rPr spc="-5"/>
              <a:t> </a:t>
            </a:r>
            <a:r>
              <a:t>als</a:t>
            </a:r>
            <a:r>
              <a:rPr spc="5"/>
              <a:t> </a:t>
            </a:r>
            <a:r>
              <a:t>organisatie</a:t>
            </a:r>
            <a:r>
              <a:rPr spc="10"/>
              <a:t> </a:t>
            </a:r>
            <a:r>
              <a:t>in</a:t>
            </a:r>
            <a:r>
              <a:rPr spc="5"/>
              <a:t> </a:t>
            </a:r>
            <a:r>
              <a:t>bijdragen.</a:t>
            </a:r>
            <a:r>
              <a:rPr spc="10"/>
              <a:t> </a:t>
            </a:r>
            <a:r>
              <a:rPr spc="-25"/>
              <a:t>In</a:t>
            </a:r>
            <a:r>
              <a:rPr spc="500"/>
              <a:t> </a:t>
            </a:r>
            <a:r>
              <a:t>het</a:t>
            </a:r>
            <a:r>
              <a:rPr spc="5"/>
              <a:t> </a:t>
            </a:r>
            <a:r>
              <a:rPr u="sng">
                <a:solidFill>
                  <a:srgbClr val="0000FF"/>
                </a:solidFill>
                <a:uFill>
                  <a:solidFill>
                    <a:srgbClr val="0000FF"/>
                  </a:solidFill>
                </a:uFill>
                <a:hlinkClick r:id="rId2" invalidUrl="" action="ppaction://hlinksldjump" tgtFrame="" tooltip="" history="1" highlightClick="0" endSnd="0"/>
              </a:rPr>
              <a:t>stijldocument (tone of voice)</a:t>
            </a:r>
            <a:r>
              <a:rPr spc="10">
                <a:solidFill>
                  <a:srgbClr val="205E9E"/>
                </a:solidFill>
              </a:rPr>
              <a:t> </a:t>
            </a:r>
            <a:r>
              <a:rPr spc="-25"/>
              <a:t>kun </a:t>
            </a:r>
            <a:r>
              <a:t>je kijken</a:t>
            </a:r>
            <a:r>
              <a:rPr spc="5"/>
              <a:t> </a:t>
            </a:r>
            <a:r>
              <a:t>welke</a:t>
            </a:r>
            <a:r>
              <a:rPr spc="5"/>
              <a:t> </a:t>
            </a:r>
            <a:r>
              <a:t>formulering</a:t>
            </a:r>
            <a:r>
              <a:rPr spc="5"/>
              <a:t> </a:t>
            </a:r>
            <a:r>
              <a:t>passen</a:t>
            </a:r>
            <a:r>
              <a:rPr spc="5"/>
              <a:t> </a:t>
            </a:r>
            <a:r>
              <a:rPr spc="-25"/>
              <a:t>bij </a:t>
            </a:r>
            <a:r>
              <a:t>community</a:t>
            </a:r>
            <a:r>
              <a:rPr spc="10"/>
              <a:t> </a:t>
            </a:r>
            <a:r>
              <a:t>next,</a:t>
            </a:r>
            <a:r>
              <a:rPr spc="20"/>
              <a:t> </a:t>
            </a:r>
            <a:r>
              <a:t>leg</a:t>
            </a:r>
            <a:r>
              <a:rPr spc="20"/>
              <a:t> </a:t>
            </a:r>
            <a:r>
              <a:t>ze</a:t>
            </a:r>
            <a:r>
              <a:rPr spc="20"/>
              <a:t> </a:t>
            </a:r>
            <a:r>
              <a:t>naast</a:t>
            </a:r>
            <a:r>
              <a:rPr spc="20"/>
              <a:t> </a:t>
            </a:r>
            <a:r>
              <a:t>je</a:t>
            </a:r>
            <a:r>
              <a:rPr spc="25"/>
              <a:t> </a:t>
            </a:r>
            <a:r>
              <a:rPr spc="-10"/>
              <a:t>eigen </a:t>
            </a:r>
            <a:r>
              <a:t>documenten, komt het</a:t>
            </a:r>
            <a:r>
              <a:rPr spc="5"/>
              <a:t> </a:t>
            </a:r>
            <a:r>
              <a:rPr spc="-10"/>
              <a:t>overeen?</a:t>
            </a:r>
          </a:p>
        </p:txBody>
      </p:sp>
      <p:pic>
        <p:nvPicPr>
          <p:cNvPr id="201" name="V Valente rechtsboven wit.png" descr="V Valente rechtsboven wit.png">
            <a:hlinkClick r:id="" invalidUrl="" action="ppaction://hlinkshowjump?jump=firstslide" tgtFrame="" tooltip="" history="1" highlightClick="0" endSnd="0"/>
          </p:cNvPr>
          <p:cNvPicPr>
            <a:picLocks noChangeAspect="1"/>
          </p:cNvPicPr>
          <p:nvPr/>
        </p:nvPicPr>
        <p:blipFill>
          <a:blip r:embed="rId3">
            <a:extLst/>
          </a:blip>
          <a:stretch>
            <a:fillRect/>
          </a:stretch>
        </p:blipFill>
        <p:spPr>
          <a:xfrm>
            <a:off x="11522681" y="123471"/>
            <a:ext cx="527788" cy="527788"/>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object 2"/>
          <p:cNvSpPr txBox="1"/>
          <p:nvPr/>
        </p:nvSpPr>
        <p:spPr>
          <a:xfrm>
            <a:off x="743299" y="4168140"/>
            <a:ext cx="3930651" cy="18317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pc="-10" sz="900" u="sng">
                <a:solidFill>
                  <a:srgbClr val="231F20"/>
                </a:solidFill>
                <a:latin typeface="Montserrat Bold"/>
                <a:ea typeface="Montserrat Bold"/>
                <a:cs typeface="Montserrat Bold"/>
                <a:sym typeface="Montserrat Bold"/>
              </a:defRPr>
            </a:pPr>
            <a:r>
              <a:t>Waarom?</a:t>
            </a:r>
          </a:p>
          <a:p>
            <a:pPr marR="278129" indent="12700">
              <a:lnSpc>
                <a:spcPct val="138900"/>
              </a:lnSpc>
              <a:defRPr sz="900">
                <a:solidFill>
                  <a:srgbClr val="231F20"/>
                </a:solidFill>
                <a:latin typeface="Montserrat Light"/>
                <a:ea typeface="Montserrat Light"/>
                <a:cs typeface="Montserrat Light"/>
                <a:sym typeface="Montserrat Light"/>
              </a:defRPr>
            </a:pPr>
            <a:r>
              <a:t>Punt</a:t>
            </a:r>
            <a:r>
              <a:rPr spc="-30"/>
              <a:t> </a:t>
            </a:r>
            <a:r>
              <a:t>een:</a:t>
            </a:r>
            <a:r>
              <a:rPr spc="-20"/>
              <a:t> </a:t>
            </a:r>
            <a:r>
              <a:rPr>
                <a:latin typeface="Montserrat Bold"/>
                <a:ea typeface="Montserrat Bold"/>
                <a:cs typeface="Montserrat Bold"/>
                <a:sym typeface="Montserrat Bold"/>
              </a:rPr>
              <a:t>we</a:t>
            </a:r>
            <a:r>
              <a:rPr spc="-20">
                <a:latin typeface="Montserrat Bold"/>
                <a:ea typeface="Montserrat Bold"/>
                <a:cs typeface="Montserrat Bold"/>
                <a:sym typeface="Montserrat Bold"/>
              </a:rPr>
              <a:t> </a:t>
            </a:r>
            <a:r>
              <a:rPr>
                <a:latin typeface="Montserrat Bold"/>
                <a:ea typeface="Montserrat Bold"/>
                <a:cs typeface="Montserrat Bold"/>
                <a:sym typeface="Montserrat Bold"/>
              </a:rPr>
              <a:t>willen</a:t>
            </a:r>
            <a:r>
              <a:rPr spc="-20">
                <a:latin typeface="Montserrat Bold"/>
                <a:ea typeface="Montserrat Bold"/>
                <a:cs typeface="Montserrat Bold"/>
                <a:sym typeface="Montserrat Bold"/>
              </a:rPr>
              <a:t> </a:t>
            </a:r>
            <a:r>
              <a:rPr>
                <a:latin typeface="Montserrat Bold"/>
                <a:ea typeface="Montserrat Bold"/>
                <a:cs typeface="Montserrat Bold"/>
                <a:sym typeface="Montserrat Bold"/>
              </a:rPr>
              <a:t>optimaal</a:t>
            </a:r>
            <a:r>
              <a:rPr spc="-15">
                <a:latin typeface="Montserrat Bold"/>
                <a:ea typeface="Montserrat Bold"/>
                <a:cs typeface="Montserrat Bold"/>
                <a:sym typeface="Montserrat Bold"/>
              </a:rPr>
              <a:t> </a:t>
            </a:r>
            <a:r>
              <a:rPr>
                <a:latin typeface="Montserrat Bold"/>
                <a:ea typeface="Montserrat Bold"/>
                <a:cs typeface="Montserrat Bold"/>
                <a:sym typeface="Montserrat Bold"/>
              </a:rPr>
              <a:t>te</a:t>
            </a:r>
            <a:r>
              <a:rPr spc="-20">
                <a:latin typeface="Montserrat Bold"/>
                <a:ea typeface="Montserrat Bold"/>
                <a:cs typeface="Montserrat Bold"/>
                <a:sym typeface="Montserrat Bold"/>
              </a:rPr>
              <a:t> </a:t>
            </a:r>
            <a:r>
              <a:rPr spc="-10">
                <a:latin typeface="Montserrat Bold"/>
                <a:ea typeface="Montserrat Bold"/>
                <a:cs typeface="Montserrat Bold"/>
                <a:sym typeface="Montserrat Bold"/>
              </a:rPr>
              <a:t>profiteren</a:t>
            </a:r>
            <a:r>
              <a:rPr spc="-20">
                <a:latin typeface="Montserrat Bold"/>
                <a:ea typeface="Montserrat Bold"/>
                <a:cs typeface="Montserrat Bold"/>
                <a:sym typeface="Montserrat Bold"/>
              </a:rPr>
              <a:t> </a:t>
            </a:r>
            <a:r>
              <a:rPr>
                <a:latin typeface="Montserrat Bold"/>
                <a:ea typeface="Montserrat Bold"/>
                <a:cs typeface="Montserrat Bold"/>
                <a:sym typeface="Montserrat Bold"/>
              </a:rPr>
              <a:t>van</a:t>
            </a:r>
            <a:r>
              <a:rPr spc="-20">
                <a:latin typeface="Montserrat Bold"/>
                <a:ea typeface="Montserrat Bold"/>
                <a:cs typeface="Montserrat Bold"/>
                <a:sym typeface="Montserrat Bold"/>
              </a:rPr>
              <a:t> </a:t>
            </a:r>
            <a:r>
              <a:rPr>
                <a:latin typeface="Montserrat Bold"/>
                <a:ea typeface="Montserrat Bold"/>
                <a:cs typeface="Montserrat Bold"/>
                <a:sym typeface="Montserrat Bold"/>
              </a:rPr>
              <a:t>elkaars</a:t>
            </a:r>
            <a:r>
              <a:rPr spc="-20">
                <a:latin typeface="Montserrat Bold"/>
                <a:ea typeface="Montserrat Bold"/>
                <a:cs typeface="Montserrat Bold"/>
                <a:sym typeface="Montserrat Bold"/>
              </a:rPr>
              <a:t> </a:t>
            </a:r>
            <a:r>
              <a:rPr>
                <a:latin typeface="Montserrat Bold"/>
                <a:ea typeface="Montserrat Bold"/>
                <a:cs typeface="Montserrat Bold"/>
                <a:sym typeface="Montserrat Bold"/>
              </a:rPr>
              <a:t>kennis</a:t>
            </a:r>
            <a:r>
              <a:rPr spc="-15">
                <a:latin typeface="Montserrat Bold"/>
                <a:ea typeface="Montserrat Bold"/>
                <a:cs typeface="Montserrat Bold"/>
                <a:sym typeface="Montserrat Bold"/>
              </a:rPr>
              <a:t> </a:t>
            </a:r>
            <a:r>
              <a:rPr spc="-25">
                <a:latin typeface="Montserrat Bold"/>
                <a:ea typeface="Montserrat Bold"/>
                <a:cs typeface="Montserrat Bold"/>
                <a:sym typeface="Montserrat Bold"/>
              </a:rPr>
              <a:t>én </a:t>
            </a:r>
            <a:r>
              <a:rPr>
                <a:latin typeface="Montserrat Bold"/>
                <a:ea typeface="Montserrat Bold"/>
                <a:cs typeface="Montserrat Bold"/>
                <a:sym typeface="Montserrat Bold"/>
              </a:rPr>
              <a:t>aanwezige</a:t>
            </a:r>
            <a:r>
              <a:rPr spc="-40">
                <a:latin typeface="Montserrat Bold"/>
                <a:ea typeface="Montserrat Bold"/>
                <a:cs typeface="Montserrat Bold"/>
                <a:sym typeface="Montserrat Bold"/>
              </a:rPr>
              <a:t> </a:t>
            </a:r>
            <a:r>
              <a:rPr>
                <a:latin typeface="Montserrat Bold"/>
                <a:ea typeface="Montserrat Bold"/>
                <a:cs typeface="Montserrat Bold"/>
                <a:sym typeface="Montserrat Bold"/>
              </a:rPr>
              <a:t>content,</a:t>
            </a:r>
            <a:r>
              <a:rPr spc="-30">
                <a:latin typeface="Montserrat Bold"/>
                <a:ea typeface="Montserrat Bold"/>
                <a:cs typeface="Montserrat Bold"/>
                <a:sym typeface="Montserrat Bold"/>
              </a:rPr>
              <a:t> </a:t>
            </a:r>
            <a:r>
              <a:rPr>
                <a:latin typeface="Montserrat Bold"/>
                <a:ea typeface="Montserrat Bold"/>
                <a:cs typeface="Montserrat Bold"/>
                <a:sym typeface="Montserrat Bold"/>
              </a:rPr>
              <a:t>en</a:t>
            </a:r>
            <a:r>
              <a:rPr spc="-25">
                <a:latin typeface="Montserrat Bold"/>
                <a:ea typeface="Montserrat Bold"/>
                <a:cs typeface="Montserrat Bold"/>
                <a:sym typeface="Montserrat Bold"/>
              </a:rPr>
              <a:t> </a:t>
            </a:r>
            <a:r>
              <a:rPr>
                <a:latin typeface="Montserrat Bold"/>
                <a:ea typeface="Montserrat Bold"/>
                <a:cs typeface="Montserrat Bold"/>
                <a:sym typeface="Montserrat Bold"/>
              </a:rPr>
              <a:t>deze</a:t>
            </a:r>
            <a:r>
              <a:rPr spc="-30">
                <a:latin typeface="Montserrat Bold"/>
                <a:ea typeface="Montserrat Bold"/>
                <a:cs typeface="Montserrat Bold"/>
                <a:sym typeface="Montserrat Bold"/>
              </a:rPr>
              <a:t> </a:t>
            </a:r>
            <a:r>
              <a:rPr>
                <a:latin typeface="Montserrat Bold"/>
                <a:ea typeface="Montserrat Bold"/>
                <a:cs typeface="Montserrat Bold"/>
                <a:sym typeface="Montserrat Bold"/>
              </a:rPr>
              <a:t>thema’s</a:t>
            </a:r>
            <a:r>
              <a:rPr spc="-30">
                <a:latin typeface="Montserrat Bold"/>
                <a:ea typeface="Montserrat Bold"/>
                <a:cs typeface="Montserrat Bold"/>
                <a:sym typeface="Montserrat Bold"/>
              </a:rPr>
              <a:t> </a:t>
            </a:r>
            <a:r>
              <a:rPr>
                <a:latin typeface="Montserrat Bold"/>
                <a:ea typeface="Montserrat Bold"/>
                <a:cs typeface="Montserrat Bold"/>
                <a:sym typeface="Montserrat Bold"/>
              </a:rPr>
              <a:t>elke</a:t>
            </a:r>
            <a:r>
              <a:rPr spc="-25">
                <a:latin typeface="Montserrat Bold"/>
                <a:ea typeface="Montserrat Bold"/>
                <a:cs typeface="Montserrat Bold"/>
                <a:sym typeface="Montserrat Bold"/>
              </a:rPr>
              <a:t> </a:t>
            </a:r>
            <a:r>
              <a:rPr>
                <a:latin typeface="Montserrat Bold"/>
                <a:ea typeface="Montserrat Bold"/>
                <a:cs typeface="Montserrat Bold"/>
                <a:sym typeface="Montserrat Bold"/>
              </a:rPr>
              <a:t>keer</a:t>
            </a:r>
            <a:r>
              <a:rPr spc="-30">
                <a:latin typeface="Montserrat Bold"/>
                <a:ea typeface="Montserrat Bold"/>
                <a:cs typeface="Montserrat Bold"/>
                <a:sym typeface="Montserrat Bold"/>
              </a:rPr>
              <a:t> </a:t>
            </a:r>
            <a:r>
              <a:rPr>
                <a:latin typeface="Montserrat Bold"/>
                <a:ea typeface="Montserrat Bold"/>
                <a:cs typeface="Montserrat Bold"/>
                <a:sym typeface="Montserrat Bold"/>
              </a:rPr>
              <a:t>weer</a:t>
            </a:r>
            <a:r>
              <a:rPr spc="-25">
                <a:latin typeface="Montserrat Bold"/>
                <a:ea typeface="Montserrat Bold"/>
                <a:cs typeface="Montserrat Bold"/>
                <a:sym typeface="Montserrat Bold"/>
              </a:rPr>
              <a:t> </a:t>
            </a:r>
            <a:r>
              <a:rPr spc="-10">
                <a:latin typeface="Montserrat Bold"/>
                <a:ea typeface="Montserrat Bold"/>
                <a:cs typeface="Montserrat Bold"/>
                <a:sym typeface="Montserrat Bold"/>
              </a:rPr>
              <a:t>koppelen </a:t>
            </a:r>
            <a:r>
              <a:rPr>
                <a:latin typeface="Montserrat Bold"/>
                <a:ea typeface="Montserrat Bold"/>
                <a:cs typeface="Montserrat Bold"/>
                <a:sym typeface="Montserrat Bold"/>
              </a:rPr>
              <a:t>met</a:t>
            </a:r>
            <a:r>
              <a:rPr spc="-25">
                <a:latin typeface="Montserrat Bold"/>
                <a:ea typeface="Montserrat Bold"/>
                <a:cs typeface="Montserrat Bold"/>
                <a:sym typeface="Montserrat Bold"/>
              </a:rPr>
              <a:t> </a:t>
            </a:r>
            <a:r>
              <a:rPr>
                <a:latin typeface="Montserrat Bold"/>
                <a:ea typeface="Montserrat Bold"/>
                <a:cs typeface="Montserrat Bold"/>
                <a:sym typeface="Montserrat Bold"/>
              </a:rPr>
              <a:t>community</a:t>
            </a:r>
            <a:r>
              <a:rPr spc="-15">
                <a:latin typeface="Montserrat Bold"/>
                <a:ea typeface="Montserrat Bold"/>
                <a:cs typeface="Montserrat Bold"/>
                <a:sym typeface="Montserrat Bold"/>
              </a:rPr>
              <a:t> </a:t>
            </a:r>
            <a:r>
              <a:rPr>
                <a:latin typeface="Montserrat Bold"/>
                <a:ea typeface="Montserrat Bold"/>
                <a:cs typeface="Montserrat Bold"/>
                <a:sym typeface="Montserrat Bold"/>
              </a:rPr>
              <a:t>next,</a:t>
            </a:r>
            <a:r>
              <a:rPr spc="-15"/>
              <a:t> </a:t>
            </a:r>
            <a:r>
              <a:t>zodat</a:t>
            </a:r>
            <a:r>
              <a:rPr spc="-15"/>
              <a:t> </a:t>
            </a:r>
            <a:r>
              <a:t>het</a:t>
            </a:r>
            <a:r>
              <a:rPr spc="-15"/>
              <a:t> </a:t>
            </a:r>
            <a:r>
              <a:t>werkveld</a:t>
            </a:r>
            <a:r>
              <a:rPr spc="-15"/>
              <a:t> </a:t>
            </a:r>
            <a:r>
              <a:t>continu</a:t>
            </a:r>
            <a:r>
              <a:rPr spc="-15"/>
              <a:t> </a:t>
            </a:r>
            <a:r>
              <a:t>en</a:t>
            </a:r>
            <a:r>
              <a:rPr spc="-15"/>
              <a:t> </a:t>
            </a:r>
            <a:r>
              <a:t>overal</a:t>
            </a:r>
            <a:r>
              <a:rPr spc="-10"/>
              <a:t> </a:t>
            </a:r>
            <a:r>
              <a:rPr spc="-25"/>
              <a:t>op </a:t>
            </a:r>
            <a:r>
              <a:t>de</a:t>
            </a:r>
            <a:r>
              <a:rPr spc="-30"/>
              <a:t> </a:t>
            </a:r>
            <a:r>
              <a:t>kaart</a:t>
            </a:r>
            <a:r>
              <a:rPr spc="-15"/>
              <a:t> </a:t>
            </a:r>
            <a:r>
              <a:t>wordt</a:t>
            </a:r>
            <a:r>
              <a:rPr spc="-20"/>
              <a:t> </a:t>
            </a:r>
            <a:r>
              <a:t>gezet.</a:t>
            </a:r>
            <a:r>
              <a:rPr spc="-15"/>
              <a:t> </a:t>
            </a:r>
            <a:r>
              <a:t>Zo</a:t>
            </a:r>
            <a:r>
              <a:rPr spc="-20"/>
              <a:t> </a:t>
            </a:r>
            <a:r>
              <a:t>geven</a:t>
            </a:r>
            <a:r>
              <a:rPr spc="-15"/>
              <a:t> </a:t>
            </a:r>
            <a:r>
              <a:t>we</a:t>
            </a:r>
            <a:r>
              <a:rPr spc="-20"/>
              <a:t> </a:t>
            </a:r>
            <a:r>
              <a:t>intern,</a:t>
            </a:r>
            <a:r>
              <a:rPr spc="-15"/>
              <a:t> </a:t>
            </a:r>
            <a:r>
              <a:t>op</a:t>
            </a:r>
            <a:r>
              <a:rPr spc="-20"/>
              <a:t> </a:t>
            </a:r>
            <a:r>
              <a:t>lokaal,</a:t>
            </a:r>
            <a:r>
              <a:rPr spc="-15"/>
              <a:t> </a:t>
            </a:r>
            <a:r>
              <a:t>regionaal</a:t>
            </a:r>
            <a:r>
              <a:rPr spc="-15"/>
              <a:t> </a:t>
            </a:r>
            <a:r>
              <a:rPr spc="-25"/>
              <a:t>en </a:t>
            </a:r>
            <a:r>
              <a:t>landelijk</a:t>
            </a:r>
            <a:r>
              <a:rPr spc="-10"/>
              <a:t> </a:t>
            </a:r>
            <a:r>
              <a:t>niveau</a:t>
            </a:r>
            <a:r>
              <a:rPr spc="-10"/>
              <a:t> </a:t>
            </a:r>
            <a:r>
              <a:t>een</a:t>
            </a:r>
            <a:r>
              <a:rPr spc="-5"/>
              <a:t> </a:t>
            </a:r>
            <a:r>
              <a:t>podium</a:t>
            </a:r>
            <a:r>
              <a:rPr spc="-10"/>
              <a:t> </a:t>
            </a:r>
            <a:r>
              <a:t>en</a:t>
            </a:r>
            <a:r>
              <a:rPr spc="-10"/>
              <a:t> invulling</a:t>
            </a:r>
            <a:r>
              <a:rPr spc="-5"/>
              <a:t> </a:t>
            </a:r>
            <a:r>
              <a:t>aan</a:t>
            </a:r>
            <a:r>
              <a:rPr spc="-10"/>
              <a:t> </a:t>
            </a:r>
            <a:r>
              <a:t>het</a:t>
            </a:r>
            <a:r>
              <a:rPr spc="-10"/>
              <a:t> </a:t>
            </a:r>
            <a:r>
              <a:t>werkveld.</a:t>
            </a:r>
            <a:r>
              <a:rPr spc="-5"/>
              <a:t> </a:t>
            </a:r>
            <a:r>
              <a:rPr spc="-20"/>
              <a:t>Omdat</a:t>
            </a:r>
            <a:r>
              <a:rPr spc="500"/>
              <a:t> </a:t>
            </a:r>
            <a:r>
              <a:t>de</a:t>
            </a:r>
            <a:r>
              <a:rPr spc="-25"/>
              <a:t> </a:t>
            </a:r>
            <a:r>
              <a:t>koppeling</a:t>
            </a:r>
            <a:r>
              <a:rPr spc="-10"/>
              <a:t> </a:t>
            </a:r>
            <a:r>
              <a:t>met</a:t>
            </a:r>
            <a:r>
              <a:rPr spc="-10"/>
              <a:t> </a:t>
            </a:r>
            <a:r>
              <a:t>community</a:t>
            </a:r>
            <a:r>
              <a:rPr spc="-15"/>
              <a:t> </a:t>
            </a:r>
            <a:r>
              <a:t>next</a:t>
            </a:r>
            <a:r>
              <a:rPr spc="-10"/>
              <a:t> </a:t>
            </a:r>
            <a:r>
              <a:t>wordt</a:t>
            </a:r>
            <a:r>
              <a:rPr spc="-10"/>
              <a:t> </a:t>
            </a:r>
            <a:r>
              <a:t>gelegd</a:t>
            </a:r>
            <a:r>
              <a:rPr spc="-15"/>
              <a:t> </a:t>
            </a:r>
            <a:r>
              <a:t>krijgt</a:t>
            </a:r>
            <a:r>
              <a:rPr spc="-10"/>
              <a:t> </a:t>
            </a:r>
            <a:r>
              <a:t>met</a:t>
            </a:r>
            <a:r>
              <a:rPr spc="-10"/>
              <a:t> </a:t>
            </a:r>
            <a:r>
              <a:rPr spc="-25"/>
              <a:t>een </a:t>
            </a:r>
            <a:r>
              <a:t>eenduidig</a:t>
            </a:r>
            <a:r>
              <a:rPr spc="10"/>
              <a:t> </a:t>
            </a:r>
            <a:r>
              <a:t>beeld</a:t>
            </a:r>
            <a:r>
              <a:rPr spc="10"/>
              <a:t> </a:t>
            </a:r>
            <a:r>
              <a:t>van</a:t>
            </a:r>
            <a:r>
              <a:rPr spc="10"/>
              <a:t> </a:t>
            </a:r>
            <a:r>
              <a:t>het</a:t>
            </a:r>
            <a:r>
              <a:rPr spc="15"/>
              <a:t> </a:t>
            </a:r>
            <a:r>
              <a:t>werkveld</a:t>
            </a:r>
            <a:r>
              <a:rPr spc="10"/>
              <a:t> </a:t>
            </a:r>
            <a:r>
              <a:rPr spc="-10"/>
              <a:t>(gemeenschappelijke</a:t>
            </a:r>
            <a:r>
              <a:rPr spc="10"/>
              <a:t> </a:t>
            </a:r>
            <a:r>
              <a:t>taal),</a:t>
            </a:r>
            <a:r>
              <a:rPr spc="15"/>
              <a:t> </a:t>
            </a:r>
            <a:r>
              <a:rPr spc="-10"/>
              <a:t>zonder </a:t>
            </a:r>
            <a:r>
              <a:t>dat</a:t>
            </a:r>
            <a:r>
              <a:rPr spc="-15"/>
              <a:t> </a:t>
            </a:r>
            <a:r>
              <a:t>we tekortdoen aan de </a:t>
            </a:r>
            <a:r>
              <a:rPr spc="-10"/>
              <a:t>veelzijdigheid</a:t>
            </a:r>
            <a:r>
              <a:rPr spc="-5"/>
              <a:t> </a:t>
            </a:r>
            <a:r>
              <a:t>van alle leden en ons </a:t>
            </a:r>
            <a:r>
              <a:rPr spc="-20"/>
              <a:t>werk. </a:t>
            </a:r>
            <a:r>
              <a:t>De </a:t>
            </a:r>
            <a:r>
              <a:rPr spc="-10"/>
              <a:t>duizend</a:t>
            </a:r>
            <a:r>
              <a:t> druppels </a:t>
            </a:r>
            <a:r>
              <a:rPr spc="-50"/>
              <a:t>…</a:t>
            </a:r>
          </a:p>
        </p:txBody>
      </p:sp>
      <p:sp>
        <p:nvSpPr>
          <p:cNvPr id="204" name="object 3"/>
          <p:cNvSpPr txBox="1"/>
          <p:nvPr/>
        </p:nvSpPr>
        <p:spPr>
          <a:xfrm>
            <a:off x="5105598" y="1447800"/>
            <a:ext cx="4017010" cy="110991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z="900">
                <a:solidFill>
                  <a:srgbClr val="231F20"/>
                </a:solidFill>
                <a:latin typeface="Montserrat Light"/>
                <a:ea typeface="Montserrat Light"/>
                <a:cs typeface="Montserrat Light"/>
                <a:sym typeface="Montserrat Light"/>
              </a:defRPr>
            </a:pPr>
            <a:r>
              <a:t>Het heeft alleen maar voordelen, om</a:t>
            </a:r>
            <a:r>
              <a:rPr spc="5"/>
              <a:t> </a:t>
            </a:r>
            <a:r>
              <a:t>mee te doen: als </a:t>
            </a:r>
            <a:r>
              <a:rPr spc="-10"/>
              <a:t>organisatie</a:t>
            </a:r>
            <a:r>
              <a:rPr spc="5"/>
              <a:t> </a:t>
            </a:r>
            <a:r>
              <a:rPr spc="-25"/>
              <a:t>kun </a:t>
            </a:r>
            <a:r>
              <a:t>je</a:t>
            </a:r>
            <a:r>
              <a:rPr spc="-20"/>
              <a:t> </a:t>
            </a:r>
            <a:r>
              <a:t>je</a:t>
            </a:r>
            <a:r>
              <a:rPr spc="-10"/>
              <a:t> </a:t>
            </a:r>
            <a:r>
              <a:t>breder</a:t>
            </a:r>
            <a:r>
              <a:rPr spc="-10"/>
              <a:t> profileren </a:t>
            </a:r>
            <a:r>
              <a:t>op</a:t>
            </a:r>
            <a:r>
              <a:rPr spc="-5"/>
              <a:t> </a:t>
            </a:r>
            <a:r>
              <a:t>je</a:t>
            </a:r>
            <a:r>
              <a:rPr spc="-10"/>
              <a:t> </a:t>
            </a:r>
            <a:r>
              <a:t>sterke</a:t>
            </a:r>
            <a:r>
              <a:rPr spc="-10"/>
              <a:t> </a:t>
            </a:r>
            <a:r>
              <a:t>punten</a:t>
            </a:r>
            <a:r>
              <a:rPr spc="-10"/>
              <a:t> </a:t>
            </a:r>
            <a:r>
              <a:t>(door</a:t>
            </a:r>
            <a:r>
              <a:rPr spc="-5"/>
              <a:t> </a:t>
            </a:r>
            <a:r>
              <a:t>een</a:t>
            </a:r>
            <a:r>
              <a:rPr spc="-10"/>
              <a:t> </a:t>
            </a:r>
            <a:r>
              <a:t>van</a:t>
            </a:r>
            <a:r>
              <a:rPr spc="-10"/>
              <a:t> </a:t>
            </a:r>
            <a:r>
              <a:t>de</a:t>
            </a:r>
            <a:r>
              <a:rPr spc="-10"/>
              <a:t> </a:t>
            </a:r>
            <a:r>
              <a:t>thema’s</a:t>
            </a:r>
            <a:r>
              <a:rPr spc="-5"/>
              <a:t> </a:t>
            </a:r>
            <a:r>
              <a:rPr spc="-25"/>
              <a:t>te </a:t>
            </a:r>
            <a:r>
              <a:rPr spc="-10"/>
              <a:t>ádopteren)</a:t>
            </a:r>
            <a:r>
              <a:rPr spc="-25"/>
              <a:t> </a:t>
            </a:r>
            <a:r>
              <a:t>en</a:t>
            </a:r>
            <a:r>
              <a:rPr spc="-10"/>
              <a:t> </a:t>
            </a:r>
            <a:r>
              <a:t>je</a:t>
            </a:r>
            <a:r>
              <a:rPr spc="-10"/>
              <a:t> </a:t>
            </a:r>
            <a:r>
              <a:t>kunt</a:t>
            </a:r>
            <a:r>
              <a:rPr spc="-10"/>
              <a:t> </a:t>
            </a:r>
            <a:r>
              <a:t>gebruik</a:t>
            </a:r>
            <a:r>
              <a:rPr spc="-10"/>
              <a:t> </a:t>
            </a:r>
            <a:r>
              <a:t>maken</a:t>
            </a:r>
            <a:r>
              <a:rPr spc="-10"/>
              <a:t> </a:t>
            </a:r>
            <a:r>
              <a:t>van</a:t>
            </a:r>
            <a:r>
              <a:rPr spc="-10"/>
              <a:t> </a:t>
            </a:r>
            <a:r>
              <a:t>de</a:t>
            </a:r>
            <a:r>
              <a:rPr spc="-10"/>
              <a:t> </a:t>
            </a:r>
            <a:r>
              <a:t>inhoud</a:t>
            </a:r>
            <a:r>
              <a:rPr spc="-10"/>
              <a:t> </a:t>
            </a:r>
            <a:r>
              <a:t>en</a:t>
            </a:r>
            <a:r>
              <a:rPr spc="-10"/>
              <a:t> content </a:t>
            </a:r>
            <a:r>
              <a:rPr spc="-25"/>
              <a:t>die </a:t>
            </a:r>
            <a:r>
              <a:t>wordt</a:t>
            </a:r>
            <a:r>
              <a:rPr spc="-20"/>
              <a:t> </a:t>
            </a:r>
            <a:r>
              <a:t>aangeboden</a:t>
            </a:r>
            <a:r>
              <a:rPr spc="-10"/>
              <a:t> </a:t>
            </a:r>
            <a:r>
              <a:t>door</a:t>
            </a:r>
            <a:r>
              <a:rPr spc="-10"/>
              <a:t> </a:t>
            </a:r>
            <a:r>
              <a:t>andere</a:t>
            </a:r>
            <a:r>
              <a:rPr spc="-10"/>
              <a:t> organisaties </a:t>
            </a:r>
            <a:r>
              <a:t>op</a:t>
            </a:r>
            <a:r>
              <a:rPr spc="-10"/>
              <a:t> </a:t>
            </a:r>
            <a:r>
              <a:t>andere</a:t>
            </a:r>
            <a:r>
              <a:rPr spc="-10"/>
              <a:t> </a:t>
            </a:r>
            <a:r>
              <a:t>thema’s</a:t>
            </a:r>
            <a:r>
              <a:rPr spc="-10"/>
              <a:t> </a:t>
            </a:r>
            <a:r>
              <a:rPr spc="-25"/>
              <a:t>(je </a:t>
            </a:r>
            <a:r>
              <a:t>hoeft</a:t>
            </a:r>
            <a:r>
              <a:rPr spc="-20"/>
              <a:t> </a:t>
            </a:r>
            <a:r>
              <a:t>niet</a:t>
            </a:r>
            <a:r>
              <a:rPr spc="-10"/>
              <a:t> </a:t>
            </a:r>
            <a:r>
              <a:t>op</a:t>
            </a:r>
            <a:r>
              <a:rPr spc="-10"/>
              <a:t> </a:t>
            </a:r>
            <a:r>
              <a:t>alle</a:t>
            </a:r>
            <a:r>
              <a:rPr spc="-10"/>
              <a:t> </a:t>
            </a:r>
            <a:r>
              <a:t>thema’s</a:t>
            </a:r>
            <a:r>
              <a:rPr spc="-5"/>
              <a:t> </a:t>
            </a:r>
            <a:r>
              <a:t>het</a:t>
            </a:r>
            <a:r>
              <a:rPr spc="-10"/>
              <a:t> </a:t>
            </a:r>
            <a:r>
              <a:t>werk</a:t>
            </a:r>
            <a:r>
              <a:rPr spc="-10"/>
              <a:t> </a:t>
            </a:r>
            <a:r>
              <a:t>te</a:t>
            </a:r>
            <a:r>
              <a:rPr spc="-10"/>
              <a:t> verrichten</a:t>
            </a:r>
            <a:r>
              <a:rPr spc="-5"/>
              <a:t> </a:t>
            </a:r>
            <a:r>
              <a:t>of</a:t>
            </a:r>
            <a:r>
              <a:rPr spc="-10"/>
              <a:t> </a:t>
            </a:r>
            <a:r>
              <a:t>op</a:t>
            </a:r>
            <a:r>
              <a:rPr spc="-10"/>
              <a:t> </a:t>
            </a:r>
            <a:r>
              <a:t>zoek</a:t>
            </a:r>
            <a:r>
              <a:rPr spc="-10"/>
              <a:t> </a:t>
            </a:r>
            <a:r>
              <a:t>naar</a:t>
            </a:r>
            <a:r>
              <a:rPr spc="-5"/>
              <a:t> </a:t>
            </a:r>
            <a:r>
              <a:rPr spc="-20"/>
              <a:t>goede </a:t>
            </a:r>
            <a:r>
              <a:t>en</a:t>
            </a:r>
            <a:r>
              <a:rPr spc="-20"/>
              <a:t> </a:t>
            </a:r>
            <a:r>
              <a:t>deelbare</a:t>
            </a:r>
            <a:r>
              <a:rPr spc="-15"/>
              <a:t> </a:t>
            </a:r>
            <a:r>
              <a:rPr spc="-10"/>
              <a:t>content).</a:t>
            </a:r>
          </a:p>
        </p:txBody>
      </p:sp>
      <p:sp>
        <p:nvSpPr>
          <p:cNvPr id="205" name="object 4"/>
          <p:cNvSpPr txBox="1"/>
          <p:nvPr/>
        </p:nvSpPr>
        <p:spPr>
          <a:xfrm>
            <a:off x="5105598" y="2834639"/>
            <a:ext cx="3905885" cy="299600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pc="-20" sz="900" u="sng">
                <a:solidFill>
                  <a:srgbClr val="231F20"/>
                </a:solidFill>
                <a:latin typeface="Montserrat Bold"/>
                <a:ea typeface="Montserrat Bold"/>
                <a:cs typeface="Montserrat Bold"/>
                <a:sym typeface="Montserrat Bold"/>
              </a:defRPr>
            </a:pPr>
            <a:r>
              <a:t>Hoe?</a:t>
            </a:r>
          </a:p>
          <a:p>
            <a:pPr marR="30480" indent="12700">
              <a:lnSpc>
                <a:spcPct val="138900"/>
              </a:lnSpc>
              <a:defRPr sz="900">
                <a:solidFill>
                  <a:srgbClr val="231F20"/>
                </a:solidFill>
                <a:latin typeface="Montserrat Light"/>
                <a:ea typeface="Montserrat Light"/>
                <a:cs typeface="Montserrat Light"/>
                <a:sym typeface="Montserrat Light"/>
              </a:defRPr>
            </a:pPr>
            <a:r>
              <a:t>Er</a:t>
            </a:r>
            <a:r>
              <a:rPr spc="-20"/>
              <a:t> </a:t>
            </a:r>
            <a:r>
              <a:t>zijn</a:t>
            </a:r>
            <a:r>
              <a:rPr spc="-20"/>
              <a:t> </a:t>
            </a:r>
            <a:r>
              <a:t>in</a:t>
            </a:r>
            <a:r>
              <a:rPr spc="-20"/>
              <a:t> </a:t>
            </a:r>
            <a:r>
              <a:t>overleg</a:t>
            </a:r>
            <a:r>
              <a:rPr spc="-15"/>
              <a:t> </a:t>
            </a:r>
            <a:r>
              <a:t>met</a:t>
            </a:r>
            <a:r>
              <a:rPr spc="-20"/>
              <a:t> </a:t>
            </a:r>
            <a:r>
              <a:t>elkaar</a:t>
            </a:r>
            <a:r>
              <a:rPr spc="-20"/>
              <a:t> </a:t>
            </a:r>
            <a:r>
              <a:t>thema’s</a:t>
            </a:r>
            <a:r>
              <a:rPr spc="-20"/>
              <a:t> </a:t>
            </a:r>
            <a:r>
              <a:t>bepaald</a:t>
            </a:r>
            <a:r>
              <a:rPr spc="-15"/>
              <a:t> </a:t>
            </a:r>
            <a:r>
              <a:t>die</a:t>
            </a:r>
            <a:r>
              <a:rPr spc="-20"/>
              <a:t> </a:t>
            </a:r>
            <a:r>
              <a:t>voor</a:t>
            </a:r>
            <a:r>
              <a:rPr spc="-20"/>
              <a:t> </a:t>
            </a:r>
            <a:r>
              <a:t>alle</a:t>
            </a:r>
            <a:r>
              <a:rPr spc="-15"/>
              <a:t> </a:t>
            </a:r>
            <a:r>
              <a:rPr spc="-20"/>
              <a:t>leden </a:t>
            </a:r>
            <a:r>
              <a:t>spelen</a:t>
            </a:r>
            <a:r>
              <a:rPr spc="-25"/>
              <a:t> </a:t>
            </a:r>
            <a:r>
              <a:t>en</a:t>
            </a:r>
            <a:r>
              <a:rPr spc="-25"/>
              <a:t> </a:t>
            </a:r>
            <a:r>
              <a:t>relevant</a:t>
            </a:r>
            <a:r>
              <a:rPr spc="-25"/>
              <a:t> </a:t>
            </a:r>
            <a:r>
              <a:t>zijn</a:t>
            </a:r>
            <a:r>
              <a:rPr spc="-25"/>
              <a:t> </a:t>
            </a:r>
            <a:r>
              <a:t>(denk</a:t>
            </a:r>
            <a:r>
              <a:rPr spc="-25"/>
              <a:t> </a:t>
            </a:r>
            <a:r>
              <a:t>aan</a:t>
            </a:r>
            <a:r>
              <a:rPr spc="-25"/>
              <a:t> </a:t>
            </a:r>
            <a:r>
              <a:t>vakmanschap,</a:t>
            </a:r>
            <a:r>
              <a:rPr spc="-25"/>
              <a:t> </a:t>
            </a:r>
            <a:r>
              <a:rPr spc="-10"/>
              <a:t>destigmatisering, </a:t>
            </a:r>
            <a:r>
              <a:t>werken</a:t>
            </a:r>
            <a:r>
              <a:rPr spc="-15"/>
              <a:t> </a:t>
            </a:r>
            <a:r>
              <a:t>in</a:t>
            </a:r>
            <a:r>
              <a:rPr spc="-10"/>
              <a:t> </a:t>
            </a:r>
            <a:r>
              <a:t>de</a:t>
            </a:r>
            <a:r>
              <a:rPr spc="-15"/>
              <a:t> </a:t>
            </a:r>
            <a:r>
              <a:t>wijk,</a:t>
            </a:r>
            <a:r>
              <a:rPr spc="-10"/>
              <a:t> </a:t>
            </a:r>
            <a:r>
              <a:t>ervaringsdeskundigheid,</a:t>
            </a:r>
            <a:r>
              <a:rPr spc="-15"/>
              <a:t> </a:t>
            </a:r>
            <a:r>
              <a:t>werving,</a:t>
            </a:r>
            <a:r>
              <a:rPr spc="-10"/>
              <a:t> </a:t>
            </a:r>
            <a:r>
              <a:t>etc.).</a:t>
            </a:r>
            <a:r>
              <a:rPr spc="-15"/>
              <a:t> </a:t>
            </a:r>
            <a:r>
              <a:t>In</a:t>
            </a:r>
            <a:r>
              <a:rPr spc="-10"/>
              <a:t> </a:t>
            </a:r>
            <a:r>
              <a:rPr spc="-25"/>
              <a:t>de </a:t>
            </a:r>
            <a:r>
              <a:t>gelegenheidscommissie</a:t>
            </a:r>
            <a:r>
              <a:rPr spc="-25"/>
              <a:t> </a:t>
            </a:r>
            <a:r>
              <a:t>kijken</a:t>
            </a:r>
            <a:r>
              <a:rPr spc="-15"/>
              <a:t> </a:t>
            </a:r>
            <a:r>
              <a:t>we</a:t>
            </a:r>
            <a:r>
              <a:rPr spc="-10"/>
              <a:t> </a:t>
            </a:r>
            <a:r>
              <a:t>hoe</a:t>
            </a:r>
            <a:r>
              <a:rPr spc="-15"/>
              <a:t> </a:t>
            </a:r>
            <a:r>
              <a:t>we</a:t>
            </a:r>
            <a:r>
              <a:rPr spc="-10"/>
              <a:t> </a:t>
            </a:r>
            <a:r>
              <a:t>de</a:t>
            </a:r>
            <a:r>
              <a:rPr spc="-15"/>
              <a:t> </a:t>
            </a:r>
            <a:r>
              <a:t>thema’s</a:t>
            </a:r>
            <a:r>
              <a:rPr spc="-10"/>
              <a:t> kunnen </a:t>
            </a:r>
            <a:r>
              <a:t>‘verdelen’</a:t>
            </a:r>
            <a:r>
              <a:rPr spc="-10"/>
              <a:t> </a:t>
            </a:r>
            <a:r>
              <a:t>over</a:t>
            </a:r>
            <a:r>
              <a:rPr spc="-10"/>
              <a:t> </a:t>
            </a:r>
            <a:r>
              <a:t>de</a:t>
            </a:r>
            <a:r>
              <a:rPr spc="-10"/>
              <a:t> </a:t>
            </a:r>
            <a:r>
              <a:t>leden</a:t>
            </a:r>
            <a:r>
              <a:rPr spc="-5"/>
              <a:t> </a:t>
            </a:r>
            <a:r>
              <a:t>(wie</a:t>
            </a:r>
            <a:r>
              <a:rPr spc="-10"/>
              <a:t> </a:t>
            </a:r>
            <a:r>
              <a:t>adopteert</a:t>
            </a:r>
            <a:r>
              <a:rPr spc="-10"/>
              <a:t> </a:t>
            </a:r>
            <a:r>
              <a:t>welk</a:t>
            </a:r>
            <a:r>
              <a:rPr spc="-5"/>
              <a:t> </a:t>
            </a:r>
            <a:r>
              <a:t>thema</a:t>
            </a:r>
            <a:r>
              <a:rPr spc="-10"/>
              <a:t> </a:t>
            </a:r>
            <a:r>
              <a:t>en</a:t>
            </a:r>
            <a:r>
              <a:rPr spc="-10"/>
              <a:t> </a:t>
            </a:r>
            <a:r>
              <a:t>wat</a:t>
            </a:r>
            <a:r>
              <a:rPr spc="-5"/>
              <a:t> </a:t>
            </a:r>
            <a:r>
              <a:rPr spc="-10"/>
              <a:t>betekent </a:t>
            </a:r>
            <a:r>
              <a:t>dat?)</a:t>
            </a:r>
            <a:r>
              <a:rPr spc="-25"/>
              <a:t> </a:t>
            </a:r>
            <a:r>
              <a:t>en</a:t>
            </a:r>
            <a:r>
              <a:rPr spc="-10"/>
              <a:t> </a:t>
            </a:r>
            <a:r>
              <a:t>geven</a:t>
            </a:r>
            <a:r>
              <a:rPr spc="-15"/>
              <a:t> </a:t>
            </a:r>
            <a:r>
              <a:t>we</a:t>
            </a:r>
            <a:r>
              <a:rPr spc="-10"/>
              <a:t> </a:t>
            </a:r>
            <a:r>
              <a:t>er</a:t>
            </a:r>
            <a:r>
              <a:rPr spc="-10"/>
              <a:t> gezamenlijk</a:t>
            </a:r>
            <a:r>
              <a:rPr spc="-15"/>
              <a:t> </a:t>
            </a:r>
            <a:r>
              <a:t>inhoud</a:t>
            </a:r>
            <a:r>
              <a:rPr spc="-10"/>
              <a:t> </a:t>
            </a:r>
            <a:r>
              <a:t>en</a:t>
            </a:r>
            <a:r>
              <a:rPr spc="-10"/>
              <a:t> </a:t>
            </a:r>
            <a:r>
              <a:t>vorm</a:t>
            </a:r>
            <a:r>
              <a:rPr spc="-15"/>
              <a:t> </a:t>
            </a:r>
            <a:r>
              <a:t>aan</a:t>
            </a:r>
            <a:r>
              <a:rPr spc="-10"/>
              <a:t> </a:t>
            </a:r>
            <a:r>
              <a:t>waarbij</a:t>
            </a:r>
            <a:r>
              <a:rPr spc="-10"/>
              <a:t> </a:t>
            </a:r>
            <a:r>
              <a:rPr spc="-34"/>
              <a:t>we</a:t>
            </a:r>
            <a:r>
              <a:t> altijd</a:t>
            </a:r>
            <a:r>
              <a:rPr spc="-20"/>
              <a:t> </a:t>
            </a:r>
            <a:r>
              <a:t>een</a:t>
            </a:r>
            <a:r>
              <a:rPr spc="-5"/>
              <a:t> </a:t>
            </a:r>
            <a:r>
              <a:rPr spc="-10"/>
              <a:t>duidelijke </a:t>
            </a:r>
            <a:r>
              <a:t>koppeling</a:t>
            </a:r>
            <a:r>
              <a:rPr spc="-5"/>
              <a:t> </a:t>
            </a:r>
            <a:r>
              <a:t>leggen</a:t>
            </a:r>
            <a:r>
              <a:rPr spc="-5"/>
              <a:t> </a:t>
            </a:r>
            <a:r>
              <a:t>met</a:t>
            </a:r>
            <a:r>
              <a:rPr spc="-10"/>
              <a:t> </a:t>
            </a:r>
            <a:r>
              <a:t>community</a:t>
            </a:r>
            <a:r>
              <a:rPr spc="-5"/>
              <a:t> </a:t>
            </a:r>
            <a:r>
              <a:t>next</a:t>
            </a:r>
            <a:r>
              <a:rPr spc="-5"/>
              <a:t> </a:t>
            </a:r>
            <a:r>
              <a:rPr spc="-25"/>
              <a:t>(de </a:t>
            </a:r>
            <a:r>
              <a:rPr spc="-10"/>
              <a:t>gemeenschappelijke</a:t>
            </a:r>
            <a:r>
              <a:rPr spc="120"/>
              <a:t> </a:t>
            </a:r>
            <a:r>
              <a:rPr spc="-10"/>
              <a:t>taal).</a:t>
            </a:r>
          </a:p>
          <a:p>
            <a:pPr marR="5080" indent="12700">
              <a:lnSpc>
                <a:spcPct val="138900"/>
              </a:lnSpc>
              <a:defRPr sz="900">
                <a:solidFill>
                  <a:srgbClr val="231F20"/>
                </a:solidFill>
                <a:latin typeface="Montserrat Light"/>
                <a:ea typeface="Montserrat Light"/>
                <a:cs typeface="Montserrat Light"/>
                <a:sym typeface="Montserrat Light"/>
              </a:defRPr>
            </a:pPr>
            <a:r>
              <a:t>Eens per maand gaan we</a:t>
            </a:r>
            <a:r>
              <a:rPr spc="5"/>
              <a:t> </a:t>
            </a:r>
            <a:r>
              <a:rPr spc="-10"/>
              <a:t>gezamenlijk </a:t>
            </a:r>
            <a:r>
              <a:t>naar</a:t>
            </a:r>
            <a:r>
              <a:rPr spc="-34"/>
              <a:t> </a:t>
            </a:r>
            <a:r>
              <a:t>buiten.</a:t>
            </a:r>
            <a:r>
              <a:rPr spc="-20"/>
              <a:t> </a:t>
            </a:r>
            <a:r>
              <a:t>Voor</a:t>
            </a:r>
            <a:r>
              <a:rPr spc="-25"/>
              <a:t> </a:t>
            </a:r>
            <a:r>
              <a:t>het</a:t>
            </a:r>
            <a:r>
              <a:rPr spc="-20"/>
              <a:t> </a:t>
            </a:r>
            <a:r>
              <a:t>thema</a:t>
            </a:r>
            <a:r>
              <a:rPr spc="-25"/>
              <a:t> </a:t>
            </a:r>
            <a:r>
              <a:t>kijken</a:t>
            </a:r>
            <a:r>
              <a:rPr spc="-20"/>
              <a:t> </a:t>
            </a:r>
            <a:r>
              <a:t>we</a:t>
            </a:r>
            <a:r>
              <a:rPr spc="-25"/>
              <a:t> </a:t>
            </a:r>
            <a:r>
              <a:t>naar</a:t>
            </a:r>
            <a:r>
              <a:rPr spc="-20"/>
              <a:t> </a:t>
            </a:r>
            <a:r>
              <a:t>mogelijkheden</a:t>
            </a:r>
            <a:r>
              <a:rPr spc="-20"/>
              <a:t> voor </a:t>
            </a:r>
            <a:r>
              <a:t>uitwisseling</a:t>
            </a:r>
            <a:r>
              <a:rPr spc="-5"/>
              <a:t> </a:t>
            </a:r>
            <a:r>
              <a:t>(delen van </a:t>
            </a:r>
            <a:r>
              <a:rPr spc="-10"/>
              <a:t>kennis),</a:t>
            </a:r>
            <a:r>
              <a:t> het delen</a:t>
            </a:r>
            <a:r>
              <a:rPr spc="-5"/>
              <a:t> </a:t>
            </a:r>
            <a:r>
              <a:t>van </a:t>
            </a:r>
            <a:r>
              <a:rPr spc="-10"/>
              <a:t>content</a:t>
            </a:r>
            <a:r>
              <a:t> en waar </a:t>
            </a:r>
            <a:r>
              <a:rPr spc="-25"/>
              <a:t>dat </a:t>
            </a:r>
            <a:r>
              <a:t>kan</a:t>
            </a:r>
            <a:r>
              <a:rPr spc="-15"/>
              <a:t> </a:t>
            </a:r>
            <a:r>
              <a:t>maken</a:t>
            </a:r>
            <a:r>
              <a:rPr spc="-5"/>
              <a:t> </a:t>
            </a:r>
            <a:r>
              <a:t>we</a:t>
            </a:r>
            <a:r>
              <a:rPr spc="-5"/>
              <a:t> </a:t>
            </a:r>
            <a:r>
              <a:rPr spc="-10"/>
              <a:t>gezamenlijke</a:t>
            </a:r>
            <a:r>
              <a:rPr spc="-5"/>
              <a:t> </a:t>
            </a:r>
            <a:r>
              <a:rPr spc="-10"/>
              <a:t>content</a:t>
            </a:r>
            <a:r>
              <a:rPr spc="-5"/>
              <a:t> </a:t>
            </a:r>
            <a:r>
              <a:t>(teksten</a:t>
            </a:r>
            <a:r>
              <a:rPr spc="-5"/>
              <a:t> </a:t>
            </a:r>
            <a:r>
              <a:t>&amp;</a:t>
            </a:r>
            <a:r>
              <a:rPr spc="-5"/>
              <a:t> </a:t>
            </a:r>
            <a:r>
              <a:t>visuals</a:t>
            </a:r>
            <a:r>
              <a:rPr spc="-5"/>
              <a:t> </a:t>
            </a:r>
            <a:r>
              <a:t>geschikt </a:t>
            </a:r>
            <a:r>
              <a:rPr spc="-20"/>
              <a:t>voor </a:t>
            </a:r>
            <a:r>
              <a:t>verschillende</a:t>
            </a:r>
            <a:r>
              <a:rPr spc="-20"/>
              <a:t> </a:t>
            </a:r>
            <a:r>
              <a:t>doelgroepen,</a:t>
            </a:r>
            <a:r>
              <a:rPr spc="-15"/>
              <a:t> </a:t>
            </a:r>
            <a:r>
              <a:t>van</a:t>
            </a:r>
            <a:r>
              <a:rPr spc="-15"/>
              <a:t> </a:t>
            </a:r>
            <a:r>
              <a:t>bestuurder</a:t>
            </a:r>
            <a:r>
              <a:rPr spc="-15"/>
              <a:t> </a:t>
            </a:r>
            <a:r>
              <a:rPr spc="-10"/>
              <a:t>(opinie)</a:t>
            </a:r>
            <a:r>
              <a:rPr spc="-15"/>
              <a:t> </a:t>
            </a:r>
            <a:r>
              <a:t>tot</a:t>
            </a:r>
            <a:r>
              <a:rPr spc="-15"/>
              <a:t> </a:t>
            </a:r>
            <a:r>
              <a:rPr spc="-10"/>
              <a:t>medewerker </a:t>
            </a:r>
            <a:r>
              <a:t>(storytelling)</a:t>
            </a:r>
            <a:r>
              <a:rPr spc="-25"/>
              <a:t> </a:t>
            </a:r>
            <a:r>
              <a:t>voor</a:t>
            </a:r>
            <a:r>
              <a:rPr spc="-20"/>
              <a:t> </a:t>
            </a:r>
            <a:r>
              <a:t>kanalen</a:t>
            </a:r>
            <a:r>
              <a:rPr spc="-25"/>
              <a:t> </a:t>
            </a:r>
            <a:r>
              <a:t>zoals</a:t>
            </a:r>
            <a:r>
              <a:rPr spc="-20"/>
              <a:t> </a:t>
            </a:r>
            <a:r>
              <a:t>de</a:t>
            </a:r>
            <a:r>
              <a:rPr spc="-25"/>
              <a:t> </a:t>
            </a:r>
            <a:r>
              <a:t>website,</a:t>
            </a:r>
            <a:r>
              <a:rPr spc="-20"/>
              <a:t> </a:t>
            </a:r>
            <a:r>
              <a:t>intranet,</a:t>
            </a:r>
            <a:r>
              <a:rPr spc="-25"/>
              <a:t> </a:t>
            </a:r>
            <a:r>
              <a:t>LinkedIn</a:t>
            </a:r>
            <a:r>
              <a:rPr spc="-20"/>
              <a:t> </a:t>
            </a:r>
            <a:r>
              <a:rPr spc="-25"/>
              <a:t>en </a:t>
            </a:r>
            <a:r>
              <a:t>andere</a:t>
            </a:r>
            <a:r>
              <a:rPr spc="-10"/>
              <a:t> </a:t>
            </a:r>
            <a:r>
              <a:t>socials</a:t>
            </a:r>
            <a:r>
              <a:rPr spc="-5"/>
              <a:t> </a:t>
            </a:r>
            <a:r>
              <a:t>en</a:t>
            </a:r>
            <a:r>
              <a:rPr spc="-10"/>
              <a:t> media).</a:t>
            </a:r>
            <a:r>
              <a:rPr spc="-5"/>
              <a:t> </a:t>
            </a:r>
            <a:r>
              <a:t>De</a:t>
            </a:r>
            <a:r>
              <a:rPr spc="-5"/>
              <a:t> </a:t>
            </a:r>
            <a:r>
              <a:t>kennis</a:t>
            </a:r>
            <a:r>
              <a:rPr spc="-10"/>
              <a:t> </a:t>
            </a:r>
            <a:r>
              <a:t>en</a:t>
            </a:r>
            <a:r>
              <a:rPr spc="-5"/>
              <a:t> </a:t>
            </a:r>
            <a:r>
              <a:rPr spc="-10"/>
              <a:t>content </a:t>
            </a:r>
            <a:r>
              <a:t>blijft</a:t>
            </a:r>
            <a:r>
              <a:rPr spc="-5"/>
              <a:t> </a:t>
            </a:r>
            <a:r>
              <a:t>beschikbaar</a:t>
            </a:r>
            <a:r>
              <a:rPr spc="-5"/>
              <a:t> </a:t>
            </a:r>
            <a:r>
              <a:rPr spc="-25"/>
              <a:t>als </a:t>
            </a:r>
            <a:r>
              <a:t>een</a:t>
            </a:r>
            <a:r>
              <a:rPr spc="15"/>
              <a:t> </a:t>
            </a:r>
            <a:r>
              <a:t>soort</a:t>
            </a:r>
            <a:r>
              <a:rPr spc="25"/>
              <a:t> </a:t>
            </a:r>
            <a:r>
              <a:rPr spc="-10"/>
              <a:t>kennisbank.</a:t>
            </a:r>
          </a:p>
        </p:txBody>
      </p:sp>
      <p:sp>
        <p:nvSpPr>
          <p:cNvPr id="206" name="object 5"/>
          <p:cNvSpPr txBox="1"/>
          <p:nvPr>
            <p:ph type="title"/>
          </p:nvPr>
        </p:nvSpPr>
        <p:spPr>
          <a:xfrm>
            <a:off x="739754" y="618384"/>
            <a:ext cx="1106807" cy="375921"/>
          </a:xfrm>
          <a:prstGeom prst="rect">
            <a:avLst/>
          </a:prstGeom>
        </p:spPr>
        <p:txBody>
          <a:bodyPr/>
          <a:lstStyle/>
          <a:p>
            <a:pPr indent="12700">
              <a:spcBef>
                <a:spcPts val="100"/>
              </a:spcBef>
              <a:defRPr spc="100" sz="2300">
                <a:solidFill>
                  <a:srgbClr val="000000"/>
                </a:solidFill>
              </a:defRPr>
            </a:pPr>
            <a:r>
              <a:t>Stap</a:t>
            </a:r>
            <a:r>
              <a:rPr spc="300"/>
              <a:t> </a:t>
            </a:r>
            <a:r>
              <a:rPr spc="-100"/>
              <a:t>4</a:t>
            </a:r>
          </a:p>
        </p:txBody>
      </p:sp>
      <p:sp>
        <p:nvSpPr>
          <p:cNvPr id="207" name="object 6"/>
          <p:cNvSpPr txBox="1"/>
          <p:nvPr/>
        </p:nvSpPr>
        <p:spPr>
          <a:xfrm>
            <a:off x="739754" y="1024785"/>
            <a:ext cx="4001136" cy="288377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pc="90" sz="2000">
                <a:latin typeface="Montserrat Regular"/>
                <a:ea typeface="Montserrat Regular"/>
                <a:cs typeface="Montserrat Regular"/>
                <a:sym typeface="Montserrat Regular"/>
              </a:defRPr>
            </a:pPr>
            <a:r>
              <a:t>Gezamenlijk</a:t>
            </a:r>
            <a:r>
              <a:rPr spc="200"/>
              <a:t> </a:t>
            </a:r>
            <a:r>
              <a:rPr spc="50"/>
              <a:t>op</a:t>
            </a:r>
            <a:r>
              <a:rPr spc="200"/>
              <a:t> </a:t>
            </a:r>
            <a:r>
              <a:rPr spc="50"/>
              <a:t>de</a:t>
            </a:r>
            <a:r>
              <a:rPr spc="200"/>
              <a:t> </a:t>
            </a:r>
            <a:r>
              <a:rPr spc="70"/>
              <a:t>kaart</a:t>
            </a:r>
          </a:p>
          <a:p>
            <a:pPr indent="15875">
              <a:spcBef>
                <a:spcPts val="1300"/>
              </a:spcBef>
              <a:defRPr sz="900" u="sng">
                <a:solidFill>
                  <a:srgbClr val="231F20"/>
                </a:solidFill>
                <a:latin typeface="Montserrat Bold"/>
                <a:ea typeface="Montserrat Bold"/>
                <a:cs typeface="Montserrat Bold"/>
                <a:sym typeface="Montserrat Bold"/>
              </a:defRPr>
            </a:pPr>
            <a:r>
              <a:t>Wie zijn</a:t>
            </a:r>
            <a:r>
              <a:rPr spc="5"/>
              <a:t> </a:t>
            </a:r>
            <a:r>
              <a:t>aan</a:t>
            </a:r>
            <a:r>
              <a:rPr spc="5"/>
              <a:t> </a:t>
            </a:r>
            <a:r>
              <a:rPr spc="-20"/>
              <a:t>zet?</a:t>
            </a:r>
          </a:p>
          <a:p>
            <a:pPr marR="5080" indent="15875">
              <a:lnSpc>
                <a:spcPct val="138900"/>
              </a:lnSpc>
              <a:defRPr sz="900">
                <a:solidFill>
                  <a:srgbClr val="231F20"/>
                </a:solidFill>
                <a:latin typeface="Montserrat Light"/>
                <a:ea typeface="Montserrat Light"/>
                <a:cs typeface="Montserrat Light"/>
                <a:sym typeface="Montserrat Light"/>
              </a:defRPr>
            </a:pPr>
            <a:r>
              <a:t>Iedereen</a:t>
            </a:r>
            <a:r>
              <a:rPr spc="-20"/>
              <a:t> </a:t>
            </a:r>
            <a:r>
              <a:t>begrijpt</a:t>
            </a:r>
            <a:r>
              <a:rPr spc="-5"/>
              <a:t> </a:t>
            </a:r>
            <a:r>
              <a:t>dat</a:t>
            </a:r>
            <a:r>
              <a:rPr spc="-5"/>
              <a:t> </a:t>
            </a:r>
            <a:r>
              <a:t>externe</a:t>
            </a:r>
            <a:r>
              <a:rPr spc="-5"/>
              <a:t> </a:t>
            </a:r>
            <a:r>
              <a:rPr spc="-10"/>
              <a:t>communicatie</a:t>
            </a:r>
            <a:r>
              <a:rPr spc="-5"/>
              <a:t> </a:t>
            </a:r>
            <a:r>
              <a:t>van</a:t>
            </a:r>
            <a:r>
              <a:rPr spc="-5"/>
              <a:t> </a:t>
            </a:r>
            <a:r>
              <a:t>belang</a:t>
            </a:r>
            <a:r>
              <a:rPr spc="-5"/>
              <a:t> </a:t>
            </a:r>
            <a:r>
              <a:t>is</a:t>
            </a:r>
            <a:r>
              <a:rPr spc="-5"/>
              <a:t> </a:t>
            </a:r>
            <a:r>
              <a:rPr spc="-25"/>
              <a:t>bij </a:t>
            </a:r>
            <a:r>
              <a:t>profilering.</a:t>
            </a:r>
            <a:r>
              <a:rPr spc="-30"/>
              <a:t> </a:t>
            </a:r>
            <a:r>
              <a:t>In</a:t>
            </a:r>
            <a:r>
              <a:rPr spc="-20"/>
              <a:t> </a:t>
            </a:r>
            <a:r>
              <a:t>deze</a:t>
            </a:r>
            <a:r>
              <a:rPr spc="-20"/>
              <a:t> </a:t>
            </a:r>
            <a:r>
              <a:t>stap</a:t>
            </a:r>
            <a:r>
              <a:rPr spc="-20"/>
              <a:t> </a:t>
            </a:r>
            <a:r>
              <a:t>kijken</a:t>
            </a:r>
            <a:r>
              <a:rPr spc="-20"/>
              <a:t> </a:t>
            </a:r>
            <a:r>
              <a:t>we</a:t>
            </a:r>
            <a:r>
              <a:rPr spc="-20"/>
              <a:t> </a:t>
            </a:r>
            <a:r>
              <a:t>naar</a:t>
            </a:r>
            <a:r>
              <a:rPr spc="-20"/>
              <a:t> </a:t>
            </a:r>
            <a:r>
              <a:t>alle</a:t>
            </a:r>
            <a:r>
              <a:rPr spc="-20"/>
              <a:t> </a:t>
            </a:r>
            <a:r>
              <a:t>mogelijkheden</a:t>
            </a:r>
            <a:r>
              <a:rPr spc="-20"/>
              <a:t> </a:t>
            </a:r>
            <a:r>
              <a:t>van</a:t>
            </a:r>
            <a:r>
              <a:rPr spc="-15"/>
              <a:t> </a:t>
            </a:r>
            <a:r>
              <a:rPr spc="-10"/>
              <a:t>externe communicatie</a:t>
            </a:r>
            <a:r>
              <a:rPr spc="-25"/>
              <a:t> </a:t>
            </a:r>
            <a:r>
              <a:t>voor</a:t>
            </a:r>
            <a:r>
              <a:rPr spc="-15"/>
              <a:t> </a:t>
            </a:r>
            <a:r>
              <a:t>alle</a:t>
            </a:r>
            <a:r>
              <a:rPr spc="-10"/>
              <a:t> </a:t>
            </a:r>
            <a:r>
              <a:t>partijen</a:t>
            </a:r>
            <a:r>
              <a:rPr spc="-15"/>
              <a:t> </a:t>
            </a:r>
            <a:r>
              <a:t>(onder</a:t>
            </a:r>
            <a:r>
              <a:rPr spc="-10"/>
              <a:t> </a:t>
            </a:r>
            <a:r>
              <a:t>elkaar</a:t>
            </a:r>
            <a:r>
              <a:rPr spc="-15"/>
              <a:t> </a:t>
            </a:r>
            <a:r>
              <a:t>én</a:t>
            </a:r>
            <a:r>
              <a:rPr spc="-10"/>
              <a:t> </a:t>
            </a:r>
            <a:r>
              <a:t>naar</a:t>
            </a:r>
            <a:r>
              <a:rPr spc="-15"/>
              <a:t> </a:t>
            </a:r>
            <a:r>
              <a:t>buiten</a:t>
            </a:r>
            <a:r>
              <a:rPr spc="-10"/>
              <a:t> </a:t>
            </a:r>
            <a:r>
              <a:rPr spc="-20"/>
              <a:t>toe).</a:t>
            </a:r>
          </a:p>
          <a:p>
            <a:pPr marR="22225" indent="15875">
              <a:lnSpc>
                <a:spcPct val="138900"/>
              </a:lnSpc>
              <a:defRPr sz="900">
                <a:solidFill>
                  <a:srgbClr val="231F20"/>
                </a:solidFill>
                <a:latin typeface="Montserrat Light"/>
                <a:ea typeface="Montserrat Light"/>
                <a:cs typeface="Montserrat Light"/>
                <a:sym typeface="Montserrat Light"/>
              </a:defRPr>
            </a:pPr>
            <a:r>
              <a:t>Sleutelpersonen</a:t>
            </a:r>
            <a:r>
              <a:rPr spc="-25"/>
              <a:t> </a:t>
            </a:r>
            <a:r>
              <a:t>zorgen</a:t>
            </a:r>
            <a:r>
              <a:rPr spc="-15"/>
              <a:t> </a:t>
            </a:r>
            <a:r>
              <a:t>ervoor</a:t>
            </a:r>
            <a:r>
              <a:rPr spc="-15"/>
              <a:t> </a:t>
            </a:r>
            <a:r>
              <a:t>dat</a:t>
            </a:r>
            <a:r>
              <a:rPr spc="-15"/>
              <a:t> </a:t>
            </a:r>
            <a:r>
              <a:t>zij</a:t>
            </a:r>
            <a:r>
              <a:rPr spc="-15"/>
              <a:t> </a:t>
            </a:r>
            <a:r>
              <a:t>weten</a:t>
            </a:r>
            <a:r>
              <a:rPr spc="-15"/>
              <a:t> </a:t>
            </a:r>
            <a:r>
              <a:t>welke</a:t>
            </a:r>
            <a:r>
              <a:rPr spc="-15"/>
              <a:t> </a:t>
            </a:r>
            <a:r>
              <a:rPr spc="-10"/>
              <a:t>informatie</a:t>
            </a:r>
            <a:r>
              <a:rPr spc="-15"/>
              <a:t> </a:t>
            </a:r>
            <a:r>
              <a:t>te</a:t>
            </a:r>
            <a:r>
              <a:rPr spc="-10"/>
              <a:t> delen </a:t>
            </a:r>
            <a:r>
              <a:t>is, en</a:t>
            </a:r>
            <a:r>
              <a:rPr spc="10"/>
              <a:t> </a:t>
            </a:r>
            <a:r>
              <a:t>welke</a:t>
            </a:r>
            <a:r>
              <a:rPr spc="15"/>
              <a:t> </a:t>
            </a:r>
            <a:r>
              <a:rPr spc="-10"/>
              <a:t>informatie</a:t>
            </a:r>
            <a:r>
              <a:rPr spc="10"/>
              <a:t> </a:t>
            </a:r>
            <a:r>
              <a:rPr spc="-10"/>
              <a:t>interessant</a:t>
            </a:r>
            <a:r>
              <a:rPr spc="15"/>
              <a:t> </a:t>
            </a:r>
            <a:r>
              <a:t>is</a:t>
            </a:r>
            <a:r>
              <a:rPr spc="10"/>
              <a:t> </a:t>
            </a:r>
            <a:r>
              <a:t>voor</a:t>
            </a:r>
            <a:r>
              <a:rPr spc="10"/>
              <a:t> </a:t>
            </a:r>
            <a:r>
              <a:t>de</a:t>
            </a:r>
            <a:r>
              <a:rPr spc="15"/>
              <a:t> </a:t>
            </a:r>
            <a:r>
              <a:rPr spc="-10"/>
              <a:t>organisatie</a:t>
            </a:r>
            <a:r>
              <a:rPr spc="10"/>
              <a:t> </a:t>
            </a:r>
            <a:r>
              <a:t>en</a:t>
            </a:r>
            <a:r>
              <a:rPr spc="15"/>
              <a:t> </a:t>
            </a:r>
            <a:r>
              <a:rPr spc="-10"/>
              <a:t>gehaald </a:t>
            </a:r>
            <a:r>
              <a:t>kan</a:t>
            </a:r>
            <a:r>
              <a:rPr spc="-25"/>
              <a:t> </a:t>
            </a:r>
            <a:r>
              <a:t>worden</a:t>
            </a:r>
            <a:r>
              <a:rPr spc="-10"/>
              <a:t> </a:t>
            </a:r>
            <a:r>
              <a:t>bij</a:t>
            </a:r>
            <a:r>
              <a:rPr spc="-15"/>
              <a:t> </a:t>
            </a:r>
            <a:r>
              <a:t>andere</a:t>
            </a:r>
            <a:r>
              <a:rPr spc="-10"/>
              <a:t> </a:t>
            </a:r>
            <a:r>
              <a:t>leden.</a:t>
            </a:r>
            <a:r>
              <a:rPr spc="-15"/>
              <a:t> </a:t>
            </a:r>
            <a:r>
              <a:t>Daarnaast</a:t>
            </a:r>
            <a:r>
              <a:rPr spc="-10"/>
              <a:t> </a:t>
            </a:r>
            <a:r>
              <a:t>is</a:t>
            </a:r>
            <a:r>
              <a:rPr spc="-15"/>
              <a:t> </a:t>
            </a:r>
            <a:r>
              <a:t>in</a:t>
            </a:r>
            <a:r>
              <a:rPr spc="-10"/>
              <a:t> </a:t>
            </a:r>
            <a:r>
              <a:t>deze</a:t>
            </a:r>
            <a:r>
              <a:rPr spc="-15"/>
              <a:t> </a:t>
            </a:r>
            <a:r>
              <a:t>stap</a:t>
            </a:r>
            <a:r>
              <a:rPr spc="-10"/>
              <a:t> </a:t>
            </a:r>
            <a:r>
              <a:t>de</a:t>
            </a:r>
            <a:r>
              <a:rPr spc="-10"/>
              <a:t> afdeling communicatie </a:t>
            </a:r>
            <a:r>
              <a:t>aan zet. De taak van de bestuurder is om ervoor</a:t>
            </a:r>
            <a:r>
              <a:rPr spc="5"/>
              <a:t> </a:t>
            </a:r>
            <a:r>
              <a:rPr spc="-25"/>
              <a:t>te </a:t>
            </a:r>
            <a:r>
              <a:t>zorgen</a:t>
            </a:r>
            <a:r>
              <a:rPr spc="-15"/>
              <a:t> </a:t>
            </a:r>
            <a:r>
              <a:t>dat</a:t>
            </a:r>
            <a:r>
              <a:rPr spc="-15"/>
              <a:t> </a:t>
            </a:r>
            <a:r>
              <a:t>leden</a:t>
            </a:r>
            <a:r>
              <a:rPr spc="-10"/>
              <a:t> </a:t>
            </a:r>
            <a:r>
              <a:t>participeren.</a:t>
            </a:r>
            <a:r>
              <a:rPr spc="-15"/>
              <a:t> </a:t>
            </a:r>
            <a:r>
              <a:t>De</a:t>
            </a:r>
            <a:r>
              <a:rPr spc="-15"/>
              <a:t> </a:t>
            </a:r>
            <a:r>
              <a:t>opdracht</a:t>
            </a:r>
            <a:r>
              <a:rPr spc="-10"/>
              <a:t> </a:t>
            </a:r>
            <a:r>
              <a:t>(voor</a:t>
            </a:r>
            <a:r>
              <a:rPr spc="-15"/>
              <a:t> </a:t>
            </a:r>
            <a:r>
              <a:t>de</a:t>
            </a:r>
            <a:r>
              <a:rPr spc="-10"/>
              <a:t> sleutelpersoon</a:t>
            </a:r>
            <a:r>
              <a:rPr spc="500"/>
              <a:t> </a:t>
            </a:r>
            <a:r>
              <a:t>en</a:t>
            </a:r>
            <a:r>
              <a:rPr spc="-15"/>
              <a:t> </a:t>
            </a:r>
            <a:r>
              <a:t>wellicht</a:t>
            </a:r>
            <a:r>
              <a:rPr spc="-10"/>
              <a:t> </a:t>
            </a:r>
            <a:r>
              <a:t>de</a:t>
            </a:r>
            <a:r>
              <a:rPr spc="-10"/>
              <a:t> </a:t>
            </a:r>
            <a:r>
              <a:t>afdeling</a:t>
            </a:r>
            <a:r>
              <a:rPr spc="-10"/>
              <a:t> communicatie) </a:t>
            </a:r>
            <a:r>
              <a:t>is</a:t>
            </a:r>
            <a:r>
              <a:rPr spc="-15"/>
              <a:t> </a:t>
            </a:r>
            <a:r>
              <a:t>niet</a:t>
            </a:r>
            <a:r>
              <a:rPr spc="-10"/>
              <a:t> </a:t>
            </a:r>
            <a:r>
              <a:t>alleen</a:t>
            </a:r>
            <a:r>
              <a:rPr spc="-10"/>
              <a:t> </a:t>
            </a:r>
            <a:r>
              <a:t>om</a:t>
            </a:r>
            <a:r>
              <a:rPr spc="-10"/>
              <a:t> </a:t>
            </a:r>
            <a:r>
              <a:t>te</a:t>
            </a:r>
            <a:r>
              <a:rPr spc="-10"/>
              <a:t> kijkenwaar </a:t>
            </a:r>
            <a:r>
              <a:t>de</a:t>
            </a:r>
            <a:r>
              <a:rPr spc="-20"/>
              <a:t> </a:t>
            </a:r>
            <a:r>
              <a:t>koppeling</a:t>
            </a:r>
            <a:r>
              <a:rPr spc="-10"/>
              <a:t> </a:t>
            </a:r>
            <a:r>
              <a:t>met</a:t>
            </a:r>
            <a:r>
              <a:rPr spc="-10"/>
              <a:t> </a:t>
            </a:r>
            <a:r>
              <a:t>het</a:t>
            </a:r>
            <a:r>
              <a:rPr spc="-5"/>
              <a:t> </a:t>
            </a:r>
            <a:r>
              <a:t>werkveld</a:t>
            </a:r>
            <a:r>
              <a:rPr spc="-10"/>
              <a:t> </a:t>
            </a:r>
            <a:r>
              <a:t>kan</a:t>
            </a:r>
            <a:r>
              <a:rPr spc="-10"/>
              <a:t> </a:t>
            </a:r>
            <a:r>
              <a:t>worden</a:t>
            </a:r>
            <a:r>
              <a:rPr spc="-5"/>
              <a:t> </a:t>
            </a:r>
            <a:r>
              <a:t>gemaakt</a:t>
            </a:r>
            <a:r>
              <a:rPr spc="-10"/>
              <a:t> </a:t>
            </a:r>
            <a:r>
              <a:t>maar</a:t>
            </a:r>
            <a:r>
              <a:rPr spc="-10"/>
              <a:t> </a:t>
            </a:r>
            <a:r>
              <a:t>juist</a:t>
            </a:r>
            <a:r>
              <a:rPr spc="-5"/>
              <a:t> </a:t>
            </a:r>
            <a:r>
              <a:rPr spc="-25"/>
              <a:t>ook </a:t>
            </a:r>
            <a:r>
              <a:t>om</a:t>
            </a:r>
            <a:r>
              <a:rPr spc="-25"/>
              <a:t> </a:t>
            </a:r>
            <a:r>
              <a:t>input</a:t>
            </a:r>
            <a:r>
              <a:rPr spc="-10"/>
              <a:t> </a:t>
            </a:r>
            <a:r>
              <a:t>te</a:t>
            </a:r>
            <a:r>
              <a:rPr spc="-10"/>
              <a:t> </a:t>
            </a:r>
            <a:r>
              <a:t>leveren,</a:t>
            </a:r>
            <a:r>
              <a:rPr spc="-10"/>
              <a:t> </a:t>
            </a:r>
            <a:r>
              <a:t>een</a:t>
            </a:r>
            <a:r>
              <a:rPr spc="-15"/>
              <a:t> </a:t>
            </a:r>
            <a:r>
              <a:t>issue</a:t>
            </a:r>
            <a:r>
              <a:rPr spc="-10"/>
              <a:t> </a:t>
            </a:r>
            <a:r>
              <a:t>te</a:t>
            </a:r>
            <a:r>
              <a:rPr spc="-10"/>
              <a:t> ‘adopteren’ </a:t>
            </a:r>
            <a:r>
              <a:t>en</a:t>
            </a:r>
            <a:r>
              <a:rPr spc="-15"/>
              <a:t> </a:t>
            </a:r>
            <a:r>
              <a:t>te</a:t>
            </a:r>
            <a:r>
              <a:rPr spc="-10"/>
              <a:t> </a:t>
            </a:r>
            <a:r>
              <a:t>kijken</a:t>
            </a:r>
            <a:r>
              <a:rPr spc="-10"/>
              <a:t> </a:t>
            </a:r>
            <a:r>
              <a:t>van</a:t>
            </a:r>
            <a:r>
              <a:rPr spc="-10"/>
              <a:t> </a:t>
            </a:r>
            <a:r>
              <a:rPr spc="-20"/>
              <a:t>welke </a:t>
            </a:r>
            <a:r>
              <a:t>aangeboden</a:t>
            </a:r>
            <a:r>
              <a:rPr spc="-20"/>
              <a:t> </a:t>
            </a:r>
            <a:r>
              <a:rPr spc="-10"/>
              <a:t>content </a:t>
            </a:r>
            <a:r>
              <a:t>kan</a:t>
            </a:r>
            <a:r>
              <a:rPr spc="-10"/>
              <a:t> </a:t>
            </a:r>
            <a:r>
              <a:t>worden</a:t>
            </a:r>
            <a:r>
              <a:rPr spc="-5"/>
              <a:t> </a:t>
            </a:r>
            <a:r>
              <a:rPr spc="-10"/>
              <a:t>geprofiteerd.</a:t>
            </a:r>
          </a:p>
        </p:txBody>
      </p:sp>
      <p:sp>
        <p:nvSpPr>
          <p:cNvPr id="208" name="object 8"/>
          <p:cNvSpPr txBox="1"/>
          <p:nvPr/>
        </p:nvSpPr>
        <p:spPr>
          <a:xfrm>
            <a:off x="9689300" y="1501140"/>
            <a:ext cx="1823721" cy="4734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pc="-20" sz="900">
                <a:solidFill>
                  <a:srgbClr val="FFFFFF"/>
                </a:solidFill>
                <a:latin typeface="Montserrat Bold"/>
                <a:ea typeface="Montserrat Bold"/>
                <a:cs typeface="Montserrat Bold"/>
                <a:sym typeface="Montserrat Bold"/>
              </a:defRPr>
            </a:pPr>
            <a:r>
              <a:t>Tools</a:t>
            </a:r>
          </a:p>
          <a:p>
            <a:pPr marR="5080" indent="12700">
              <a:lnSpc>
                <a:spcPct val="138900"/>
              </a:lnSpc>
              <a:defRPr sz="900">
                <a:solidFill>
                  <a:srgbClr val="FFFFFF"/>
                </a:solidFill>
                <a:latin typeface="Montserrat Regular"/>
                <a:ea typeface="Montserrat Regular"/>
                <a:cs typeface="Montserrat Regular"/>
                <a:sym typeface="Montserrat Regular"/>
              </a:defRPr>
            </a:pPr>
            <a:r>
              <a:t>In</a:t>
            </a:r>
            <a:r>
              <a:rPr spc="34"/>
              <a:t> </a:t>
            </a:r>
            <a:r>
              <a:t>de</a:t>
            </a:r>
            <a:r>
              <a:rPr spc="34"/>
              <a:t> </a:t>
            </a:r>
            <a:r>
              <a:t>tools</a:t>
            </a:r>
            <a:r>
              <a:rPr spc="40"/>
              <a:t> </a:t>
            </a:r>
            <a:r>
              <a:t>staat</a:t>
            </a:r>
            <a:r>
              <a:rPr spc="34"/>
              <a:t> </a:t>
            </a:r>
            <a:r>
              <a:t>het</a:t>
            </a:r>
            <a:r>
              <a:rPr spc="40"/>
              <a:t> </a:t>
            </a:r>
            <a:r>
              <a:rPr spc="-10"/>
              <a:t>document </a:t>
            </a:r>
            <a:r>
              <a:rPr u="sng">
                <a:solidFill>
                  <a:srgbClr val="0000FF"/>
                </a:solidFill>
                <a:uFill>
                  <a:solidFill>
                    <a:srgbClr val="0000FF"/>
                  </a:solidFill>
                </a:uFill>
                <a:hlinkClick r:id="rId2" invalidUrl="" action="ppaction://hlinksldjump" tgtFrame="" tooltip="" history="1" highlightClick="0" endSnd="0"/>
              </a:rPr>
              <a:t>‘Kalender &amp; issues’</a:t>
            </a:r>
            <a:r>
              <a:t>.</a:t>
            </a:r>
            <a:r>
              <a:rPr spc="55"/>
              <a:t> </a:t>
            </a:r>
            <a:r>
              <a:rPr spc="-25"/>
              <a:t>In</a:t>
            </a:r>
          </a:p>
        </p:txBody>
      </p:sp>
      <p:sp>
        <p:nvSpPr>
          <p:cNvPr id="209" name="object 9"/>
          <p:cNvSpPr txBox="1"/>
          <p:nvPr/>
        </p:nvSpPr>
        <p:spPr>
          <a:xfrm>
            <a:off x="9689300" y="2019300"/>
            <a:ext cx="1888490" cy="18860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nSpc>
                <a:spcPct val="138900"/>
              </a:lnSpc>
              <a:spcBef>
                <a:spcPts val="100"/>
              </a:spcBef>
              <a:defRPr sz="900">
                <a:solidFill>
                  <a:srgbClr val="FFFFFF"/>
                </a:solidFill>
                <a:latin typeface="Montserrat Regular"/>
                <a:ea typeface="Montserrat Regular"/>
                <a:cs typeface="Montserrat Regular"/>
                <a:sym typeface="Montserrat Regular"/>
              </a:defRPr>
            </a:pPr>
            <a:r>
              <a:t>dit</a:t>
            </a:r>
            <a:r>
              <a:rPr spc="34"/>
              <a:t> </a:t>
            </a:r>
            <a:r>
              <a:t>document</a:t>
            </a:r>
            <a:r>
              <a:rPr spc="34"/>
              <a:t> </a:t>
            </a:r>
            <a:r>
              <a:t>vind</a:t>
            </a:r>
            <a:r>
              <a:rPr spc="34"/>
              <a:t> </a:t>
            </a:r>
            <a:r>
              <a:t>je</a:t>
            </a:r>
            <a:r>
              <a:rPr spc="34"/>
              <a:t> </a:t>
            </a:r>
            <a:r>
              <a:rPr spc="-25"/>
              <a:t>de </a:t>
            </a:r>
            <a:r>
              <a:t>gezamenlijk</a:t>
            </a:r>
            <a:r>
              <a:rPr spc="25"/>
              <a:t> </a:t>
            </a:r>
            <a:r>
              <a:t>gekozen</a:t>
            </a:r>
            <a:r>
              <a:rPr spc="30"/>
              <a:t> </a:t>
            </a:r>
            <a:r>
              <a:rPr spc="-10"/>
              <a:t>issues/ </a:t>
            </a:r>
            <a:r>
              <a:t>onderwerpen</a:t>
            </a:r>
            <a:r>
              <a:rPr spc="40"/>
              <a:t> </a:t>
            </a:r>
            <a:r>
              <a:t>en</a:t>
            </a:r>
            <a:r>
              <a:rPr spc="50"/>
              <a:t> </a:t>
            </a:r>
            <a:r>
              <a:t>de</a:t>
            </a:r>
            <a:r>
              <a:rPr spc="50"/>
              <a:t> </a:t>
            </a:r>
            <a:r>
              <a:t>input</a:t>
            </a:r>
            <a:r>
              <a:rPr spc="50"/>
              <a:t> </a:t>
            </a:r>
            <a:r>
              <a:rPr spc="-10"/>
              <a:t>ervan </a:t>
            </a:r>
            <a:r>
              <a:t>die</a:t>
            </a:r>
            <a:r>
              <a:rPr spc="10"/>
              <a:t> </a:t>
            </a:r>
            <a:r>
              <a:t>je</a:t>
            </a:r>
            <a:r>
              <a:rPr spc="25"/>
              <a:t> </a:t>
            </a:r>
            <a:r>
              <a:t>zelf</a:t>
            </a:r>
            <a:r>
              <a:rPr spc="25"/>
              <a:t> </a:t>
            </a:r>
            <a:r>
              <a:t>kunt</a:t>
            </a:r>
            <a:r>
              <a:rPr spc="20"/>
              <a:t> </a:t>
            </a:r>
            <a:r>
              <a:t>gebruiken.</a:t>
            </a:r>
            <a:r>
              <a:rPr spc="25"/>
              <a:t> </a:t>
            </a:r>
            <a:r>
              <a:t>In</a:t>
            </a:r>
            <a:r>
              <a:rPr spc="25"/>
              <a:t> </a:t>
            </a:r>
            <a:r>
              <a:rPr spc="-25"/>
              <a:t>de </a:t>
            </a:r>
            <a:r>
              <a:t>vergaderingen</a:t>
            </a:r>
            <a:r>
              <a:rPr spc="34"/>
              <a:t> </a:t>
            </a:r>
            <a:r>
              <a:t>verdelen</a:t>
            </a:r>
            <a:r>
              <a:rPr spc="45"/>
              <a:t> </a:t>
            </a:r>
            <a:r>
              <a:t>we</a:t>
            </a:r>
            <a:r>
              <a:rPr spc="50"/>
              <a:t> </a:t>
            </a:r>
            <a:r>
              <a:rPr spc="-25"/>
              <a:t>de </a:t>
            </a:r>
            <a:r>
              <a:t>issues.</a:t>
            </a:r>
            <a:r>
              <a:rPr spc="55"/>
              <a:t> </a:t>
            </a:r>
            <a:r>
              <a:t>De</a:t>
            </a:r>
            <a:r>
              <a:rPr spc="60"/>
              <a:t> </a:t>
            </a:r>
            <a:r>
              <a:t>bedoeling</a:t>
            </a:r>
            <a:r>
              <a:rPr spc="55"/>
              <a:t> </a:t>
            </a:r>
            <a:r>
              <a:t>is</a:t>
            </a:r>
            <a:r>
              <a:rPr spc="60"/>
              <a:t> </a:t>
            </a:r>
            <a:r>
              <a:t>wel</a:t>
            </a:r>
            <a:r>
              <a:rPr spc="60"/>
              <a:t> </a:t>
            </a:r>
            <a:r>
              <a:rPr spc="-25"/>
              <a:t>dat </a:t>
            </a:r>
            <a:r>
              <a:t>meer</a:t>
            </a:r>
            <a:r>
              <a:rPr spc="34"/>
              <a:t> </a:t>
            </a:r>
            <a:r>
              <a:t>leden</a:t>
            </a:r>
            <a:r>
              <a:rPr spc="40"/>
              <a:t> </a:t>
            </a:r>
            <a:r>
              <a:t>bij</a:t>
            </a:r>
            <a:r>
              <a:rPr spc="40"/>
              <a:t> </a:t>
            </a:r>
            <a:r>
              <a:t>dit</a:t>
            </a:r>
            <a:r>
              <a:rPr spc="40"/>
              <a:t> </a:t>
            </a:r>
            <a:r>
              <a:rPr spc="-10"/>
              <a:t>onderdeel </a:t>
            </a:r>
            <a:r>
              <a:t>zullen</a:t>
            </a:r>
            <a:r>
              <a:rPr spc="34"/>
              <a:t> </a:t>
            </a:r>
            <a:r>
              <a:t>aansluiten.</a:t>
            </a:r>
            <a:r>
              <a:rPr spc="45"/>
              <a:t> </a:t>
            </a:r>
            <a:r>
              <a:t>(Van</a:t>
            </a:r>
            <a:r>
              <a:rPr spc="45"/>
              <a:t> </a:t>
            </a:r>
            <a:r>
              <a:rPr spc="-10"/>
              <a:t>zoveel </a:t>
            </a:r>
            <a:r>
              <a:t>mogelijk</a:t>
            </a:r>
            <a:r>
              <a:rPr spc="40"/>
              <a:t> </a:t>
            </a:r>
            <a:r>
              <a:t>leden</a:t>
            </a:r>
            <a:r>
              <a:rPr spc="50"/>
              <a:t> </a:t>
            </a:r>
            <a:r>
              <a:t>wordt</a:t>
            </a:r>
            <a:r>
              <a:rPr spc="55"/>
              <a:t> </a:t>
            </a:r>
            <a:r>
              <a:rPr spc="-10"/>
              <a:t>input verwacht.)</a:t>
            </a:r>
          </a:p>
        </p:txBody>
      </p:sp>
      <p:pic>
        <p:nvPicPr>
          <p:cNvPr id="210" name="V Valente rechtsboven wit.png" descr="V Valente rechtsboven wit.png">
            <a:hlinkClick r:id="" invalidUrl="" action="ppaction://hlinkshowjump?jump=firstslide" tgtFrame="" tooltip="" history="1" highlightClick="0" endSnd="0"/>
          </p:cNvPr>
          <p:cNvPicPr>
            <a:picLocks noChangeAspect="1"/>
          </p:cNvPicPr>
          <p:nvPr/>
        </p:nvPicPr>
        <p:blipFill>
          <a:blip r:embed="rId3">
            <a:extLst/>
          </a:blip>
          <a:stretch>
            <a:fillRect/>
          </a:stretch>
        </p:blipFill>
        <p:spPr>
          <a:xfrm>
            <a:off x="11522681" y="123471"/>
            <a:ext cx="527788" cy="527788"/>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object 2"/>
          <p:cNvSpPr txBox="1"/>
          <p:nvPr/>
        </p:nvSpPr>
        <p:spPr>
          <a:xfrm>
            <a:off x="743299" y="1501139"/>
            <a:ext cx="3987167" cy="163770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z="900" u="sng">
                <a:solidFill>
                  <a:srgbClr val="231F20"/>
                </a:solidFill>
                <a:latin typeface="Montserrat Bold"/>
                <a:ea typeface="Montserrat Bold"/>
                <a:cs typeface="Montserrat Bold"/>
                <a:sym typeface="Montserrat Bold"/>
              </a:defRPr>
            </a:pPr>
            <a:r>
              <a:t>Wie zijn</a:t>
            </a:r>
            <a:r>
              <a:rPr spc="5"/>
              <a:t> </a:t>
            </a:r>
            <a:r>
              <a:t>aan</a:t>
            </a:r>
            <a:r>
              <a:rPr spc="5"/>
              <a:t> </a:t>
            </a:r>
            <a:r>
              <a:rPr spc="-20"/>
              <a:t>zet?</a:t>
            </a:r>
          </a:p>
          <a:p>
            <a:pPr marR="5080" indent="12700">
              <a:lnSpc>
                <a:spcPct val="138900"/>
              </a:lnSpc>
              <a:defRPr sz="900">
                <a:solidFill>
                  <a:srgbClr val="231F20"/>
                </a:solidFill>
                <a:latin typeface="Montserrat Light"/>
                <a:ea typeface="Montserrat Light"/>
                <a:cs typeface="Montserrat Light"/>
                <a:sym typeface="Montserrat Light"/>
              </a:defRPr>
            </a:pPr>
            <a:r>
              <a:rPr>
                <a:latin typeface="Montserrat Bold"/>
                <a:ea typeface="Montserrat Bold"/>
                <a:cs typeface="Montserrat Bold"/>
                <a:sym typeface="Montserrat Bold"/>
              </a:rPr>
              <a:t>Blijven</a:t>
            </a:r>
            <a:r>
              <a:rPr spc="-30">
                <a:latin typeface="Montserrat Bold"/>
                <a:ea typeface="Montserrat Bold"/>
                <a:cs typeface="Montserrat Bold"/>
                <a:sym typeface="Montserrat Bold"/>
              </a:rPr>
              <a:t> </a:t>
            </a:r>
            <a:r>
              <a:rPr>
                <a:latin typeface="Montserrat Bold"/>
                <a:ea typeface="Montserrat Bold"/>
                <a:cs typeface="Montserrat Bold"/>
                <a:sym typeface="Montserrat Bold"/>
              </a:rPr>
              <a:t>agenderen,</a:t>
            </a:r>
            <a:r>
              <a:rPr spc="-30">
                <a:latin typeface="Montserrat Bold"/>
                <a:ea typeface="Montserrat Bold"/>
                <a:cs typeface="Montserrat Bold"/>
                <a:sym typeface="Montserrat Bold"/>
              </a:rPr>
              <a:t> </a:t>
            </a:r>
            <a:r>
              <a:rPr>
                <a:latin typeface="Montserrat Bold"/>
                <a:ea typeface="Montserrat Bold"/>
                <a:cs typeface="Montserrat Bold"/>
                <a:sym typeface="Montserrat Bold"/>
              </a:rPr>
              <a:t>evalueren,</a:t>
            </a:r>
            <a:r>
              <a:rPr spc="-30">
                <a:latin typeface="Montserrat Bold"/>
                <a:ea typeface="Montserrat Bold"/>
                <a:cs typeface="Montserrat Bold"/>
                <a:sym typeface="Montserrat Bold"/>
              </a:rPr>
              <a:t> </a:t>
            </a:r>
            <a:r>
              <a:rPr>
                <a:latin typeface="Montserrat Bold"/>
                <a:ea typeface="Montserrat Bold"/>
                <a:cs typeface="Montserrat Bold"/>
                <a:sym typeface="Montserrat Bold"/>
              </a:rPr>
              <a:t>terugkoppelen</a:t>
            </a:r>
            <a:r>
              <a:rPr spc="-30">
                <a:latin typeface="Montserrat Bold"/>
                <a:ea typeface="Montserrat Bold"/>
                <a:cs typeface="Montserrat Bold"/>
                <a:sym typeface="Montserrat Bold"/>
              </a:rPr>
              <a:t> </a:t>
            </a:r>
            <a:r>
              <a:rPr>
                <a:latin typeface="Montserrat Bold"/>
                <a:ea typeface="Montserrat Bold"/>
                <a:cs typeface="Montserrat Bold"/>
                <a:sym typeface="Montserrat Bold"/>
              </a:rPr>
              <a:t>en</a:t>
            </a:r>
            <a:r>
              <a:rPr spc="-30">
                <a:latin typeface="Montserrat Bold"/>
                <a:ea typeface="Montserrat Bold"/>
                <a:cs typeface="Montserrat Bold"/>
                <a:sym typeface="Montserrat Bold"/>
              </a:rPr>
              <a:t> </a:t>
            </a:r>
            <a:r>
              <a:rPr>
                <a:latin typeface="Montserrat Bold"/>
                <a:ea typeface="Montserrat Bold"/>
                <a:cs typeface="Montserrat Bold"/>
                <a:sym typeface="Montserrat Bold"/>
              </a:rPr>
              <a:t>kennis</a:t>
            </a:r>
            <a:r>
              <a:rPr spc="-30">
                <a:latin typeface="Montserrat Bold"/>
                <a:ea typeface="Montserrat Bold"/>
                <a:cs typeface="Montserrat Bold"/>
                <a:sym typeface="Montserrat Bold"/>
              </a:rPr>
              <a:t> </a:t>
            </a:r>
            <a:r>
              <a:rPr>
                <a:latin typeface="Montserrat Bold"/>
                <a:ea typeface="Montserrat Bold"/>
                <a:cs typeface="Montserrat Bold"/>
                <a:sym typeface="Montserrat Bold"/>
              </a:rPr>
              <a:t>delen</a:t>
            </a:r>
            <a:r>
              <a:rPr spc="-25">
                <a:latin typeface="Montserrat Bold"/>
                <a:ea typeface="Montserrat Bold"/>
                <a:cs typeface="Montserrat Bold"/>
                <a:sym typeface="Montserrat Bold"/>
              </a:rPr>
              <a:t> </a:t>
            </a:r>
            <a:r>
              <a:rPr spc="-10">
                <a:latin typeface="Montserrat Bold"/>
                <a:ea typeface="Montserrat Bold"/>
                <a:cs typeface="Montserrat Bold"/>
                <a:sym typeface="Montserrat Bold"/>
              </a:rPr>
              <a:t>blijven </a:t>
            </a:r>
            <a:r>
              <a:rPr>
                <a:latin typeface="Montserrat Bold"/>
                <a:ea typeface="Montserrat Bold"/>
                <a:cs typeface="Montserrat Bold"/>
                <a:sym typeface="Montserrat Bold"/>
              </a:rPr>
              <a:t>van</a:t>
            </a:r>
            <a:r>
              <a:rPr spc="-5">
                <a:latin typeface="Montserrat Bold"/>
                <a:ea typeface="Montserrat Bold"/>
                <a:cs typeface="Montserrat Bold"/>
                <a:sym typeface="Montserrat Bold"/>
              </a:rPr>
              <a:t> </a:t>
            </a:r>
            <a:r>
              <a:rPr>
                <a:latin typeface="Montserrat Bold"/>
                <a:ea typeface="Montserrat Bold"/>
                <a:cs typeface="Montserrat Bold"/>
                <a:sym typeface="Montserrat Bold"/>
              </a:rPr>
              <a:t>belang.</a:t>
            </a:r>
            <a:r>
              <a:rPr spc="5"/>
              <a:t> </a:t>
            </a:r>
            <a:r>
              <a:t>In</a:t>
            </a:r>
            <a:r>
              <a:rPr spc="5"/>
              <a:t> </a:t>
            </a:r>
            <a:r>
              <a:t>de</a:t>
            </a:r>
            <a:r>
              <a:rPr spc="5"/>
              <a:t> </a:t>
            </a:r>
            <a:r>
              <a:rPr spc="-10"/>
              <a:t>ledenvergaderingen</a:t>
            </a:r>
            <a:r>
              <a:rPr spc="5"/>
              <a:t> </a:t>
            </a:r>
            <a:r>
              <a:t>blijven</a:t>
            </a:r>
            <a:r>
              <a:rPr spc="5"/>
              <a:t> </a:t>
            </a:r>
            <a:r>
              <a:t>we</a:t>
            </a:r>
            <a:r>
              <a:rPr spc="5"/>
              <a:t> </a:t>
            </a:r>
            <a:r>
              <a:t>vragen</a:t>
            </a:r>
            <a:r>
              <a:rPr spc="5"/>
              <a:t> </a:t>
            </a:r>
            <a:r>
              <a:t>aan</a:t>
            </a:r>
            <a:r>
              <a:rPr spc="10"/>
              <a:t> </a:t>
            </a:r>
            <a:r>
              <a:rPr spc="-10"/>
              <a:t>andere </a:t>
            </a:r>
            <a:r>
              <a:t>om</a:t>
            </a:r>
            <a:r>
              <a:rPr spc="-25"/>
              <a:t> </a:t>
            </a:r>
            <a:r>
              <a:t>zich</a:t>
            </a:r>
            <a:r>
              <a:rPr spc="-25"/>
              <a:t> </a:t>
            </a:r>
            <a:r>
              <a:t>aan</a:t>
            </a:r>
            <a:r>
              <a:rPr spc="-25"/>
              <a:t> </a:t>
            </a:r>
            <a:r>
              <a:t>te</a:t>
            </a:r>
            <a:r>
              <a:rPr spc="-25"/>
              <a:t> </a:t>
            </a:r>
            <a:r>
              <a:t>sluiten,</a:t>
            </a:r>
            <a:r>
              <a:rPr spc="-25"/>
              <a:t> </a:t>
            </a:r>
            <a:r>
              <a:t>bestuurders</a:t>
            </a:r>
            <a:r>
              <a:rPr spc="-25"/>
              <a:t> </a:t>
            </a:r>
            <a:r>
              <a:t>kunnen</a:t>
            </a:r>
            <a:r>
              <a:rPr spc="-25"/>
              <a:t> </a:t>
            </a:r>
            <a:r>
              <a:t>andere</a:t>
            </a:r>
            <a:r>
              <a:rPr spc="-20"/>
              <a:t> </a:t>
            </a:r>
            <a:r>
              <a:rPr spc="-10"/>
              <a:t>bestuurders inspireren</a:t>
            </a:r>
            <a:r>
              <a:rPr spc="-5"/>
              <a:t> </a:t>
            </a:r>
            <a:r>
              <a:t>door</a:t>
            </a:r>
            <a:r>
              <a:rPr spc="-5"/>
              <a:t> </a:t>
            </a:r>
            <a:r>
              <a:t>te</a:t>
            </a:r>
            <a:r>
              <a:rPr spc="-5"/>
              <a:t> </a:t>
            </a:r>
            <a:r>
              <a:t>vertellen</a:t>
            </a:r>
            <a:r>
              <a:rPr spc="-5"/>
              <a:t> </a:t>
            </a:r>
            <a:r>
              <a:t>over</a:t>
            </a:r>
            <a:r>
              <a:rPr spc="-5"/>
              <a:t> </a:t>
            </a:r>
            <a:r>
              <a:t>de</a:t>
            </a:r>
            <a:r>
              <a:rPr spc="-5"/>
              <a:t> </a:t>
            </a:r>
            <a:r>
              <a:t>impact</a:t>
            </a:r>
            <a:r>
              <a:rPr spc="220"/>
              <a:t> </a:t>
            </a:r>
            <a:r>
              <a:t>en</a:t>
            </a:r>
            <a:r>
              <a:rPr spc="-5"/>
              <a:t> </a:t>
            </a:r>
            <a:r>
              <a:t>de</a:t>
            </a:r>
            <a:r>
              <a:rPr spc="-5"/>
              <a:t> </a:t>
            </a:r>
            <a:r>
              <a:t>opbrengsten</a:t>
            </a:r>
            <a:r>
              <a:rPr spc="-5"/>
              <a:t> </a:t>
            </a:r>
            <a:r>
              <a:t>van</a:t>
            </a:r>
            <a:r>
              <a:rPr spc="-5"/>
              <a:t> </a:t>
            </a:r>
            <a:r>
              <a:rPr spc="-25"/>
              <a:t>de </a:t>
            </a:r>
            <a:r>
              <a:t>profilering.</a:t>
            </a:r>
            <a:r>
              <a:rPr spc="-34"/>
              <a:t> </a:t>
            </a:r>
            <a:r>
              <a:t>Sleutelpersonen</a:t>
            </a:r>
            <a:r>
              <a:rPr spc="-30"/>
              <a:t> </a:t>
            </a:r>
            <a:r>
              <a:t>en</a:t>
            </a:r>
            <a:r>
              <a:rPr spc="-30"/>
              <a:t> </a:t>
            </a:r>
            <a:r>
              <a:t>andere</a:t>
            </a:r>
            <a:r>
              <a:rPr spc="-34"/>
              <a:t> </a:t>
            </a:r>
            <a:r>
              <a:t>betrokken</a:t>
            </a:r>
            <a:r>
              <a:rPr spc="-30"/>
              <a:t> </a:t>
            </a:r>
            <a:r>
              <a:t>kunnen</a:t>
            </a:r>
            <a:r>
              <a:rPr spc="-30"/>
              <a:t> </a:t>
            </a:r>
            <a:r>
              <a:rPr spc="-10"/>
              <a:t>hetzelfde </a:t>
            </a:r>
            <a:r>
              <a:t>doen</a:t>
            </a:r>
            <a:r>
              <a:rPr spc="-15"/>
              <a:t> </a:t>
            </a:r>
            <a:r>
              <a:t>door</a:t>
            </a:r>
            <a:r>
              <a:rPr spc="-5"/>
              <a:t> </a:t>
            </a:r>
            <a:r>
              <a:t>deel</a:t>
            </a:r>
            <a:r>
              <a:rPr spc="-5"/>
              <a:t> </a:t>
            </a:r>
            <a:r>
              <a:t>te</a:t>
            </a:r>
            <a:r>
              <a:rPr spc="-5"/>
              <a:t> </a:t>
            </a:r>
            <a:r>
              <a:t>nemen</a:t>
            </a:r>
            <a:r>
              <a:rPr spc="-5"/>
              <a:t> </a:t>
            </a:r>
            <a:r>
              <a:t>aan</a:t>
            </a:r>
            <a:r>
              <a:rPr spc="-5"/>
              <a:t> </a:t>
            </a:r>
            <a:r>
              <a:t>het</a:t>
            </a:r>
            <a:r>
              <a:rPr spc="-5"/>
              <a:t> </a:t>
            </a:r>
            <a:r>
              <a:t>gelegenheidsnetwerk,</a:t>
            </a:r>
            <a:r>
              <a:rPr spc="-5"/>
              <a:t> </a:t>
            </a:r>
            <a:r>
              <a:t>terug</a:t>
            </a:r>
            <a:r>
              <a:rPr spc="-5"/>
              <a:t> </a:t>
            </a:r>
            <a:r>
              <a:rPr spc="-25"/>
              <a:t>te </a:t>
            </a:r>
            <a:r>
              <a:t>koppelen</a:t>
            </a:r>
            <a:r>
              <a:rPr spc="-10"/>
              <a:t> </a:t>
            </a:r>
            <a:r>
              <a:t>en</a:t>
            </a:r>
            <a:r>
              <a:rPr spc="-10"/>
              <a:t> </a:t>
            </a:r>
            <a:r>
              <a:t>feedback</a:t>
            </a:r>
            <a:r>
              <a:rPr spc="-10"/>
              <a:t> </a:t>
            </a:r>
            <a:r>
              <a:t>geven</a:t>
            </a:r>
            <a:r>
              <a:rPr spc="-5"/>
              <a:t> </a:t>
            </a:r>
            <a:r>
              <a:t>en</a:t>
            </a:r>
            <a:r>
              <a:rPr spc="-10"/>
              <a:t> </a:t>
            </a:r>
            <a:r>
              <a:t>tijdens</a:t>
            </a:r>
            <a:r>
              <a:rPr spc="-10"/>
              <a:t> </a:t>
            </a:r>
            <a:r>
              <a:t>kennissessies</a:t>
            </a:r>
            <a:r>
              <a:rPr spc="-10"/>
              <a:t> </a:t>
            </a:r>
            <a:r>
              <a:t>te</a:t>
            </a:r>
            <a:r>
              <a:rPr spc="-5"/>
              <a:t> </a:t>
            </a:r>
            <a:r>
              <a:rPr spc="-10"/>
              <a:t>inspireren </a:t>
            </a:r>
            <a:r>
              <a:t>met</a:t>
            </a:r>
            <a:r>
              <a:rPr spc="15"/>
              <a:t> </a:t>
            </a:r>
            <a:r>
              <a:t>best</a:t>
            </a:r>
            <a:r>
              <a:rPr spc="15"/>
              <a:t> </a:t>
            </a:r>
            <a:r>
              <a:rPr spc="-10"/>
              <a:t>practices.</a:t>
            </a:r>
          </a:p>
        </p:txBody>
      </p:sp>
      <p:sp>
        <p:nvSpPr>
          <p:cNvPr id="213" name="object 3"/>
          <p:cNvSpPr txBox="1"/>
          <p:nvPr/>
        </p:nvSpPr>
        <p:spPr>
          <a:xfrm>
            <a:off x="743299" y="3406140"/>
            <a:ext cx="3925572" cy="163770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pc="-10" sz="900">
                <a:solidFill>
                  <a:srgbClr val="231F20"/>
                </a:solidFill>
                <a:latin typeface="Montserrat Bold"/>
                <a:ea typeface="Montserrat Bold"/>
                <a:cs typeface="Montserrat Bold"/>
                <a:sym typeface="Montserrat Bold"/>
              </a:defRPr>
            </a:pPr>
            <a:r>
              <a:rPr u="sng"/>
              <a:t>Waarom</a:t>
            </a:r>
            <a:r>
              <a:t>?</a:t>
            </a:r>
          </a:p>
          <a:p>
            <a:pPr marR="5080" indent="12700">
              <a:lnSpc>
                <a:spcPct val="138900"/>
              </a:lnSpc>
              <a:defRPr sz="900">
                <a:solidFill>
                  <a:srgbClr val="231F20"/>
                </a:solidFill>
                <a:latin typeface="Montserrat Light"/>
                <a:ea typeface="Montserrat Light"/>
                <a:cs typeface="Montserrat Light"/>
                <a:sym typeface="Montserrat Light"/>
              </a:defRPr>
            </a:pPr>
            <a:r>
              <a:t>In</a:t>
            </a:r>
            <a:r>
              <a:rPr spc="-5"/>
              <a:t> </a:t>
            </a:r>
            <a:r>
              <a:t>positie</a:t>
            </a:r>
            <a:r>
              <a:rPr spc="5"/>
              <a:t> </a:t>
            </a:r>
            <a:r>
              <a:t>komen</a:t>
            </a:r>
            <a:r>
              <a:rPr spc="5"/>
              <a:t> </a:t>
            </a:r>
            <a:r>
              <a:t>en</a:t>
            </a:r>
            <a:r>
              <a:rPr spc="10"/>
              <a:t> </a:t>
            </a:r>
            <a:r>
              <a:rPr spc="-10"/>
              <a:t>profileren</a:t>
            </a:r>
            <a:r>
              <a:rPr spc="5"/>
              <a:t> </a:t>
            </a:r>
            <a:r>
              <a:t>van</a:t>
            </a:r>
            <a:r>
              <a:rPr spc="5"/>
              <a:t> </a:t>
            </a:r>
            <a:r>
              <a:t>het</a:t>
            </a:r>
            <a:r>
              <a:rPr spc="10"/>
              <a:t> </a:t>
            </a:r>
            <a:r>
              <a:rPr spc="-10"/>
              <a:t>landelijke</a:t>
            </a:r>
            <a:r>
              <a:rPr spc="5"/>
              <a:t> </a:t>
            </a:r>
            <a:r>
              <a:t>werkveld</a:t>
            </a:r>
            <a:r>
              <a:rPr spc="5"/>
              <a:t> </a:t>
            </a:r>
            <a:r>
              <a:t>doe</a:t>
            </a:r>
            <a:r>
              <a:rPr spc="10"/>
              <a:t> </a:t>
            </a:r>
            <a:r>
              <a:rPr spc="-25"/>
              <a:t>je </a:t>
            </a:r>
            <a:r>
              <a:t>samen. </a:t>
            </a:r>
            <a:r>
              <a:rPr>
                <a:latin typeface="Montserrat Bold"/>
                <a:ea typeface="Montserrat Bold"/>
                <a:cs typeface="Montserrat Bold"/>
                <a:sym typeface="Montserrat Bold"/>
              </a:rPr>
              <a:t>Hoe meer partijen meedoen, hoe </a:t>
            </a:r>
            <a:r>
              <a:rPr spc="-10">
                <a:latin typeface="Montserrat Bold"/>
                <a:ea typeface="Montserrat Bold"/>
                <a:cs typeface="Montserrat Bold"/>
                <a:sym typeface="Montserrat Bold"/>
              </a:rPr>
              <a:t>groter</a:t>
            </a:r>
            <a:r>
              <a:rPr>
                <a:latin typeface="Montserrat Bold"/>
                <a:ea typeface="Montserrat Bold"/>
                <a:cs typeface="Montserrat Bold"/>
                <a:sym typeface="Montserrat Bold"/>
              </a:rPr>
              <a:t> het volume,</a:t>
            </a:r>
            <a:r>
              <a:rPr spc="5">
                <a:latin typeface="Montserrat Bold"/>
                <a:ea typeface="Montserrat Bold"/>
                <a:cs typeface="Montserrat Bold"/>
                <a:sym typeface="Montserrat Bold"/>
              </a:rPr>
              <a:t> </a:t>
            </a:r>
            <a:r>
              <a:rPr spc="-25">
                <a:latin typeface="Montserrat Bold"/>
                <a:ea typeface="Montserrat Bold"/>
                <a:cs typeface="Montserrat Bold"/>
                <a:sym typeface="Montserrat Bold"/>
              </a:rPr>
              <a:t>hoe </a:t>
            </a:r>
            <a:r>
              <a:rPr>
                <a:latin typeface="Montserrat Bold"/>
                <a:ea typeface="Montserrat Bold"/>
                <a:cs typeface="Montserrat Bold"/>
                <a:sym typeface="Montserrat Bold"/>
              </a:rPr>
              <a:t>impactvoller de acties zijn.</a:t>
            </a:r>
            <a:r>
              <a:t> Maar het</a:t>
            </a:r>
            <a:r>
              <a:rPr spc="5"/>
              <a:t> </a:t>
            </a:r>
            <a:r>
              <a:t>is ook een kwestie van</a:t>
            </a:r>
            <a:r>
              <a:rPr spc="5"/>
              <a:t> </a:t>
            </a:r>
            <a:r>
              <a:rPr spc="-25"/>
              <a:t>een</a:t>
            </a:r>
            <a:r>
              <a:rPr spc="500"/>
              <a:t> </a:t>
            </a:r>
            <a:r>
              <a:t>lange</a:t>
            </a:r>
            <a:r>
              <a:rPr spc="-20"/>
              <a:t> </a:t>
            </a:r>
            <a:r>
              <a:t>adem.</a:t>
            </a:r>
            <a:r>
              <a:rPr spc="-5"/>
              <a:t> </a:t>
            </a:r>
            <a:r>
              <a:t>Een</a:t>
            </a:r>
            <a:r>
              <a:rPr spc="-5"/>
              <a:t> </a:t>
            </a:r>
            <a:r>
              <a:t>heel</a:t>
            </a:r>
            <a:r>
              <a:rPr spc="-5"/>
              <a:t> </a:t>
            </a:r>
            <a:r>
              <a:t>werkveld</a:t>
            </a:r>
            <a:r>
              <a:rPr spc="-5"/>
              <a:t> </a:t>
            </a:r>
            <a:r>
              <a:t>op</a:t>
            </a:r>
            <a:r>
              <a:rPr spc="-5"/>
              <a:t> </a:t>
            </a:r>
            <a:r>
              <a:t>de</a:t>
            </a:r>
            <a:r>
              <a:rPr spc="-10"/>
              <a:t> </a:t>
            </a:r>
            <a:r>
              <a:t>kaart</a:t>
            </a:r>
            <a:r>
              <a:rPr spc="-5"/>
              <a:t> </a:t>
            </a:r>
            <a:r>
              <a:t>zetten</a:t>
            </a:r>
            <a:r>
              <a:rPr spc="-5"/>
              <a:t> </a:t>
            </a:r>
            <a:r>
              <a:t>kost</a:t>
            </a:r>
            <a:r>
              <a:rPr spc="-5"/>
              <a:t> </a:t>
            </a:r>
            <a:r>
              <a:t>tijd</a:t>
            </a:r>
            <a:r>
              <a:rPr spc="-5"/>
              <a:t> </a:t>
            </a:r>
            <a:r>
              <a:t>en</a:t>
            </a:r>
            <a:r>
              <a:rPr spc="-5"/>
              <a:t> </a:t>
            </a:r>
            <a:r>
              <a:rPr spc="-10"/>
              <a:t>vraagt </a:t>
            </a:r>
            <a:r>
              <a:t>blijvend</a:t>
            </a:r>
            <a:r>
              <a:rPr spc="-30"/>
              <a:t> </a:t>
            </a:r>
            <a:r>
              <a:t>aandacht.</a:t>
            </a:r>
            <a:r>
              <a:rPr spc="-15"/>
              <a:t> </a:t>
            </a:r>
            <a:r>
              <a:t>Dit</a:t>
            </a:r>
            <a:r>
              <a:rPr spc="-20"/>
              <a:t> </a:t>
            </a:r>
            <a:r>
              <a:t>plan</a:t>
            </a:r>
            <a:r>
              <a:rPr spc="-15"/>
              <a:t> </a:t>
            </a:r>
            <a:r>
              <a:t>van</a:t>
            </a:r>
            <a:r>
              <a:rPr spc="-15"/>
              <a:t> </a:t>
            </a:r>
            <a:r>
              <a:t>aanpak</a:t>
            </a:r>
            <a:r>
              <a:rPr spc="-20"/>
              <a:t> </a:t>
            </a:r>
            <a:r>
              <a:t>is</a:t>
            </a:r>
            <a:r>
              <a:rPr spc="-15"/>
              <a:t> </a:t>
            </a:r>
            <a:r>
              <a:t>bruikbaar</a:t>
            </a:r>
            <a:r>
              <a:rPr spc="-15"/>
              <a:t> </a:t>
            </a:r>
            <a:r>
              <a:t>voor</a:t>
            </a:r>
            <a:r>
              <a:rPr spc="-20"/>
              <a:t> </a:t>
            </a:r>
            <a:r>
              <a:t>lange</a:t>
            </a:r>
            <a:r>
              <a:rPr spc="-15"/>
              <a:t> </a:t>
            </a:r>
            <a:r>
              <a:t>tijd</a:t>
            </a:r>
            <a:r>
              <a:rPr spc="-15"/>
              <a:t> </a:t>
            </a:r>
            <a:r>
              <a:rPr spc="-25"/>
              <a:t>én </a:t>
            </a:r>
            <a:r>
              <a:t>vraagt</a:t>
            </a:r>
            <a:r>
              <a:rPr spc="-20"/>
              <a:t> </a:t>
            </a:r>
            <a:r>
              <a:t>om</a:t>
            </a:r>
            <a:r>
              <a:rPr spc="-5"/>
              <a:t> </a:t>
            </a:r>
            <a:r>
              <a:t>slechts</a:t>
            </a:r>
            <a:r>
              <a:rPr spc="-5"/>
              <a:t> </a:t>
            </a:r>
            <a:r>
              <a:t>een</a:t>
            </a:r>
            <a:r>
              <a:rPr spc="-5"/>
              <a:t> </a:t>
            </a:r>
            <a:r>
              <a:rPr spc="-10"/>
              <a:t>minimale</a:t>
            </a:r>
            <a:r>
              <a:rPr spc="-5"/>
              <a:t> </a:t>
            </a:r>
            <a:r>
              <a:t>inspanning</a:t>
            </a:r>
            <a:r>
              <a:rPr spc="-5"/>
              <a:t> </a:t>
            </a:r>
            <a:r>
              <a:t>mits</a:t>
            </a:r>
            <a:r>
              <a:rPr spc="-5"/>
              <a:t> </a:t>
            </a:r>
            <a:r>
              <a:t>we</a:t>
            </a:r>
            <a:r>
              <a:rPr spc="-5"/>
              <a:t> </a:t>
            </a:r>
            <a:r>
              <a:t>met</a:t>
            </a:r>
            <a:r>
              <a:rPr spc="-5"/>
              <a:t> </a:t>
            </a:r>
            <a:r>
              <a:t>elkaar</a:t>
            </a:r>
            <a:r>
              <a:rPr spc="-5"/>
              <a:t> </a:t>
            </a:r>
            <a:r>
              <a:rPr spc="-25"/>
              <a:t>in </a:t>
            </a:r>
            <a:r>
              <a:t>verbinding</a:t>
            </a:r>
            <a:r>
              <a:rPr spc="-15"/>
              <a:t> </a:t>
            </a:r>
            <a:r>
              <a:t>blijven,</a:t>
            </a:r>
            <a:r>
              <a:rPr spc="-5"/>
              <a:t> </a:t>
            </a:r>
            <a:r>
              <a:rPr spc="-10"/>
              <a:t>informatie</a:t>
            </a:r>
            <a:r>
              <a:t> uitwisselen,</a:t>
            </a:r>
            <a:r>
              <a:rPr spc="-5"/>
              <a:t> </a:t>
            </a:r>
            <a:r>
              <a:t>feedback</a:t>
            </a:r>
            <a:r>
              <a:rPr spc="-5"/>
              <a:t> </a:t>
            </a:r>
            <a:r>
              <a:t>delen en</a:t>
            </a:r>
            <a:r>
              <a:rPr spc="-5"/>
              <a:t> </a:t>
            </a:r>
            <a:r>
              <a:t>als </a:t>
            </a:r>
            <a:r>
              <a:rPr spc="-25"/>
              <a:t>de </a:t>
            </a:r>
            <a:r>
              <a:t>gedeelde</a:t>
            </a:r>
            <a:r>
              <a:rPr spc="-25"/>
              <a:t> </a:t>
            </a:r>
            <a:r>
              <a:t>kennis</a:t>
            </a:r>
            <a:r>
              <a:rPr spc="-10"/>
              <a:t> </a:t>
            </a:r>
            <a:r>
              <a:t>up</a:t>
            </a:r>
            <a:r>
              <a:rPr spc="-10"/>
              <a:t> </a:t>
            </a:r>
            <a:r>
              <a:t>to</a:t>
            </a:r>
            <a:r>
              <a:rPr spc="-15"/>
              <a:t> </a:t>
            </a:r>
            <a:r>
              <a:t>date</a:t>
            </a:r>
            <a:r>
              <a:rPr spc="-10"/>
              <a:t> </a:t>
            </a:r>
            <a:r>
              <a:t>blijft</a:t>
            </a:r>
            <a:r>
              <a:rPr spc="-10"/>
              <a:t> </a:t>
            </a:r>
            <a:r>
              <a:t>en</a:t>
            </a:r>
            <a:r>
              <a:rPr spc="-15"/>
              <a:t> </a:t>
            </a:r>
            <a:r>
              <a:t>actief</a:t>
            </a:r>
            <a:r>
              <a:rPr spc="-10"/>
              <a:t> </a:t>
            </a:r>
            <a:r>
              <a:t>wordt</a:t>
            </a:r>
            <a:r>
              <a:rPr spc="-10"/>
              <a:t> ingezet.</a:t>
            </a:r>
          </a:p>
        </p:txBody>
      </p:sp>
      <p:sp>
        <p:nvSpPr>
          <p:cNvPr id="214" name="object 4"/>
          <p:cNvSpPr txBox="1"/>
          <p:nvPr/>
        </p:nvSpPr>
        <p:spPr>
          <a:xfrm>
            <a:off x="5105598" y="1501139"/>
            <a:ext cx="3993516" cy="10555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pc="-20" sz="900" u="sng">
                <a:solidFill>
                  <a:srgbClr val="231F20"/>
                </a:solidFill>
                <a:latin typeface="Montserrat Bold"/>
                <a:ea typeface="Montserrat Bold"/>
                <a:cs typeface="Montserrat Bold"/>
                <a:sym typeface="Montserrat Bold"/>
              </a:defRPr>
            </a:pPr>
            <a:r>
              <a:t>Hoe?</a:t>
            </a:r>
          </a:p>
          <a:p>
            <a:pPr marR="5080" indent="12700">
              <a:lnSpc>
                <a:spcPct val="138900"/>
              </a:lnSpc>
              <a:defRPr sz="900">
                <a:solidFill>
                  <a:srgbClr val="231F20"/>
                </a:solidFill>
                <a:latin typeface="Montserrat Light"/>
                <a:ea typeface="Montserrat Light"/>
                <a:cs typeface="Montserrat Light"/>
                <a:sym typeface="Montserrat Light"/>
              </a:defRPr>
            </a:pPr>
            <a:r>
              <a:t>Hoe</a:t>
            </a:r>
            <a:r>
              <a:rPr spc="85"/>
              <a:t> </a:t>
            </a:r>
            <a:r>
              <a:t>blijven</a:t>
            </a:r>
            <a:r>
              <a:rPr spc="85"/>
              <a:t> </a:t>
            </a:r>
            <a:r>
              <a:t>we</a:t>
            </a:r>
            <a:r>
              <a:rPr spc="85"/>
              <a:t> </a:t>
            </a:r>
            <a:r>
              <a:t>in</a:t>
            </a:r>
            <a:r>
              <a:rPr spc="90"/>
              <a:t> </a:t>
            </a:r>
            <a:r>
              <a:t>verbinding:</a:t>
            </a:r>
            <a:r>
              <a:rPr spc="85"/>
              <a:t> </a:t>
            </a:r>
            <a:r>
              <a:t>Voor</a:t>
            </a:r>
            <a:r>
              <a:rPr spc="85"/>
              <a:t> </a:t>
            </a:r>
            <a:r>
              <a:t>bestuurders</a:t>
            </a:r>
            <a:r>
              <a:rPr spc="90"/>
              <a:t> </a:t>
            </a:r>
            <a:r>
              <a:t>is</a:t>
            </a:r>
            <a:r>
              <a:rPr spc="85"/>
              <a:t> </a:t>
            </a:r>
            <a:r>
              <a:t>dat</a:t>
            </a:r>
            <a:r>
              <a:rPr spc="85"/>
              <a:t> </a:t>
            </a:r>
            <a:r>
              <a:t>vrij</a:t>
            </a:r>
            <a:r>
              <a:rPr spc="90"/>
              <a:t> </a:t>
            </a:r>
            <a:r>
              <a:rPr spc="-10"/>
              <a:t>simpel, </a:t>
            </a:r>
            <a:r>
              <a:t>door</a:t>
            </a:r>
            <a:r>
              <a:rPr spc="85"/>
              <a:t> </a:t>
            </a:r>
            <a:r>
              <a:t>deel</a:t>
            </a:r>
            <a:r>
              <a:rPr spc="95"/>
              <a:t> </a:t>
            </a:r>
            <a:r>
              <a:t>te</a:t>
            </a:r>
            <a:r>
              <a:rPr spc="100"/>
              <a:t> </a:t>
            </a:r>
            <a:r>
              <a:t>nemen</a:t>
            </a:r>
            <a:r>
              <a:rPr spc="95"/>
              <a:t> </a:t>
            </a:r>
            <a:r>
              <a:t>aan</a:t>
            </a:r>
            <a:r>
              <a:rPr spc="95"/>
              <a:t> </a:t>
            </a:r>
            <a:r>
              <a:t>de</a:t>
            </a:r>
            <a:r>
              <a:rPr spc="100"/>
              <a:t> </a:t>
            </a:r>
            <a:r>
              <a:t>ledenvergaderingen</a:t>
            </a:r>
            <a:r>
              <a:rPr spc="95"/>
              <a:t> </a:t>
            </a:r>
            <a:r>
              <a:t>en</a:t>
            </a:r>
            <a:r>
              <a:rPr spc="95"/>
              <a:t> </a:t>
            </a:r>
            <a:r>
              <a:t>door</a:t>
            </a:r>
            <a:r>
              <a:rPr spc="100"/>
              <a:t> </a:t>
            </a:r>
            <a:r>
              <a:rPr spc="-10"/>
              <a:t>actief </a:t>
            </a:r>
            <a:r>
              <a:t>andere</a:t>
            </a:r>
            <a:r>
              <a:rPr spc="80"/>
              <a:t> </a:t>
            </a:r>
            <a:r>
              <a:t>te</a:t>
            </a:r>
            <a:r>
              <a:rPr spc="80"/>
              <a:t> </a:t>
            </a:r>
            <a:r>
              <a:t>inspireren</a:t>
            </a:r>
            <a:r>
              <a:rPr spc="80"/>
              <a:t> </a:t>
            </a:r>
            <a:r>
              <a:t>om</a:t>
            </a:r>
            <a:r>
              <a:rPr spc="85"/>
              <a:t> </a:t>
            </a:r>
            <a:r>
              <a:t>mee</a:t>
            </a:r>
            <a:r>
              <a:rPr spc="80"/>
              <a:t> </a:t>
            </a:r>
            <a:r>
              <a:t>te</a:t>
            </a:r>
            <a:r>
              <a:rPr spc="80"/>
              <a:t> </a:t>
            </a:r>
            <a:r>
              <a:t>doen.</a:t>
            </a:r>
            <a:r>
              <a:rPr spc="80"/>
              <a:t> </a:t>
            </a:r>
            <a:r>
              <a:t>Heb</a:t>
            </a:r>
            <a:r>
              <a:rPr spc="85"/>
              <a:t> </a:t>
            </a:r>
            <a:r>
              <a:t>je</a:t>
            </a:r>
            <a:r>
              <a:rPr spc="80"/>
              <a:t> </a:t>
            </a:r>
            <a:r>
              <a:t>een</a:t>
            </a:r>
            <a:r>
              <a:rPr spc="80"/>
              <a:t> </a:t>
            </a:r>
            <a:r>
              <a:t>goed</a:t>
            </a:r>
            <a:r>
              <a:rPr spc="80"/>
              <a:t> </a:t>
            </a:r>
            <a:r>
              <a:t>verhaal,</a:t>
            </a:r>
            <a:r>
              <a:rPr spc="85"/>
              <a:t> </a:t>
            </a:r>
            <a:r>
              <a:rPr spc="-25"/>
              <a:t>dan </a:t>
            </a:r>
            <a:r>
              <a:t>kan</a:t>
            </a:r>
            <a:r>
              <a:rPr spc="114"/>
              <a:t> </a:t>
            </a:r>
            <a:r>
              <a:t>dat</a:t>
            </a:r>
            <a:r>
              <a:rPr spc="114"/>
              <a:t> </a:t>
            </a:r>
            <a:r>
              <a:t>via</a:t>
            </a:r>
            <a:r>
              <a:rPr spc="114"/>
              <a:t> </a:t>
            </a:r>
            <a:r>
              <a:t>de</a:t>
            </a:r>
            <a:r>
              <a:rPr spc="120"/>
              <a:t> </a:t>
            </a:r>
            <a:r>
              <a:t>portefeuillehouders</a:t>
            </a:r>
            <a:r>
              <a:rPr spc="114"/>
              <a:t> </a:t>
            </a:r>
            <a:r>
              <a:t>(contactpersonen)</a:t>
            </a:r>
            <a:r>
              <a:rPr spc="114"/>
              <a:t> </a:t>
            </a:r>
            <a:r>
              <a:t>op</a:t>
            </a:r>
            <a:r>
              <a:rPr spc="114"/>
              <a:t> </a:t>
            </a:r>
            <a:r>
              <a:t>de</a:t>
            </a:r>
            <a:r>
              <a:rPr spc="120"/>
              <a:t> </a:t>
            </a:r>
            <a:r>
              <a:rPr spc="-10"/>
              <a:t>agenda </a:t>
            </a:r>
            <a:r>
              <a:t>worden</a:t>
            </a:r>
            <a:r>
              <a:rPr spc="100"/>
              <a:t> </a:t>
            </a:r>
            <a:r>
              <a:rPr spc="-10"/>
              <a:t>gezet.</a:t>
            </a:r>
          </a:p>
        </p:txBody>
      </p:sp>
      <p:sp>
        <p:nvSpPr>
          <p:cNvPr id="215" name="object 5"/>
          <p:cNvSpPr txBox="1"/>
          <p:nvPr/>
        </p:nvSpPr>
        <p:spPr>
          <a:xfrm>
            <a:off x="5105598" y="2781300"/>
            <a:ext cx="3970655" cy="16920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135254" indent="12700">
              <a:lnSpc>
                <a:spcPct val="138900"/>
              </a:lnSpc>
              <a:spcBef>
                <a:spcPts val="100"/>
              </a:spcBef>
              <a:defRPr sz="900">
                <a:solidFill>
                  <a:srgbClr val="231F20"/>
                </a:solidFill>
                <a:latin typeface="Montserrat Light"/>
                <a:ea typeface="Montserrat Light"/>
                <a:cs typeface="Montserrat Light"/>
                <a:sym typeface="Montserrat Light"/>
              </a:defRPr>
            </a:pPr>
            <a:r>
              <a:t>Voor</a:t>
            </a:r>
            <a:r>
              <a:rPr spc="-30"/>
              <a:t> </a:t>
            </a:r>
            <a:r>
              <a:t>sleutelpersonen</a:t>
            </a:r>
            <a:r>
              <a:rPr spc="-15"/>
              <a:t> </a:t>
            </a:r>
            <a:r>
              <a:t>(en</a:t>
            </a:r>
            <a:r>
              <a:rPr spc="-15"/>
              <a:t> </a:t>
            </a:r>
            <a:r>
              <a:t>andere</a:t>
            </a:r>
            <a:r>
              <a:rPr spc="-20"/>
              <a:t> </a:t>
            </a:r>
            <a:r>
              <a:rPr spc="-10"/>
              <a:t>betrokkenen)</a:t>
            </a:r>
            <a:r>
              <a:rPr spc="-15"/>
              <a:t> </a:t>
            </a:r>
            <a:r>
              <a:t>zijn</a:t>
            </a:r>
            <a:r>
              <a:rPr spc="-15"/>
              <a:t> </a:t>
            </a:r>
            <a:r>
              <a:rPr spc="-25"/>
              <a:t>er </a:t>
            </a:r>
            <a:r>
              <a:t>netwerkbijeenkomsten.</a:t>
            </a:r>
            <a:r>
              <a:rPr spc="-40"/>
              <a:t> </a:t>
            </a:r>
            <a:r>
              <a:t>Deze</a:t>
            </a:r>
            <a:r>
              <a:rPr spc="-30"/>
              <a:t> </a:t>
            </a:r>
            <a:r>
              <a:t>bijeenkomsten</a:t>
            </a:r>
            <a:r>
              <a:rPr spc="-30"/>
              <a:t> </a:t>
            </a:r>
            <a:r>
              <a:t>vinden</a:t>
            </a:r>
            <a:r>
              <a:rPr spc="-30"/>
              <a:t> meestal </a:t>
            </a:r>
            <a:r>
              <a:t>digitaal</a:t>
            </a:r>
            <a:r>
              <a:rPr spc="-25"/>
              <a:t> </a:t>
            </a:r>
            <a:r>
              <a:rPr spc="-10"/>
              <a:t>plaats, </a:t>
            </a:r>
            <a:r>
              <a:t>deelnemen</a:t>
            </a:r>
            <a:r>
              <a:rPr spc="-30"/>
              <a:t> </a:t>
            </a:r>
            <a:r>
              <a:t>kan</a:t>
            </a:r>
            <a:r>
              <a:rPr spc="-15"/>
              <a:t> </a:t>
            </a:r>
            <a:r>
              <a:t>door</a:t>
            </a:r>
            <a:r>
              <a:rPr spc="-20"/>
              <a:t> </a:t>
            </a:r>
            <a:r>
              <a:t>een</a:t>
            </a:r>
            <a:r>
              <a:rPr spc="-15"/>
              <a:t> </a:t>
            </a:r>
            <a:r>
              <a:t>mail</a:t>
            </a:r>
            <a:r>
              <a:rPr spc="-15"/>
              <a:t> </a:t>
            </a:r>
            <a:r>
              <a:t>te</a:t>
            </a:r>
            <a:r>
              <a:rPr spc="-20"/>
              <a:t> </a:t>
            </a:r>
            <a:r>
              <a:t>sturen</a:t>
            </a:r>
            <a:r>
              <a:rPr spc="-15"/>
              <a:t> </a:t>
            </a:r>
            <a:r>
              <a:t>naar</a:t>
            </a:r>
            <a:r>
              <a:rPr spc="-15"/>
              <a:t> </a:t>
            </a:r>
            <a:r>
              <a:rPr spc="-10"/>
              <a:t>(contactpersonen).</a:t>
            </a:r>
          </a:p>
          <a:p>
            <a:pPr marR="5080" indent="12700">
              <a:lnSpc>
                <a:spcPct val="138900"/>
              </a:lnSpc>
              <a:defRPr sz="900">
                <a:solidFill>
                  <a:srgbClr val="231F20"/>
                </a:solidFill>
                <a:latin typeface="Montserrat Light"/>
                <a:ea typeface="Montserrat Light"/>
                <a:cs typeface="Montserrat Light"/>
                <a:sym typeface="Montserrat Light"/>
              </a:defRPr>
            </a:pPr>
            <a:r>
              <a:t>De</a:t>
            </a:r>
            <a:r>
              <a:rPr spc="-10"/>
              <a:t> </a:t>
            </a:r>
            <a:r>
              <a:t>netwerkbijeenkomsten</a:t>
            </a:r>
            <a:r>
              <a:rPr spc="-10"/>
              <a:t> </a:t>
            </a:r>
            <a:r>
              <a:t>om</a:t>
            </a:r>
            <a:r>
              <a:rPr spc="-5"/>
              <a:t> </a:t>
            </a:r>
            <a:r>
              <a:t>contact</a:t>
            </a:r>
            <a:r>
              <a:rPr spc="-10"/>
              <a:t> </a:t>
            </a:r>
            <a:r>
              <a:t>onderling</a:t>
            </a:r>
            <a:r>
              <a:rPr spc="-5"/>
              <a:t> </a:t>
            </a:r>
            <a:r>
              <a:t>tussen</a:t>
            </a:r>
            <a:r>
              <a:rPr spc="-10"/>
              <a:t> </a:t>
            </a:r>
            <a:r>
              <a:t>leden</a:t>
            </a:r>
            <a:r>
              <a:rPr spc="-5"/>
              <a:t> </a:t>
            </a:r>
            <a:r>
              <a:rPr spc="-25"/>
              <a:t>te </a:t>
            </a:r>
            <a:r>
              <a:t>bevorderen,</a:t>
            </a:r>
            <a:r>
              <a:rPr spc="-25"/>
              <a:t> </a:t>
            </a:r>
            <a:r>
              <a:t>zo</a:t>
            </a:r>
            <a:r>
              <a:rPr spc="-15"/>
              <a:t> </a:t>
            </a:r>
            <a:r>
              <a:t>hoeft</a:t>
            </a:r>
            <a:r>
              <a:rPr spc="-10"/>
              <a:t> </a:t>
            </a:r>
            <a:r>
              <a:t>niemand</a:t>
            </a:r>
            <a:r>
              <a:rPr spc="-15"/>
              <a:t> </a:t>
            </a:r>
            <a:r>
              <a:t>het</a:t>
            </a:r>
            <a:r>
              <a:rPr spc="-15"/>
              <a:t> </a:t>
            </a:r>
            <a:r>
              <a:t>wiel</a:t>
            </a:r>
            <a:r>
              <a:rPr spc="-10"/>
              <a:t> </a:t>
            </a:r>
            <a:r>
              <a:t>uit</a:t>
            </a:r>
            <a:r>
              <a:rPr spc="-15"/>
              <a:t> </a:t>
            </a:r>
            <a:r>
              <a:t>te</a:t>
            </a:r>
            <a:r>
              <a:rPr spc="-15"/>
              <a:t> </a:t>
            </a:r>
            <a:r>
              <a:t>vinden</a:t>
            </a:r>
            <a:r>
              <a:rPr spc="-10"/>
              <a:t> </a:t>
            </a:r>
            <a:r>
              <a:t>en</a:t>
            </a:r>
            <a:r>
              <a:rPr spc="-15"/>
              <a:t> </a:t>
            </a:r>
            <a:r>
              <a:t>kunnen</a:t>
            </a:r>
            <a:r>
              <a:rPr spc="-10"/>
              <a:t> issues </a:t>
            </a:r>
            <a:r>
              <a:t>‘in</a:t>
            </a:r>
            <a:r>
              <a:rPr spc="-10"/>
              <a:t> </a:t>
            </a:r>
            <a:r>
              <a:t>de</a:t>
            </a:r>
            <a:r>
              <a:rPr spc="-10"/>
              <a:t> </a:t>
            </a:r>
            <a:r>
              <a:t>groep</a:t>
            </a:r>
            <a:r>
              <a:rPr spc="-10"/>
              <a:t> </a:t>
            </a:r>
            <a:r>
              <a:t>gegooid’</a:t>
            </a:r>
            <a:r>
              <a:rPr spc="-10"/>
              <a:t> </a:t>
            </a:r>
            <a:r>
              <a:t>en</a:t>
            </a:r>
            <a:r>
              <a:rPr spc="-10"/>
              <a:t> </a:t>
            </a:r>
            <a:r>
              <a:t>besproken</a:t>
            </a:r>
            <a:r>
              <a:rPr spc="-10"/>
              <a:t> </a:t>
            </a:r>
            <a:r>
              <a:t>worden.</a:t>
            </a:r>
            <a:r>
              <a:rPr spc="-10"/>
              <a:t> </a:t>
            </a:r>
            <a:r>
              <a:t>Ook</a:t>
            </a:r>
            <a:r>
              <a:rPr spc="-10"/>
              <a:t> </a:t>
            </a:r>
            <a:r>
              <a:t>kunnen</a:t>
            </a:r>
            <a:r>
              <a:rPr spc="-10"/>
              <a:t> </a:t>
            </a:r>
            <a:r>
              <a:t>we</a:t>
            </a:r>
            <a:r>
              <a:rPr spc="-5"/>
              <a:t> </a:t>
            </a:r>
            <a:r>
              <a:rPr spc="-20"/>
              <a:t>taken </a:t>
            </a:r>
            <a:r>
              <a:t>verdelen</a:t>
            </a:r>
            <a:r>
              <a:rPr spc="-20"/>
              <a:t> </a:t>
            </a:r>
            <a:r>
              <a:t>en</a:t>
            </a:r>
            <a:r>
              <a:rPr spc="-5"/>
              <a:t> </a:t>
            </a:r>
            <a:r>
              <a:t>op</a:t>
            </a:r>
            <a:r>
              <a:rPr spc="-10"/>
              <a:t> </a:t>
            </a:r>
            <a:r>
              <a:t>die</a:t>
            </a:r>
            <a:r>
              <a:rPr spc="-5"/>
              <a:t> </a:t>
            </a:r>
            <a:r>
              <a:t>manier</a:t>
            </a:r>
            <a:r>
              <a:rPr spc="-10"/>
              <a:t> </a:t>
            </a:r>
            <a:r>
              <a:t>het</a:t>
            </a:r>
            <a:r>
              <a:rPr spc="-5"/>
              <a:t> </a:t>
            </a:r>
            <a:r>
              <a:t>plan</a:t>
            </a:r>
            <a:r>
              <a:rPr spc="-10"/>
              <a:t> </a:t>
            </a:r>
            <a:r>
              <a:t>van</a:t>
            </a:r>
            <a:r>
              <a:rPr spc="-5"/>
              <a:t> </a:t>
            </a:r>
            <a:r>
              <a:t>aanpak,</a:t>
            </a:r>
            <a:r>
              <a:rPr spc="-10"/>
              <a:t> </a:t>
            </a:r>
            <a:r>
              <a:t>de</a:t>
            </a:r>
            <a:r>
              <a:rPr spc="-5"/>
              <a:t> </a:t>
            </a:r>
            <a:r>
              <a:rPr spc="-10"/>
              <a:t>kennisbank </a:t>
            </a:r>
            <a:r>
              <a:t>en</a:t>
            </a:r>
            <a:r>
              <a:rPr spc="-5"/>
              <a:t> </a:t>
            </a:r>
            <a:r>
              <a:rPr spc="-25"/>
              <a:t>de </a:t>
            </a:r>
            <a:r>
              <a:t>issuekalender</a:t>
            </a:r>
            <a:r>
              <a:rPr spc="-25"/>
              <a:t> </a:t>
            </a:r>
            <a:r>
              <a:t>up</a:t>
            </a:r>
            <a:r>
              <a:rPr spc="-25"/>
              <a:t> </a:t>
            </a:r>
            <a:r>
              <a:t>to</a:t>
            </a:r>
            <a:r>
              <a:rPr spc="-25"/>
              <a:t> </a:t>
            </a:r>
            <a:r>
              <a:t>date</a:t>
            </a:r>
            <a:r>
              <a:rPr spc="-20"/>
              <a:t> </a:t>
            </a:r>
            <a:r>
              <a:rPr spc="-10"/>
              <a:t>houden.</a:t>
            </a:r>
          </a:p>
        </p:txBody>
      </p:sp>
      <p:sp>
        <p:nvSpPr>
          <p:cNvPr id="216" name="object 6"/>
          <p:cNvSpPr txBox="1"/>
          <p:nvPr>
            <p:ph type="title"/>
          </p:nvPr>
        </p:nvSpPr>
        <p:spPr>
          <a:xfrm>
            <a:off x="743299" y="618384"/>
            <a:ext cx="1079501" cy="375921"/>
          </a:xfrm>
          <a:prstGeom prst="rect">
            <a:avLst/>
          </a:prstGeom>
        </p:spPr>
        <p:txBody>
          <a:bodyPr/>
          <a:lstStyle/>
          <a:p>
            <a:pPr indent="12700">
              <a:spcBef>
                <a:spcPts val="100"/>
              </a:spcBef>
              <a:defRPr spc="100" sz="2300">
                <a:solidFill>
                  <a:srgbClr val="000000"/>
                </a:solidFill>
              </a:defRPr>
            </a:pPr>
            <a:r>
              <a:t>Stap</a:t>
            </a:r>
            <a:r>
              <a:rPr spc="300"/>
              <a:t> </a:t>
            </a:r>
            <a:r>
              <a:rPr spc="-100"/>
              <a:t>5</a:t>
            </a:r>
          </a:p>
        </p:txBody>
      </p:sp>
      <p:sp>
        <p:nvSpPr>
          <p:cNvPr id="217" name="object 7"/>
          <p:cNvSpPr txBox="1"/>
          <p:nvPr/>
        </p:nvSpPr>
        <p:spPr>
          <a:xfrm>
            <a:off x="743298" y="1024785"/>
            <a:ext cx="8277861" cy="304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sz="2000">
                <a:latin typeface="Montserrat Regular"/>
                <a:ea typeface="Montserrat Regular"/>
                <a:cs typeface="Montserrat Regular"/>
                <a:sym typeface="Montserrat Regular"/>
              </a:defRPr>
            </a:pPr>
            <a:r>
              <a:t>Evalueer,</a:t>
            </a:r>
            <a:r>
              <a:rPr spc="-39"/>
              <a:t> </a:t>
            </a:r>
            <a:r>
              <a:t>koppel</a:t>
            </a:r>
            <a:r>
              <a:rPr spc="-35"/>
              <a:t> </a:t>
            </a:r>
            <a:r>
              <a:t>terug</a:t>
            </a:r>
            <a:r>
              <a:rPr spc="-35"/>
              <a:t> </a:t>
            </a:r>
            <a:r>
              <a:t>én</a:t>
            </a:r>
            <a:r>
              <a:rPr spc="-35"/>
              <a:t> </a:t>
            </a:r>
            <a:r>
              <a:t>wissel</a:t>
            </a:r>
            <a:r>
              <a:rPr spc="-35"/>
              <a:t> </a:t>
            </a:r>
            <a:r>
              <a:t>uit</a:t>
            </a:r>
            <a:r>
              <a:rPr spc="-35"/>
              <a:t> </a:t>
            </a:r>
            <a:r>
              <a:t>(netwerken</a:t>
            </a:r>
            <a:r>
              <a:rPr spc="-35"/>
              <a:t> </a:t>
            </a:r>
            <a:r>
              <a:t>en</a:t>
            </a:r>
            <a:r>
              <a:rPr spc="-35"/>
              <a:t> </a:t>
            </a:r>
            <a:r>
              <a:rPr spc="-9"/>
              <a:t>kennissessies)</a:t>
            </a:r>
          </a:p>
        </p:txBody>
      </p:sp>
      <p:sp>
        <p:nvSpPr>
          <p:cNvPr id="218" name="object 8"/>
          <p:cNvSpPr txBox="1"/>
          <p:nvPr/>
        </p:nvSpPr>
        <p:spPr>
          <a:xfrm>
            <a:off x="9685698" y="1188364"/>
            <a:ext cx="1887221" cy="10555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500"/>
              </a:spcBef>
              <a:defRPr spc="-20" sz="900">
                <a:solidFill>
                  <a:srgbClr val="FFFFFF"/>
                </a:solidFill>
                <a:latin typeface="Montserrat Bold"/>
                <a:ea typeface="Montserrat Bold"/>
                <a:cs typeface="Montserrat Bold"/>
                <a:sym typeface="Montserrat Bold"/>
              </a:defRPr>
            </a:pPr>
            <a:r>
              <a:t>Tools</a:t>
            </a:r>
          </a:p>
          <a:p>
            <a:pPr marR="5080" indent="12700">
              <a:lnSpc>
                <a:spcPct val="138900"/>
              </a:lnSpc>
              <a:defRPr sz="900">
                <a:solidFill>
                  <a:srgbClr val="FFFFFF"/>
                </a:solidFill>
                <a:latin typeface="Montserrat Regular"/>
                <a:ea typeface="Montserrat Regular"/>
                <a:cs typeface="Montserrat Regular"/>
                <a:sym typeface="Montserrat Regular"/>
              </a:defRPr>
            </a:pPr>
            <a:r>
              <a:t>In</a:t>
            </a:r>
            <a:r>
              <a:rPr spc="-5"/>
              <a:t> </a:t>
            </a:r>
            <a:r>
              <a:t>de</a:t>
            </a:r>
            <a:r>
              <a:rPr spc="-5"/>
              <a:t> </a:t>
            </a:r>
            <a:r>
              <a:rPr spc="-10"/>
              <a:t>ledenvergaderingen, </a:t>
            </a:r>
            <a:r>
              <a:t>netwerkbijeenkomsten</a:t>
            </a:r>
            <a:r>
              <a:rPr spc="-25"/>
              <a:t> </a:t>
            </a:r>
            <a:r>
              <a:t>en</a:t>
            </a:r>
            <a:r>
              <a:rPr spc="-20"/>
              <a:t> </a:t>
            </a:r>
            <a:r>
              <a:rPr spc="-25"/>
              <a:t>met </a:t>
            </a:r>
            <a:r>
              <a:t>de</a:t>
            </a:r>
            <a:r>
              <a:rPr spc="-10"/>
              <a:t> </a:t>
            </a:r>
            <a:r>
              <a:rPr u="sng">
                <a:solidFill>
                  <a:srgbClr val="0000FF"/>
                </a:solidFill>
                <a:uFill>
                  <a:solidFill>
                    <a:srgbClr val="0000FF"/>
                  </a:solidFill>
                </a:uFill>
                <a:hlinkClick r:id="rId2" invalidUrl="" action="ppaction://hlinksldjump" tgtFrame="" tooltip="" history="1" highlightClick="0" endSnd="0"/>
              </a:rPr>
              <a:t>issuekalender</a:t>
            </a:r>
            <a:r>
              <a:rPr spc="-10">
                <a:solidFill>
                  <a:srgbClr val="205E9E"/>
                </a:solidFill>
              </a:rPr>
              <a:t> </a:t>
            </a:r>
            <a:r>
              <a:t>wordt</a:t>
            </a:r>
            <a:r>
              <a:rPr spc="-5"/>
              <a:t> </a:t>
            </a:r>
            <a:r>
              <a:rPr spc="-10"/>
              <a:t>invulling </a:t>
            </a:r>
            <a:r>
              <a:t>gegeven</a:t>
            </a:r>
            <a:r>
              <a:rPr spc="-20"/>
              <a:t> </a:t>
            </a:r>
            <a:r>
              <a:t>aan</a:t>
            </a:r>
            <a:r>
              <a:rPr spc="-5"/>
              <a:t> </a:t>
            </a:r>
            <a:r>
              <a:t>de</a:t>
            </a:r>
            <a:r>
              <a:rPr spc="-5"/>
              <a:t> </a:t>
            </a:r>
            <a:r>
              <a:rPr spc="-10"/>
              <a:t>positionering.</a:t>
            </a:r>
          </a:p>
        </p:txBody>
      </p:sp>
      <p:pic>
        <p:nvPicPr>
          <p:cNvPr id="219" name="V Valente rechtsboven wit.png" descr="V Valente rechtsboven wit.png">
            <a:hlinkClick r:id="" invalidUrl="" action="ppaction://hlinkshowjump?jump=firstslide" tgtFrame="" tooltip="" history="1" highlightClick="0" endSnd="0"/>
          </p:cNvPr>
          <p:cNvPicPr>
            <a:picLocks noChangeAspect="1"/>
          </p:cNvPicPr>
          <p:nvPr/>
        </p:nvPicPr>
        <p:blipFill>
          <a:blip r:embed="rId3">
            <a:extLst/>
          </a:blip>
          <a:stretch>
            <a:fillRect/>
          </a:stretch>
        </p:blipFill>
        <p:spPr>
          <a:xfrm>
            <a:off x="11522681" y="123471"/>
            <a:ext cx="527788" cy="527788"/>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