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5"/>
    <p:sldMasterId id="2147483648" r:id="rId6"/>
  </p:sldMasterIdLst>
  <p:notesMasterIdLst>
    <p:notesMasterId r:id="rId26"/>
  </p:notesMasterIdLst>
  <p:sldIdLst>
    <p:sldId id="340" r:id="rId7"/>
    <p:sldId id="354" r:id="rId8"/>
    <p:sldId id="346" r:id="rId9"/>
    <p:sldId id="344" r:id="rId10"/>
    <p:sldId id="355" r:id="rId11"/>
    <p:sldId id="362" r:id="rId12"/>
    <p:sldId id="356" r:id="rId13"/>
    <p:sldId id="361" r:id="rId14"/>
    <p:sldId id="365" r:id="rId15"/>
    <p:sldId id="369" r:id="rId16"/>
    <p:sldId id="368" r:id="rId17"/>
    <p:sldId id="377" r:id="rId18"/>
    <p:sldId id="376" r:id="rId19"/>
    <p:sldId id="375" r:id="rId20"/>
    <p:sldId id="374" r:id="rId21"/>
    <p:sldId id="373" r:id="rId22"/>
    <p:sldId id="363" r:id="rId23"/>
    <p:sldId id="351" r:id="rId24"/>
    <p:sldId id="353" r:id="rId2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1056">
          <p15:clr>
            <a:srgbClr val="A4A3A4"/>
          </p15:clr>
        </p15:guide>
        <p15:guide id="2" pos="7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7E0F29"/>
    <a:srgbClr val="0000FF"/>
    <a:srgbClr val="FF9933"/>
    <a:srgbClr val="FF9900"/>
    <a:srgbClr val="FE0000"/>
    <a:srgbClr val="FC19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4D3BDD-D87C-8073-0FC6-A7B510AAD4BB}" v="19" dt="2023-05-30T14:25:10.683"/>
    <p1510:client id="{26A40D0F-8B19-0A4B-02B9-842445D2FEA0}" v="16" dt="2023-05-31T19:43:42.768"/>
    <p1510:client id="{355AD6B2-C91F-EDD2-EFE2-E1FD5E8AAA8E}" v="5" dt="2022-10-10T10:15:00.330"/>
    <p1510:client id="{3E6FB672-AA74-7563-EC2E-DFB5321B7666}" v="2" dt="2021-04-22T07:04:14.490"/>
    <p1510:client id="{4386E5AC-F470-CA09-857D-A89A16EC29D1}" v="479" dt="2021-02-03T15:53:57.911"/>
    <p1510:client id="{52DF4D42-0EB0-6D22-F79F-3D11EB930A60}" v="41" dt="2021-02-03T14:35:52.224"/>
    <p1510:client id="{6927ADC6-F7BD-172B-0927-3A1987E0CFE3}" v="326" dt="2023-05-10T15:14:49.092"/>
    <p1510:client id="{69499286-1A31-B5AB-49B5-44AABE36E536}" v="427" dt="2023-05-30T08:42:38.202"/>
    <p1510:client id="{7A08DCE6-34CA-1557-EC34-FAD0B6F88B98}" v="88" dt="2021-03-09T16:33:45.079"/>
    <p1510:client id="{7EDC6A58-9B86-45AF-2652-329D5FF648F4}" v="16" dt="2023-05-31T19:53:54.980"/>
    <p1510:client id="{83BBAA84-1544-55F4-EB9B-6EBC2BD0AB7F}" v="605" dt="2021-02-25T13:02:18.483"/>
    <p1510:client id="{848CD3BC-F717-25DD-7FA8-FD46EA17FF90}" v="3" dt="2021-08-02T14:22:29.132"/>
    <p1510:client id="{8B402AD0-3337-7701-8116-BA7D84BC1ED9}" v="766" dt="2021-08-02T15:55:59.488"/>
    <p1510:client id="{992E0777-0DDE-AFF6-C498-868F300FF53D}" v="5" dt="2023-05-30T08:48:22.110"/>
    <p1510:client id="{B8D4F030-6D9C-BCCF-541A-4E9F4AA6484F}" v="50" dt="2021-03-09T16:38:05.229"/>
    <p1510:client id="{D940FA36-163B-456C-53E1-B83F5ECE689F}" v="8" dt="2023-05-23T07:50:00.613"/>
    <p1510:client id="{DA6708BC-29C2-D84A-7548-864BE74DD4A4}" v="59" dt="2023-05-31T19:51:05.144"/>
    <p1510:client id="{E6842EA1-08F3-9CEF-4BCD-A76EFF451DF9}" v="17" dt="2021-06-28T15:06:44.724"/>
    <p1510:client id="{EDDB81E7-0CBC-E1B7-F9AB-58CC7996C535}" v="14" dt="2023-05-30T12:14:22.822"/>
    <p1510:client id="{EF89A24F-3642-5845-D7D6-6A2EA00029E0}" v="604" dt="2023-05-22T15:41:54.988"/>
    <p1510:client id="{F9FD7D05-8F4B-C9CC-7782-CDAA9A396BB9}" v="535" dt="2023-05-29T21:37:40.34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Stijl, gemiddeld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0A1B5D5-9B99-4C35-A422-299274C87663}" styleName="Stijl, gemiddeld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ijl, gemiddeld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888" y="60"/>
      </p:cViewPr>
      <p:guideLst>
        <p:guide orient="horz" pos="1056"/>
        <p:guide pos="7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https://www.verwey-jonker.nl/publicatie/werkzame-elementen-mda-aanpak/"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verwey-jonker.nl/publicatie/werkzame-elementen-mda-aanpa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B6E369-22A0-46EE-A12A-93EF7E2C60F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15922DB-19E0-48F2-8109-BA84E21C63A0}">
      <dgm:prSet phldr="0"/>
      <dgm:spPr/>
      <dgm:t>
        <a:bodyPr/>
        <a:lstStyle/>
        <a:p>
          <a:pPr rtl="0"/>
          <a:r>
            <a:rPr lang="nl-NL">
              <a:latin typeface="Times"/>
            </a:rPr>
            <a:t> </a:t>
          </a:r>
          <a:r>
            <a:rPr lang="nl-NL" u="none">
              <a:solidFill>
                <a:schemeClr val="bg1"/>
              </a:solidFill>
              <a:latin typeface="Calibri"/>
              <a:ea typeface="Calibri"/>
              <a:cs typeface="Calibri"/>
              <a:hlinkClick xmlns:r="http://schemas.openxmlformats.org/officeDocument/2006/relationships" r:id="rId1">
                <a:extLst>
                  <a:ext uri="{A12FA001-AC4F-418D-AE19-62706E023703}">
                    <ahyp:hlinkClr xmlns:ahyp="http://schemas.microsoft.com/office/drawing/2018/hyperlinkcolor" val="tx"/>
                  </a:ext>
                </a:extLst>
              </a:hlinkClick>
            </a:rPr>
            <a:t>Werkzame elementen MDA++ aanpak</a:t>
          </a:r>
          <a:endParaRPr lang="en-US" u="none">
            <a:solidFill>
              <a:schemeClr val="bg1"/>
            </a:solidFill>
            <a:latin typeface="Calibri"/>
            <a:ea typeface="Calibri"/>
            <a:cs typeface="Calibri"/>
            <a:hlinkClick xmlns:r="http://schemas.openxmlformats.org/officeDocument/2006/relationships" r:id="rId1">
              <a:extLst>
                <a:ext uri="{A12FA001-AC4F-418D-AE19-62706E023703}">
                  <ahyp:hlinkClr xmlns:ahyp="http://schemas.microsoft.com/office/drawing/2018/hyperlinkcolor" val="tx"/>
                </a:ext>
              </a:extLst>
            </a:hlinkClick>
          </a:endParaRPr>
        </a:p>
      </dgm:t>
    </dgm:pt>
    <dgm:pt modelId="{AF33750D-CD02-4462-955A-6B54433A4488}" type="parTrans" cxnId="{245E38E8-D414-4D3E-B9F5-E8ABC7148DB2}">
      <dgm:prSet/>
      <dgm:spPr/>
      <dgm:t>
        <a:bodyPr/>
        <a:lstStyle/>
        <a:p>
          <a:endParaRPr lang="en-US"/>
        </a:p>
      </dgm:t>
    </dgm:pt>
    <dgm:pt modelId="{EC239DAD-DFED-43CB-9C40-7569AED2FBDC}" type="sibTrans" cxnId="{245E38E8-D414-4D3E-B9F5-E8ABC7148DB2}">
      <dgm:prSet/>
      <dgm:spPr/>
      <dgm:t>
        <a:bodyPr/>
        <a:lstStyle/>
        <a:p>
          <a:endParaRPr lang="en-US"/>
        </a:p>
      </dgm:t>
    </dgm:pt>
    <dgm:pt modelId="{F11FEEFD-55A2-4B5A-9A07-A3B549324E73}" type="pres">
      <dgm:prSet presAssocID="{E6B6E369-22A0-46EE-A12A-93EF7E2C60FF}" presName="diagram" presStyleCnt="0">
        <dgm:presLayoutVars>
          <dgm:chPref val="1"/>
          <dgm:dir/>
          <dgm:animOne val="branch"/>
          <dgm:animLvl val="lvl"/>
          <dgm:resizeHandles/>
        </dgm:presLayoutVars>
      </dgm:prSet>
      <dgm:spPr/>
    </dgm:pt>
    <dgm:pt modelId="{6A34338B-86B1-428C-B112-20DB1F6D0014}" type="pres">
      <dgm:prSet presAssocID="{B15922DB-19E0-48F2-8109-BA84E21C63A0}" presName="root" presStyleCnt="0"/>
      <dgm:spPr/>
    </dgm:pt>
    <dgm:pt modelId="{C3801165-96D2-4736-95C7-97F80B165CBD}" type="pres">
      <dgm:prSet presAssocID="{B15922DB-19E0-48F2-8109-BA84E21C63A0}" presName="rootComposite" presStyleCnt="0"/>
      <dgm:spPr/>
    </dgm:pt>
    <dgm:pt modelId="{ADA04FAC-3221-4282-95A8-1BE5F0642F32}" type="pres">
      <dgm:prSet presAssocID="{B15922DB-19E0-48F2-8109-BA84E21C63A0}" presName="rootText" presStyleLbl="node1" presStyleIdx="0" presStyleCnt="1"/>
      <dgm:spPr/>
    </dgm:pt>
    <dgm:pt modelId="{27A83BC0-DB7A-4D08-8FB4-97180D08EFDD}" type="pres">
      <dgm:prSet presAssocID="{B15922DB-19E0-48F2-8109-BA84E21C63A0}" presName="rootConnector" presStyleLbl="node1" presStyleIdx="0" presStyleCnt="1"/>
      <dgm:spPr/>
    </dgm:pt>
    <dgm:pt modelId="{AFEBF5BC-CBED-4E61-9DEC-1E097FE0AC98}" type="pres">
      <dgm:prSet presAssocID="{B15922DB-19E0-48F2-8109-BA84E21C63A0}" presName="childShape" presStyleCnt="0"/>
      <dgm:spPr/>
    </dgm:pt>
  </dgm:ptLst>
  <dgm:cxnLst>
    <dgm:cxn modelId="{B0C5693F-EBDA-48EA-8E45-334C1C3E0E61}" type="presOf" srcId="{B15922DB-19E0-48F2-8109-BA84E21C63A0}" destId="{27A83BC0-DB7A-4D08-8FB4-97180D08EFDD}" srcOrd="1" destOrd="0" presId="urn:microsoft.com/office/officeart/2005/8/layout/hierarchy3"/>
    <dgm:cxn modelId="{1E8D174F-C02A-4F02-95C4-918A973B692E}" type="presOf" srcId="{B15922DB-19E0-48F2-8109-BA84E21C63A0}" destId="{ADA04FAC-3221-4282-95A8-1BE5F0642F32}" srcOrd="0" destOrd="0" presId="urn:microsoft.com/office/officeart/2005/8/layout/hierarchy3"/>
    <dgm:cxn modelId="{1FEC35D2-05CE-4A6F-82E7-5684CD98994B}" type="presOf" srcId="{E6B6E369-22A0-46EE-A12A-93EF7E2C60FF}" destId="{F11FEEFD-55A2-4B5A-9A07-A3B549324E73}" srcOrd="0" destOrd="0" presId="urn:microsoft.com/office/officeart/2005/8/layout/hierarchy3"/>
    <dgm:cxn modelId="{245E38E8-D414-4D3E-B9F5-E8ABC7148DB2}" srcId="{E6B6E369-22A0-46EE-A12A-93EF7E2C60FF}" destId="{B15922DB-19E0-48F2-8109-BA84E21C63A0}" srcOrd="0" destOrd="0" parTransId="{AF33750D-CD02-4462-955A-6B54433A4488}" sibTransId="{EC239DAD-DFED-43CB-9C40-7569AED2FBDC}"/>
    <dgm:cxn modelId="{0AFFD57D-AA6B-416A-A544-48B578B645D8}" type="presParOf" srcId="{F11FEEFD-55A2-4B5A-9A07-A3B549324E73}" destId="{6A34338B-86B1-428C-B112-20DB1F6D0014}" srcOrd="0" destOrd="0" presId="urn:microsoft.com/office/officeart/2005/8/layout/hierarchy3"/>
    <dgm:cxn modelId="{98CBAF93-3DB4-4797-98AC-1368DB99007C}" type="presParOf" srcId="{6A34338B-86B1-428C-B112-20DB1F6D0014}" destId="{C3801165-96D2-4736-95C7-97F80B165CBD}" srcOrd="0" destOrd="0" presId="urn:microsoft.com/office/officeart/2005/8/layout/hierarchy3"/>
    <dgm:cxn modelId="{E790992B-4460-4D28-AB8A-029AB82A024D}" type="presParOf" srcId="{C3801165-96D2-4736-95C7-97F80B165CBD}" destId="{ADA04FAC-3221-4282-95A8-1BE5F0642F32}" srcOrd="0" destOrd="0" presId="urn:microsoft.com/office/officeart/2005/8/layout/hierarchy3"/>
    <dgm:cxn modelId="{4016378A-639F-4C2E-81AE-644A2F9B5E41}" type="presParOf" srcId="{C3801165-96D2-4736-95C7-97F80B165CBD}" destId="{27A83BC0-DB7A-4D08-8FB4-97180D08EFDD}" srcOrd="1" destOrd="0" presId="urn:microsoft.com/office/officeart/2005/8/layout/hierarchy3"/>
    <dgm:cxn modelId="{11C576DE-F42E-4450-A02E-42088E1CF368}" type="presParOf" srcId="{6A34338B-86B1-428C-B112-20DB1F6D0014}" destId="{AFEBF5BC-CBED-4E61-9DEC-1E097FE0AC98}"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B6E369-22A0-46EE-A12A-93EF7E2C60F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B15922DB-19E0-48F2-8109-BA84E21C63A0}">
      <dgm:prSet phldr="0"/>
      <dgm:spPr/>
      <dgm:t>
        <a:bodyPr/>
        <a:lstStyle/>
        <a:p>
          <a:pPr rtl="0"/>
          <a:r>
            <a:rPr lang="nl-NL">
              <a:latin typeface="Times"/>
            </a:rPr>
            <a:t> Jongens aan het woord</a:t>
          </a:r>
          <a:endParaRPr lang="nl-NL"/>
        </a:p>
      </dgm:t>
    </dgm:pt>
    <dgm:pt modelId="{AF33750D-CD02-4462-955A-6B54433A4488}" type="parTrans" cxnId="{245E38E8-D414-4D3E-B9F5-E8ABC7148DB2}">
      <dgm:prSet/>
      <dgm:spPr/>
      <dgm:t>
        <a:bodyPr/>
        <a:lstStyle/>
        <a:p>
          <a:endParaRPr lang="en-US"/>
        </a:p>
      </dgm:t>
    </dgm:pt>
    <dgm:pt modelId="{EC239DAD-DFED-43CB-9C40-7569AED2FBDC}" type="sibTrans" cxnId="{245E38E8-D414-4D3E-B9F5-E8ABC7148DB2}">
      <dgm:prSet/>
      <dgm:spPr/>
      <dgm:t>
        <a:bodyPr/>
        <a:lstStyle/>
        <a:p>
          <a:endParaRPr lang="en-US"/>
        </a:p>
      </dgm:t>
    </dgm:pt>
    <dgm:pt modelId="{F11FEEFD-55A2-4B5A-9A07-A3B549324E73}" type="pres">
      <dgm:prSet presAssocID="{E6B6E369-22A0-46EE-A12A-93EF7E2C60FF}" presName="diagram" presStyleCnt="0">
        <dgm:presLayoutVars>
          <dgm:chPref val="1"/>
          <dgm:dir/>
          <dgm:animOne val="branch"/>
          <dgm:animLvl val="lvl"/>
          <dgm:resizeHandles/>
        </dgm:presLayoutVars>
      </dgm:prSet>
      <dgm:spPr/>
    </dgm:pt>
    <dgm:pt modelId="{6A34338B-86B1-428C-B112-20DB1F6D0014}" type="pres">
      <dgm:prSet presAssocID="{B15922DB-19E0-48F2-8109-BA84E21C63A0}" presName="root" presStyleCnt="0"/>
      <dgm:spPr/>
    </dgm:pt>
    <dgm:pt modelId="{C3801165-96D2-4736-95C7-97F80B165CBD}" type="pres">
      <dgm:prSet presAssocID="{B15922DB-19E0-48F2-8109-BA84E21C63A0}" presName="rootComposite" presStyleCnt="0"/>
      <dgm:spPr/>
    </dgm:pt>
    <dgm:pt modelId="{ADA04FAC-3221-4282-95A8-1BE5F0642F32}" type="pres">
      <dgm:prSet presAssocID="{B15922DB-19E0-48F2-8109-BA84E21C63A0}" presName="rootText" presStyleLbl="node1" presStyleIdx="0" presStyleCnt="1"/>
      <dgm:spPr/>
    </dgm:pt>
    <dgm:pt modelId="{27A83BC0-DB7A-4D08-8FB4-97180D08EFDD}" type="pres">
      <dgm:prSet presAssocID="{B15922DB-19E0-48F2-8109-BA84E21C63A0}" presName="rootConnector" presStyleLbl="node1" presStyleIdx="0" presStyleCnt="1"/>
      <dgm:spPr/>
    </dgm:pt>
    <dgm:pt modelId="{AFEBF5BC-CBED-4E61-9DEC-1E097FE0AC98}" type="pres">
      <dgm:prSet presAssocID="{B15922DB-19E0-48F2-8109-BA84E21C63A0}" presName="childShape" presStyleCnt="0"/>
      <dgm:spPr/>
    </dgm:pt>
  </dgm:ptLst>
  <dgm:cxnLst>
    <dgm:cxn modelId="{56507635-42E1-4D55-B96A-3C34EF0D9A8B}" type="presOf" srcId="{B15922DB-19E0-48F2-8109-BA84E21C63A0}" destId="{27A83BC0-DB7A-4D08-8FB4-97180D08EFDD}" srcOrd="1" destOrd="0" presId="urn:microsoft.com/office/officeart/2005/8/layout/hierarchy3"/>
    <dgm:cxn modelId="{7AFDECAA-1C43-4F1D-8C22-C0BFACE4DB69}" type="presOf" srcId="{B15922DB-19E0-48F2-8109-BA84E21C63A0}" destId="{ADA04FAC-3221-4282-95A8-1BE5F0642F32}" srcOrd="0" destOrd="0" presId="urn:microsoft.com/office/officeart/2005/8/layout/hierarchy3"/>
    <dgm:cxn modelId="{1FEC35D2-05CE-4A6F-82E7-5684CD98994B}" type="presOf" srcId="{E6B6E369-22A0-46EE-A12A-93EF7E2C60FF}" destId="{F11FEEFD-55A2-4B5A-9A07-A3B549324E73}" srcOrd="0" destOrd="0" presId="urn:microsoft.com/office/officeart/2005/8/layout/hierarchy3"/>
    <dgm:cxn modelId="{245E38E8-D414-4D3E-B9F5-E8ABC7148DB2}" srcId="{E6B6E369-22A0-46EE-A12A-93EF7E2C60FF}" destId="{B15922DB-19E0-48F2-8109-BA84E21C63A0}" srcOrd="0" destOrd="0" parTransId="{AF33750D-CD02-4462-955A-6B54433A4488}" sibTransId="{EC239DAD-DFED-43CB-9C40-7569AED2FBDC}"/>
    <dgm:cxn modelId="{7A09AF47-1872-4297-BC71-BA19920708B7}" type="presParOf" srcId="{F11FEEFD-55A2-4B5A-9A07-A3B549324E73}" destId="{6A34338B-86B1-428C-B112-20DB1F6D0014}" srcOrd="0" destOrd="0" presId="urn:microsoft.com/office/officeart/2005/8/layout/hierarchy3"/>
    <dgm:cxn modelId="{745F2E9A-DFB5-40E2-B322-2674C1FFF643}" type="presParOf" srcId="{6A34338B-86B1-428C-B112-20DB1F6D0014}" destId="{C3801165-96D2-4736-95C7-97F80B165CBD}" srcOrd="0" destOrd="0" presId="urn:microsoft.com/office/officeart/2005/8/layout/hierarchy3"/>
    <dgm:cxn modelId="{FB42A618-4E41-4909-B59E-8A42EC8AA18F}" type="presParOf" srcId="{C3801165-96D2-4736-95C7-97F80B165CBD}" destId="{ADA04FAC-3221-4282-95A8-1BE5F0642F32}" srcOrd="0" destOrd="0" presId="urn:microsoft.com/office/officeart/2005/8/layout/hierarchy3"/>
    <dgm:cxn modelId="{9DFAF3DC-623B-41E6-9D4C-F3182B151C2C}" type="presParOf" srcId="{C3801165-96D2-4736-95C7-97F80B165CBD}" destId="{27A83BC0-DB7A-4D08-8FB4-97180D08EFDD}" srcOrd="1" destOrd="0" presId="urn:microsoft.com/office/officeart/2005/8/layout/hierarchy3"/>
    <dgm:cxn modelId="{7C180938-182A-4745-8D75-A84BBF960C83}" type="presParOf" srcId="{6A34338B-86B1-428C-B112-20DB1F6D0014}" destId="{AFEBF5BC-CBED-4E61-9DEC-1E097FE0AC98}" srcOrd="1" destOrd="0" presId="urn:microsoft.com/office/officeart/2005/8/layout/hierarchy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6B6E369-22A0-46EE-A12A-93EF7E2C60F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9BF7B153-B395-41BF-ACDE-097CDA819117}">
      <dgm:prSet phldr="0"/>
      <dgm:spPr/>
      <dgm:t>
        <a:bodyPr/>
        <a:lstStyle/>
        <a:p>
          <a:pPr rtl="0"/>
          <a:r>
            <a:rPr lang="nl-NL" u="none">
              <a:solidFill>
                <a:schemeClr val="bg1"/>
              </a:solidFill>
              <a:latin typeface="Calibri"/>
              <a:ea typeface="Calibri"/>
              <a:cs typeface="Calibri"/>
            </a:rPr>
            <a:t>Laagdrempelige hulp voor slachtoffers en plegers van geweld in afhankelijkheidsrelaties</a:t>
          </a:r>
        </a:p>
      </dgm:t>
    </dgm:pt>
    <dgm:pt modelId="{80393B64-B5E3-482A-A8D2-A0086ECA209E}" type="parTrans" cxnId="{67759CF9-98A0-40AC-944F-EEC3AF685391}">
      <dgm:prSet/>
      <dgm:spPr/>
    </dgm:pt>
    <dgm:pt modelId="{C15D1EF3-BF49-4C6E-AE81-BD59E394504F}" type="sibTrans" cxnId="{67759CF9-98A0-40AC-944F-EEC3AF685391}">
      <dgm:prSet/>
      <dgm:spPr/>
    </dgm:pt>
    <dgm:pt modelId="{F11FEEFD-55A2-4B5A-9A07-A3B549324E73}" type="pres">
      <dgm:prSet presAssocID="{E6B6E369-22A0-46EE-A12A-93EF7E2C60FF}" presName="diagram" presStyleCnt="0">
        <dgm:presLayoutVars>
          <dgm:chPref val="1"/>
          <dgm:dir/>
          <dgm:animOne val="branch"/>
          <dgm:animLvl val="lvl"/>
          <dgm:resizeHandles/>
        </dgm:presLayoutVars>
      </dgm:prSet>
      <dgm:spPr/>
    </dgm:pt>
    <dgm:pt modelId="{60BB8970-5EB8-44FD-800B-AF99675584F7}" type="pres">
      <dgm:prSet presAssocID="{9BF7B153-B395-41BF-ACDE-097CDA819117}" presName="root" presStyleCnt="0"/>
      <dgm:spPr/>
    </dgm:pt>
    <dgm:pt modelId="{D6A5EA0D-BA2E-403D-955D-C2E540F2E2C5}" type="pres">
      <dgm:prSet presAssocID="{9BF7B153-B395-41BF-ACDE-097CDA819117}" presName="rootComposite" presStyleCnt="0"/>
      <dgm:spPr/>
    </dgm:pt>
    <dgm:pt modelId="{C0696583-A74B-4AE0-8640-222ACC7EF9F0}" type="pres">
      <dgm:prSet presAssocID="{9BF7B153-B395-41BF-ACDE-097CDA819117}" presName="rootText" presStyleLbl="node1" presStyleIdx="0" presStyleCnt="1"/>
      <dgm:spPr/>
    </dgm:pt>
    <dgm:pt modelId="{F2F8133D-0CDA-4009-9A80-AE258A84D28E}" type="pres">
      <dgm:prSet presAssocID="{9BF7B153-B395-41BF-ACDE-097CDA819117}" presName="rootConnector" presStyleLbl="node1" presStyleIdx="0" presStyleCnt="1"/>
      <dgm:spPr/>
    </dgm:pt>
    <dgm:pt modelId="{C48B7C39-C521-472D-A0F8-175DD49B02B4}" type="pres">
      <dgm:prSet presAssocID="{9BF7B153-B395-41BF-ACDE-097CDA819117}" presName="childShape" presStyleCnt="0"/>
      <dgm:spPr/>
    </dgm:pt>
  </dgm:ptLst>
  <dgm:cxnLst>
    <dgm:cxn modelId="{37A7B922-95EB-4311-AC91-5B146E29D720}" type="presOf" srcId="{9BF7B153-B395-41BF-ACDE-097CDA819117}" destId="{F2F8133D-0CDA-4009-9A80-AE258A84D28E}" srcOrd="1" destOrd="0" presId="urn:microsoft.com/office/officeart/2005/8/layout/hierarchy3"/>
    <dgm:cxn modelId="{1FEC35D2-05CE-4A6F-82E7-5684CD98994B}" type="presOf" srcId="{E6B6E369-22A0-46EE-A12A-93EF7E2C60FF}" destId="{F11FEEFD-55A2-4B5A-9A07-A3B549324E73}" srcOrd="0" destOrd="0" presId="urn:microsoft.com/office/officeart/2005/8/layout/hierarchy3"/>
    <dgm:cxn modelId="{65CCE2F2-5CAA-4D66-85A5-523A50EDACCD}" type="presOf" srcId="{9BF7B153-B395-41BF-ACDE-097CDA819117}" destId="{C0696583-A74B-4AE0-8640-222ACC7EF9F0}" srcOrd="0" destOrd="0" presId="urn:microsoft.com/office/officeart/2005/8/layout/hierarchy3"/>
    <dgm:cxn modelId="{67759CF9-98A0-40AC-944F-EEC3AF685391}" srcId="{E6B6E369-22A0-46EE-A12A-93EF7E2C60FF}" destId="{9BF7B153-B395-41BF-ACDE-097CDA819117}" srcOrd="0" destOrd="0" parTransId="{80393B64-B5E3-482A-A8D2-A0086ECA209E}" sibTransId="{C15D1EF3-BF49-4C6E-AE81-BD59E394504F}"/>
    <dgm:cxn modelId="{FE2F1A8D-920D-4121-979D-21A3C36757E7}" type="presParOf" srcId="{F11FEEFD-55A2-4B5A-9A07-A3B549324E73}" destId="{60BB8970-5EB8-44FD-800B-AF99675584F7}" srcOrd="0" destOrd="0" presId="urn:microsoft.com/office/officeart/2005/8/layout/hierarchy3"/>
    <dgm:cxn modelId="{78117219-18F7-4AEB-8257-D0004F6C70EB}" type="presParOf" srcId="{60BB8970-5EB8-44FD-800B-AF99675584F7}" destId="{D6A5EA0D-BA2E-403D-955D-C2E540F2E2C5}" srcOrd="0" destOrd="0" presId="urn:microsoft.com/office/officeart/2005/8/layout/hierarchy3"/>
    <dgm:cxn modelId="{70A1BAAF-9D10-4AF4-A58D-F4D59C271DF6}" type="presParOf" srcId="{D6A5EA0D-BA2E-403D-955D-C2E540F2E2C5}" destId="{C0696583-A74B-4AE0-8640-222ACC7EF9F0}" srcOrd="0" destOrd="0" presId="urn:microsoft.com/office/officeart/2005/8/layout/hierarchy3"/>
    <dgm:cxn modelId="{645E4EB7-D9BD-400A-A2E4-1473EE26FFCF}" type="presParOf" srcId="{D6A5EA0D-BA2E-403D-955D-C2E540F2E2C5}" destId="{F2F8133D-0CDA-4009-9A80-AE258A84D28E}" srcOrd="1" destOrd="0" presId="urn:microsoft.com/office/officeart/2005/8/layout/hierarchy3"/>
    <dgm:cxn modelId="{6331F8D1-D148-49E7-90B2-CB574DE2BF7B}" type="presParOf" srcId="{60BB8970-5EB8-44FD-800B-AF99675584F7}" destId="{C48B7C39-C521-472D-A0F8-175DD49B02B4}" srcOrd="1" destOrd="0" presId="urn:microsoft.com/office/officeart/2005/8/layout/hierarchy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04FAC-3221-4282-95A8-1BE5F0642F32}">
      <dsp:nvSpPr>
        <dsp:cNvPr id="0" name=""/>
        <dsp:cNvSpPr/>
      </dsp:nvSpPr>
      <dsp:spPr>
        <a:xfrm>
          <a:off x="0" y="1044950"/>
          <a:ext cx="3344698" cy="167234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rtl="0">
            <a:lnSpc>
              <a:spcPct val="90000"/>
            </a:lnSpc>
            <a:spcBef>
              <a:spcPct val="0"/>
            </a:spcBef>
            <a:spcAft>
              <a:spcPct val="35000"/>
            </a:spcAft>
            <a:buNone/>
          </a:pPr>
          <a:r>
            <a:rPr lang="nl-NL" sz="3500" kern="1200">
              <a:latin typeface="Times"/>
            </a:rPr>
            <a:t> </a:t>
          </a:r>
          <a:r>
            <a:rPr lang="nl-NL" sz="3500" u="none" kern="1200">
              <a:solidFill>
                <a:schemeClr val="bg1"/>
              </a:solidFill>
              <a:latin typeface="Calibri"/>
              <a:ea typeface="Calibri"/>
              <a:cs typeface="Calibri"/>
              <a:hlinkClick xmlns:r="http://schemas.openxmlformats.org/officeDocument/2006/relationships" r:id="rId1">
                <a:extLst>
                  <a:ext uri="{A12FA001-AC4F-418D-AE19-62706E023703}">
                    <ahyp:hlinkClr xmlns:ahyp="http://schemas.microsoft.com/office/drawing/2018/hyperlinkcolor" val="tx"/>
                  </a:ext>
                </a:extLst>
              </a:hlinkClick>
            </a:rPr>
            <a:t>Werkzame elementen MDA++ aanpak</a:t>
          </a:r>
          <a:endParaRPr lang="en-US" sz="3500" u="none" kern="1200">
            <a:solidFill>
              <a:schemeClr val="bg1"/>
            </a:solidFill>
            <a:latin typeface="Calibri"/>
            <a:ea typeface="Calibri"/>
            <a:cs typeface="Calibri"/>
            <a:hlinkClick xmlns:r="http://schemas.openxmlformats.org/officeDocument/2006/relationships" r:id="rId1">
              <a:extLst>
                <a:ext uri="{A12FA001-AC4F-418D-AE19-62706E023703}">
                  <ahyp:hlinkClr xmlns:ahyp="http://schemas.microsoft.com/office/drawing/2018/hyperlinkcolor" val="tx"/>
                </a:ext>
              </a:extLst>
            </a:hlinkClick>
          </a:endParaRPr>
        </a:p>
      </dsp:txBody>
      <dsp:txXfrm>
        <a:off x="48981" y="1093931"/>
        <a:ext cx="3246736" cy="15743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04FAC-3221-4282-95A8-1BE5F0642F32}">
      <dsp:nvSpPr>
        <dsp:cNvPr id="0" name=""/>
        <dsp:cNvSpPr/>
      </dsp:nvSpPr>
      <dsp:spPr>
        <a:xfrm>
          <a:off x="0" y="863109"/>
          <a:ext cx="2747220" cy="13736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48260" rIns="72390" bIns="48260" numCol="1" spcCol="1270" anchor="ctr" anchorCtr="0">
          <a:noAutofit/>
        </a:bodyPr>
        <a:lstStyle/>
        <a:p>
          <a:pPr marL="0" lvl="0" indent="0" algn="ctr" defTabSz="1689100" rtl="0">
            <a:lnSpc>
              <a:spcPct val="90000"/>
            </a:lnSpc>
            <a:spcBef>
              <a:spcPct val="0"/>
            </a:spcBef>
            <a:spcAft>
              <a:spcPct val="35000"/>
            </a:spcAft>
            <a:buNone/>
          </a:pPr>
          <a:r>
            <a:rPr lang="nl-NL" sz="3800" kern="1200">
              <a:latin typeface="Times"/>
            </a:rPr>
            <a:t> Jongens aan het woord</a:t>
          </a:r>
          <a:endParaRPr lang="nl-NL" sz="3800" kern="1200"/>
        </a:p>
      </dsp:txBody>
      <dsp:txXfrm>
        <a:off x="40232" y="903341"/>
        <a:ext cx="2666756" cy="12931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96583-A74B-4AE0-8640-222ACC7EF9F0}">
      <dsp:nvSpPr>
        <dsp:cNvPr id="0" name=""/>
        <dsp:cNvSpPr/>
      </dsp:nvSpPr>
      <dsp:spPr>
        <a:xfrm>
          <a:off x="0" y="1596966"/>
          <a:ext cx="3214811" cy="160740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rtl="0">
            <a:lnSpc>
              <a:spcPct val="90000"/>
            </a:lnSpc>
            <a:spcBef>
              <a:spcPct val="0"/>
            </a:spcBef>
            <a:spcAft>
              <a:spcPct val="35000"/>
            </a:spcAft>
            <a:buNone/>
          </a:pPr>
          <a:r>
            <a:rPr lang="nl-NL" sz="2200" u="none" kern="1200">
              <a:solidFill>
                <a:schemeClr val="bg1"/>
              </a:solidFill>
              <a:latin typeface="Calibri"/>
              <a:ea typeface="Calibri"/>
              <a:cs typeface="Calibri"/>
            </a:rPr>
            <a:t>Laagdrempelige hulp voor slachtoffers en plegers van geweld in afhankelijkheidsrelaties</a:t>
          </a:r>
        </a:p>
      </dsp:txBody>
      <dsp:txXfrm>
        <a:off x="47079" y="1644045"/>
        <a:ext cx="3120653" cy="15132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0897CB4C-A87D-4FC4-86CC-48A87320281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charset="0"/>
              </a:defRPr>
            </a:lvl1pPr>
          </a:lstStyle>
          <a:p>
            <a:pPr>
              <a:defRPr/>
            </a:pPr>
            <a:endParaRPr lang="nl-NL"/>
          </a:p>
        </p:txBody>
      </p:sp>
      <p:sp>
        <p:nvSpPr>
          <p:cNvPr id="3" name="Tijdelijke aanduiding voor datum 2">
            <a:extLst>
              <a:ext uri="{FF2B5EF4-FFF2-40B4-BE49-F238E27FC236}">
                <a16:creationId xmlns:a16="http://schemas.microsoft.com/office/drawing/2014/main" id="{422B096E-9C27-4828-9C9A-1E2F18F9265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imes" charset="0"/>
              </a:defRPr>
            </a:lvl1pPr>
          </a:lstStyle>
          <a:p>
            <a:pPr>
              <a:defRPr/>
            </a:pPr>
            <a:fld id="{33902D84-88C4-43F4-9FCF-18C4695622DA}" type="datetimeFigureOut">
              <a:rPr lang="nl-NL"/>
              <a:pPr>
                <a:defRPr/>
              </a:pPr>
              <a:t>1-6-2023</a:t>
            </a:fld>
            <a:endParaRPr lang="nl-NL"/>
          </a:p>
        </p:txBody>
      </p:sp>
      <p:sp>
        <p:nvSpPr>
          <p:cNvPr id="4" name="Tijdelijke aanduiding voor dia-afbeelding 3">
            <a:extLst>
              <a:ext uri="{FF2B5EF4-FFF2-40B4-BE49-F238E27FC236}">
                <a16:creationId xmlns:a16="http://schemas.microsoft.com/office/drawing/2014/main" id="{D63D2B7B-E0E3-47D6-BD94-6768CBAC327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a:extLst>
              <a:ext uri="{FF2B5EF4-FFF2-40B4-BE49-F238E27FC236}">
                <a16:creationId xmlns:a16="http://schemas.microsoft.com/office/drawing/2014/main" id="{851E7888-B45F-49A1-85BB-4F06F03820D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a:extLst>
              <a:ext uri="{FF2B5EF4-FFF2-40B4-BE49-F238E27FC236}">
                <a16:creationId xmlns:a16="http://schemas.microsoft.com/office/drawing/2014/main" id="{7E1EE63C-723F-4BD1-8BC6-F73E241696B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charset="0"/>
              </a:defRPr>
            </a:lvl1pPr>
          </a:lstStyle>
          <a:p>
            <a:pPr>
              <a:defRPr/>
            </a:pPr>
            <a:endParaRPr lang="nl-NL"/>
          </a:p>
        </p:txBody>
      </p:sp>
      <p:sp>
        <p:nvSpPr>
          <p:cNvPr id="7" name="Tijdelijke aanduiding voor dianummer 6">
            <a:extLst>
              <a:ext uri="{FF2B5EF4-FFF2-40B4-BE49-F238E27FC236}">
                <a16:creationId xmlns:a16="http://schemas.microsoft.com/office/drawing/2014/main" id="{AA21539B-FEED-4990-8ADA-EE05E84E604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23DB596-B5BE-4CF8-9753-E3FD9F696EF0}"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a:t>
            </a:fld>
            <a:endParaRPr lang="nl-NL" altLang="nl-NL"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12</a:t>
            </a:fld>
            <a:endParaRPr lang="nl-NL" altLang="nl-NL" sz="1200"/>
          </a:p>
        </p:txBody>
      </p:sp>
    </p:spTree>
    <p:extLst>
      <p:ext uri="{BB962C8B-B14F-4D97-AF65-F5344CB8AC3E}">
        <p14:creationId xmlns:p14="http://schemas.microsoft.com/office/powerpoint/2010/main" val="2807806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13</a:t>
            </a:fld>
            <a:endParaRPr lang="nl-NL" altLang="nl-NL" sz="1200"/>
          </a:p>
        </p:txBody>
      </p:sp>
    </p:spTree>
    <p:extLst>
      <p:ext uri="{BB962C8B-B14F-4D97-AF65-F5344CB8AC3E}">
        <p14:creationId xmlns:p14="http://schemas.microsoft.com/office/powerpoint/2010/main" val="3501267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14</a:t>
            </a:fld>
            <a:endParaRPr lang="nl-NL" altLang="nl-NL" sz="1200"/>
          </a:p>
        </p:txBody>
      </p:sp>
    </p:spTree>
    <p:extLst>
      <p:ext uri="{BB962C8B-B14F-4D97-AF65-F5344CB8AC3E}">
        <p14:creationId xmlns:p14="http://schemas.microsoft.com/office/powerpoint/2010/main" val="1891630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15</a:t>
            </a:fld>
            <a:endParaRPr lang="nl-NL" altLang="nl-NL" sz="1200"/>
          </a:p>
        </p:txBody>
      </p:sp>
    </p:spTree>
    <p:extLst>
      <p:ext uri="{BB962C8B-B14F-4D97-AF65-F5344CB8AC3E}">
        <p14:creationId xmlns:p14="http://schemas.microsoft.com/office/powerpoint/2010/main" val="3113464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16</a:t>
            </a:fld>
            <a:endParaRPr lang="nl-NL" altLang="nl-NL" sz="1200"/>
          </a:p>
        </p:txBody>
      </p:sp>
    </p:spTree>
    <p:extLst>
      <p:ext uri="{BB962C8B-B14F-4D97-AF65-F5344CB8AC3E}">
        <p14:creationId xmlns:p14="http://schemas.microsoft.com/office/powerpoint/2010/main" val="3254431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17</a:t>
            </a:fld>
            <a:endParaRPr lang="nl-NL" altLang="nl-NL" sz="1200"/>
          </a:p>
        </p:txBody>
      </p:sp>
    </p:spTree>
    <p:extLst>
      <p:ext uri="{BB962C8B-B14F-4D97-AF65-F5344CB8AC3E}">
        <p14:creationId xmlns:p14="http://schemas.microsoft.com/office/powerpoint/2010/main" val="24472902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18</a:t>
            </a:fld>
            <a:endParaRPr lang="nl-NL" altLang="nl-NL" sz="1200"/>
          </a:p>
        </p:txBody>
      </p:sp>
    </p:spTree>
    <p:extLst>
      <p:ext uri="{BB962C8B-B14F-4D97-AF65-F5344CB8AC3E}">
        <p14:creationId xmlns:p14="http://schemas.microsoft.com/office/powerpoint/2010/main" val="2966379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2</a:t>
            </a:fld>
            <a:endParaRPr lang="nl-NL" altLang="nl-NL" sz="1200"/>
          </a:p>
        </p:txBody>
      </p:sp>
    </p:spTree>
    <p:extLst>
      <p:ext uri="{BB962C8B-B14F-4D97-AF65-F5344CB8AC3E}">
        <p14:creationId xmlns:p14="http://schemas.microsoft.com/office/powerpoint/2010/main" val="2054535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3</a:t>
            </a:fld>
            <a:endParaRPr lang="nl-NL" altLang="nl-NL" sz="1200"/>
          </a:p>
        </p:txBody>
      </p:sp>
    </p:spTree>
    <p:extLst>
      <p:ext uri="{BB962C8B-B14F-4D97-AF65-F5344CB8AC3E}">
        <p14:creationId xmlns:p14="http://schemas.microsoft.com/office/powerpoint/2010/main" val="549713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5</a:t>
            </a:fld>
            <a:endParaRPr lang="nl-NL" altLang="nl-NL" sz="1200"/>
          </a:p>
        </p:txBody>
      </p:sp>
    </p:spTree>
    <p:extLst>
      <p:ext uri="{BB962C8B-B14F-4D97-AF65-F5344CB8AC3E}">
        <p14:creationId xmlns:p14="http://schemas.microsoft.com/office/powerpoint/2010/main" val="2796645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7</a:t>
            </a:fld>
            <a:endParaRPr lang="nl-NL" altLang="nl-NL" sz="1200"/>
          </a:p>
        </p:txBody>
      </p:sp>
    </p:spTree>
    <p:extLst>
      <p:ext uri="{BB962C8B-B14F-4D97-AF65-F5344CB8AC3E}">
        <p14:creationId xmlns:p14="http://schemas.microsoft.com/office/powerpoint/2010/main" val="3750437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8</a:t>
            </a:fld>
            <a:endParaRPr lang="nl-NL" altLang="nl-NL" sz="1200"/>
          </a:p>
        </p:txBody>
      </p:sp>
    </p:spTree>
    <p:extLst>
      <p:ext uri="{BB962C8B-B14F-4D97-AF65-F5344CB8AC3E}">
        <p14:creationId xmlns:p14="http://schemas.microsoft.com/office/powerpoint/2010/main" val="35188017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9</a:t>
            </a:fld>
            <a:endParaRPr lang="nl-NL" altLang="nl-NL" sz="1200"/>
          </a:p>
        </p:txBody>
      </p:sp>
    </p:spTree>
    <p:extLst>
      <p:ext uri="{BB962C8B-B14F-4D97-AF65-F5344CB8AC3E}">
        <p14:creationId xmlns:p14="http://schemas.microsoft.com/office/powerpoint/2010/main" val="1006743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10</a:t>
            </a:fld>
            <a:endParaRPr lang="nl-NL" altLang="nl-NL" sz="1200"/>
          </a:p>
        </p:txBody>
      </p:sp>
    </p:spTree>
    <p:extLst>
      <p:ext uri="{BB962C8B-B14F-4D97-AF65-F5344CB8AC3E}">
        <p14:creationId xmlns:p14="http://schemas.microsoft.com/office/powerpoint/2010/main" val="3255465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jdelijke aanduiding voor dia-afbeelding 1">
            <a:extLst>
              <a:ext uri="{FF2B5EF4-FFF2-40B4-BE49-F238E27FC236}">
                <a16:creationId xmlns:a16="http://schemas.microsoft.com/office/drawing/2014/main" id="{4C10B3AB-5AC4-4A94-9C25-ED50D0424B3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Tijdelijke aanduiding voor notities 2">
            <a:extLst>
              <a:ext uri="{FF2B5EF4-FFF2-40B4-BE49-F238E27FC236}">
                <a16:creationId xmlns:a16="http://schemas.microsoft.com/office/drawing/2014/main" id="{99E83B7E-FB30-4875-A852-227C1B34FC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4100" name="Tijdelijke aanduiding voor dianummer 3">
            <a:extLst>
              <a:ext uri="{FF2B5EF4-FFF2-40B4-BE49-F238E27FC236}">
                <a16:creationId xmlns:a16="http://schemas.microsoft.com/office/drawing/2014/main" id="{AB919485-333E-480F-8E11-B8771D2186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fld id="{FE436F32-C361-42C5-8EBC-23DE21B74AA5}" type="slidenum">
              <a:rPr lang="nl-NL" altLang="nl-NL" sz="1200" smtClean="0"/>
              <a:pPr/>
              <a:t>11</a:t>
            </a:fld>
            <a:endParaRPr lang="nl-NL" altLang="nl-NL" sz="1200"/>
          </a:p>
        </p:txBody>
      </p:sp>
    </p:spTree>
    <p:extLst>
      <p:ext uri="{BB962C8B-B14F-4D97-AF65-F5344CB8AC3E}">
        <p14:creationId xmlns:p14="http://schemas.microsoft.com/office/powerpoint/2010/main" val="608017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a:t>Klik om de ondertitelstijl van het model te bewerken</a:t>
            </a:r>
          </a:p>
        </p:txBody>
      </p:sp>
      <p:sp>
        <p:nvSpPr>
          <p:cNvPr id="4" name="Rectangle 4">
            <a:extLst>
              <a:ext uri="{FF2B5EF4-FFF2-40B4-BE49-F238E27FC236}">
                <a16:creationId xmlns:a16="http://schemas.microsoft.com/office/drawing/2014/main" id="{73E4B6CD-5CAD-4D49-9D24-D0549531AB91}"/>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5">
            <a:extLst>
              <a:ext uri="{FF2B5EF4-FFF2-40B4-BE49-F238E27FC236}">
                <a16:creationId xmlns:a16="http://schemas.microsoft.com/office/drawing/2014/main" id="{90618B38-65A4-431F-9ADF-FAD64E7153DF}"/>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6">
            <a:extLst>
              <a:ext uri="{FF2B5EF4-FFF2-40B4-BE49-F238E27FC236}">
                <a16:creationId xmlns:a16="http://schemas.microsoft.com/office/drawing/2014/main" id="{B5E0512F-81E3-4044-83CD-FA8FEE8E56E1}"/>
              </a:ext>
            </a:extLst>
          </p:cNvPr>
          <p:cNvSpPr>
            <a:spLocks noGrp="1" noChangeArrowheads="1"/>
          </p:cNvSpPr>
          <p:nvPr>
            <p:ph type="sldNum" sz="quarter" idx="12"/>
          </p:nvPr>
        </p:nvSpPr>
        <p:spPr>
          <a:ln/>
        </p:spPr>
        <p:txBody>
          <a:bodyPr/>
          <a:lstStyle>
            <a:lvl1pPr>
              <a:defRPr/>
            </a:lvl1pPr>
          </a:lstStyle>
          <a:p>
            <a:pPr>
              <a:defRPr/>
            </a:pPr>
            <a:fld id="{ACF57CE6-A677-485E-8878-57F5006EE0B1}" type="slidenum">
              <a:rPr lang="en-US" altLang="nl-NL"/>
              <a:pPr>
                <a:defRPr/>
              </a:pPr>
              <a:t>‹nr.›</a:t>
            </a:fld>
            <a:endParaRPr lang="en-US" altLang="nl-NL"/>
          </a:p>
        </p:txBody>
      </p:sp>
    </p:spTree>
    <p:extLst>
      <p:ext uri="{BB962C8B-B14F-4D97-AF65-F5344CB8AC3E}">
        <p14:creationId xmlns:p14="http://schemas.microsoft.com/office/powerpoint/2010/main" val="1103263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D3BAFD6F-3E22-4B9A-B9A0-CA23C58386AB}"/>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5">
            <a:extLst>
              <a:ext uri="{FF2B5EF4-FFF2-40B4-BE49-F238E27FC236}">
                <a16:creationId xmlns:a16="http://schemas.microsoft.com/office/drawing/2014/main" id="{A83EFD79-3C8C-45B9-85B5-B82AA55FB24A}"/>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6">
            <a:extLst>
              <a:ext uri="{FF2B5EF4-FFF2-40B4-BE49-F238E27FC236}">
                <a16:creationId xmlns:a16="http://schemas.microsoft.com/office/drawing/2014/main" id="{3BC3EF94-9098-4BC5-947B-60891C50C903}"/>
              </a:ext>
            </a:extLst>
          </p:cNvPr>
          <p:cNvSpPr>
            <a:spLocks noGrp="1" noChangeArrowheads="1"/>
          </p:cNvSpPr>
          <p:nvPr>
            <p:ph type="sldNum" sz="quarter" idx="12"/>
          </p:nvPr>
        </p:nvSpPr>
        <p:spPr>
          <a:ln/>
        </p:spPr>
        <p:txBody>
          <a:bodyPr/>
          <a:lstStyle>
            <a:lvl1pPr>
              <a:defRPr/>
            </a:lvl1pPr>
          </a:lstStyle>
          <a:p>
            <a:pPr>
              <a:defRPr/>
            </a:pPr>
            <a:fld id="{7D7A8FC8-750F-41EC-9691-503E16233A32}" type="slidenum">
              <a:rPr lang="en-US" altLang="nl-NL"/>
              <a:pPr>
                <a:defRPr/>
              </a:pPr>
              <a:t>‹nr.›</a:t>
            </a:fld>
            <a:endParaRPr lang="en-US" altLang="nl-NL"/>
          </a:p>
        </p:txBody>
      </p:sp>
    </p:spTree>
    <p:extLst>
      <p:ext uri="{BB962C8B-B14F-4D97-AF65-F5344CB8AC3E}">
        <p14:creationId xmlns:p14="http://schemas.microsoft.com/office/powerpoint/2010/main" val="4136538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15100" y="609600"/>
            <a:ext cx="1943100" cy="5486400"/>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685800" y="609600"/>
            <a:ext cx="5676900" cy="54864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C252CB2E-2F58-4245-BF9E-4295A7FE904E}"/>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5">
            <a:extLst>
              <a:ext uri="{FF2B5EF4-FFF2-40B4-BE49-F238E27FC236}">
                <a16:creationId xmlns:a16="http://schemas.microsoft.com/office/drawing/2014/main" id="{A216DCD4-8B9C-4E3D-8ACB-3C14C372CE1E}"/>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6">
            <a:extLst>
              <a:ext uri="{FF2B5EF4-FFF2-40B4-BE49-F238E27FC236}">
                <a16:creationId xmlns:a16="http://schemas.microsoft.com/office/drawing/2014/main" id="{2D9BEAB0-B39E-4C9B-BDEA-651FD76E512A}"/>
              </a:ext>
            </a:extLst>
          </p:cNvPr>
          <p:cNvSpPr>
            <a:spLocks noGrp="1" noChangeArrowheads="1"/>
          </p:cNvSpPr>
          <p:nvPr>
            <p:ph type="sldNum" sz="quarter" idx="12"/>
          </p:nvPr>
        </p:nvSpPr>
        <p:spPr>
          <a:ln/>
        </p:spPr>
        <p:txBody>
          <a:bodyPr/>
          <a:lstStyle>
            <a:lvl1pPr>
              <a:defRPr/>
            </a:lvl1pPr>
          </a:lstStyle>
          <a:p>
            <a:pPr>
              <a:defRPr/>
            </a:pPr>
            <a:fld id="{A77A8E94-5F1B-4282-84BF-E154ED91806A}" type="slidenum">
              <a:rPr lang="en-US" altLang="nl-NL"/>
              <a:pPr>
                <a:defRPr/>
              </a:pPr>
              <a:t>‹nr.›</a:t>
            </a:fld>
            <a:endParaRPr lang="en-US" altLang="nl-NL"/>
          </a:p>
        </p:txBody>
      </p:sp>
    </p:spTree>
    <p:extLst>
      <p:ext uri="{BB962C8B-B14F-4D97-AF65-F5344CB8AC3E}">
        <p14:creationId xmlns:p14="http://schemas.microsoft.com/office/powerpoint/2010/main" val="2013114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779041-625C-4659-802A-12DAF1EF6B55}"/>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0400458A-92BD-4FDA-BAF6-77701CCFB0B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47575916-3402-486E-B3CB-F3C82BD69112}"/>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6BAFC6A6-A39B-4185-BD2E-14B858CD20C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25689DC-FF63-418B-88F5-FB0A9106D895}"/>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1406732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2BD1B8-83F7-4F72-9486-30EEBB5EB39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B5076A3-81C0-426D-B1A8-4EEED2A17D1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778-3FA3-43FE-9D7C-58A361875476}"/>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6A417937-67EB-4317-990D-5A235E24EAF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6D4E03C-0389-4215-87CC-C1D9558C37A2}"/>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3648960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D6A27D-15B0-4F95-84DA-B34C8F915173}"/>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067F5580-BB8D-4B77-986C-B59019399A8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40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419492C6-744D-4EDC-8B69-B4374E20E287}"/>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8726A667-AB9C-4D28-BE56-E2E46842B80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364AD8F-1F1C-41DE-8201-D3F988001279}"/>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544311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17C1AE-BA18-4B59-B6A1-76598A04BAE6}"/>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336C8E8-4FA8-4D9D-AB48-93117575600F}"/>
              </a:ext>
            </a:extLst>
          </p:cNvPr>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BD4C658-C777-4AF9-92C6-167F4CE8B68D}"/>
              </a:ext>
            </a:extLst>
          </p:cNvPr>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C48140A-DB03-4D3C-85C5-37F05A8636BF}"/>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6" name="Tijdelijke aanduiding voor voettekst 5">
            <a:extLst>
              <a:ext uri="{FF2B5EF4-FFF2-40B4-BE49-F238E27FC236}">
                <a16:creationId xmlns:a16="http://schemas.microsoft.com/office/drawing/2014/main" id="{AFD4EC30-C587-414F-A7A0-4B451EF0AC0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3216399-4A8E-446C-A25D-0F1546B2BB2F}"/>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24162388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F2BA5E-67CA-4F92-BC52-7E1CAB65E242}"/>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35F7C8D-EE11-4C9F-834C-6F15526541D6}"/>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D39F5A4-C2E2-409D-83D9-EFD505FCFB53}"/>
              </a:ext>
            </a:extLst>
          </p:cNvPr>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6211BC6-BEC1-41D2-BC6F-C9D82123E81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4805D608-C89A-4A35-A686-B02321E0FF45}"/>
              </a:ext>
            </a:extLst>
          </p:cNvPr>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17730531-E46B-439F-9142-2980FE2C28C4}"/>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8" name="Tijdelijke aanduiding voor voettekst 7">
            <a:extLst>
              <a:ext uri="{FF2B5EF4-FFF2-40B4-BE49-F238E27FC236}">
                <a16:creationId xmlns:a16="http://schemas.microsoft.com/office/drawing/2014/main" id="{D4AD2B30-2A56-4D38-8D22-0451A3D3CE7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4A0AB7F-B792-4484-AB68-6D33EED1E528}"/>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367584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6EC4F9-E534-40F2-9B9D-0C87E50E34C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917EA68-ED91-4BCF-B749-ABB88F01A09D}"/>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4" name="Tijdelijke aanduiding voor voettekst 3">
            <a:extLst>
              <a:ext uri="{FF2B5EF4-FFF2-40B4-BE49-F238E27FC236}">
                <a16:creationId xmlns:a16="http://schemas.microsoft.com/office/drawing/2014/main" id="{E8DD9A6B-8239-4346-8288-0A7DA7A13E94}"/>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8BC9A89-B3E8-4B80-AB2C-C73C4EA68221}"/>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13851452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2D690D9-50A2-45F9-9B8E-2DF716554193}"/>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3" name="Tijdelijke aanduiding voor voettekst 2">
            <a:extLst>
              <a:ext uri="{FF2B5EF4-FFF2-40B4-BE49-F238E27FC236}">
                <a16:creationId xmlns:a16="http://schemas.microsoft.com/office/drawing/2014/main" id="{EC3C7AAB-AC70-4794-BB9E-E3043F0C54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A3DF659-4731-4E74-8F37-CC702FFD8026}"/>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3208811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D3741-3C4B-4AAF-BF32-903F4D46D867}"/>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D05FC662-2D95-423F-97E6-9DA29C740CC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2B3E21A-018C-4BFC-97A4-4D554CC516D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2EC4F30-865D-4300-AFE0-838D692AB305}"/>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6" name="Tijdelijke aanduiding voor voettekst 5">
            <a:extLst>
              <a:ext uri="{FF2B5EF4-FFF2-40B4-BE49-F238E27FC236}">
                <a16:creationId xmlns:a16="http://schemas.microsoft.com/office/drawing/2014/main" id="{44749F7F-1477-49AD-8807-F0AACD0AAAD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B9D8D11-A7DE-406E-89A9-0929E47C3E7D}"/>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154679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4">
            <a:extLst>
              <a:ext uri="{FF2B5EF4-FFF2-40B4-BE49-F238E27FC236}">
                <a16:creationId xmlns:a16="http://schemas.microsoft.com/office/drawing/2014/main" id="{A626EACE-B698-4461-B193-402EF8037CE1}"/>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5">
            <a:extLst>
              <a:ext uri="{FF2B5EF4-FFF2-40B4-BE49-F238E27FC236}">
                <a16:creationId xmlns:a16="http://schemas.microsoft.com/office/drawing/2014/main" id="{2DFC283C-2101-4957-A193-436B78246569}"/>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6">
            <a:extLst>
              <a:ext uri="{FF2B5EF4-FFF2-40B4-BE49-F238E27FC236}">
                <a16:creationId xmlns:a16="http://schemas.microsoft.com/office/drawing/2014/main" id="{CEB282C0-EA94-4F8A-822F-AC6DC2631F73}"/>
              </a:ext>
            </a:extLst>
          </p:cNvPr>
          <p:cNvSpPr>
            <a:spLocks noGrp="1" noChangeArrowheads="1"/>
          </p:cNvSpPr>
          <p:nvPr>
            <p:ph type="sldNum" sz="quarter" idx="12"/>
          </p:nvPr>
        </p:nvSpPr>
        <p:spPr>
          <a:ln/>
        </p:spPr>
        <p:txBody>
          <a:bodyPr/>
          <a:lstStyle>
            <a:lvl1pPr>
              <a:defRPr/>
            </a:lvl1pPr>
          </a:lstStyle>
          <a:p>
            <a:pPr>
              <a:defRPr/>
            </a:pPr>
            <a:fld id="{8BEFE91B-AACB-4E22-A26F-68A62878FA20}" type="slidenum">
              <a:rPr lang="en-US" altLang="nl-NL"/>
              <a:pPr>
                <a:defRPr/>
              </a:pPr>
              <a:t>‹nr.›</a:t>
            </a:fld>
            <a:endParaRPr lang="en-US" altLang="nl-NL"/>
          </a:p>
        </p:txBody>
      </p:sp>
    </p:spTree>
    <p:extLst>
      <p:ext uri="{BB962C8B-B14F-4D97-AF65-F5344CB8AC3E}">
        <p14:creationId xmlns:p14="http://schemas.microsoft.com/office/powerpoint/2010/main" val="1912114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7FDF2A-AD57-4194-9CC2-894A34C28D19}"/>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D3B97143-9EFB-4789-9188-1D6A98F6B29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C7C308E5-3E2B-4E74-973C-D82319FFC9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100"/>
            </a:lvl2pPr>
            <a:lvl3pPr marL="685800" indent="0">
              <a:buNone/>
              <a:defRPr sz="900"/>
            </a:lvl3pPr>
            <a:lvl4pPr marL="1028700" indent="0">
              <a:buNone/>
              <a:defRPr sz="800"/>
            </a:lvl4pPr>
            <a:lvl5pPr marL="1371600" indent="0">
              <a:buNone/>
              <a:defRPr sz="800"/>
            </a:lvl5pPr>
            <a:lvl6pPr marL="1714500" indent="0">
              <a:buNone/>
              <a:defRPr sz="800"/>
            </a:lvl6pPr>
            <a:lvl7pPr marL="2057400" indent="0">
              <a:buNone/>
              <a:defRPr sz="800"/>
            </a:lvl7pPr>
            <a:lvl8pPr marL="2400300" indent="0">
              <a:buNone/>
              <a:defRPr sz="800"/>
            </a:lvl8pPr>
            <a:lvl9pPr marL="2743200" indent="0">
              <a:buNone/>
              <a:defRPr sz="8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1CAD860-354D-44D3-BA38-D102DDAC053C}"/>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6" name="Tijdelijke aanduiding voor voettekst 5">
            <a:extLst>
              <a:ext uri="{FF2B5EF4-FFF2-40B4-BE49-F238E27FC236}">
                <a16:creationId xmlns:a16="http://schemas.microsoft.com/office/drawing/2014/main" id="{A39B3285-B519-4ED3-B7B6-B4973427432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B875E15-AAE3-488A-8079-AAD1119515BB}"/>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35386322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D744D8-79C4-42DF-B0FB-4024B75EBA7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5D2C5494-1066-48A5-83D7-8BACA8C7E07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85B904F-CA90-4FF5-B2C1-0D192732A92E}"/>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0C7EF9AF-9552-4B5C-8838-0EDE887670C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1056F2-AA7B-4936-900C-A88811E35789}"/>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36088188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B65B36F-FF51-45B3-BCC5-E4C518565809}"/>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AE3F655-8116-4BA5-A43E-051FDA79DA33}"/>
              </a:ext>
            </a:extLst>
          </p:cNvPr>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1423497-E600-4573-A75E-D1B2776D93B1}"/>
              </a:ext>
            </a:extLst>
          </p:cNvPr>
          <p:cNvSpPr>
            <a:spLocks noGrp="1"/>
          </p:cNvSpPr>
          <p:nvPr>
            <p:ph type="dt" sz="half" idx="10"/>
          </p:nvPr>
        </p:nvSpPr>
        <p:spPr/>
        <p:txBody>
          <a:body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BEEBDB74-ACF5-4762-A9D0-143DEF79D5C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1C3FB06-56E6-43EC-8504-6670C64E88FC}"/>
              </a:ext>
            </a:extLst>
          </p:cNvPr>
          <p:cNvSpPr>
            <a:spLocks noGrp="1"/>
          </p:cNvSpPr>
          <p:nvPr>
            <p:ph type="sldNum" sz="quarter" idx="12"/>
          </p:nvPr>
        </p:nvSpPr>
        <p:spPr/>
        <p:txBody>
          <a:bodyPr/>
          <a:lstStyle/>
          <a:p>
            <a:fld id="{5EF5144B-F575-47CD-80B1-ACC57F1F19E8}" type="slidenum">
              <a:rPr lang="nl-NL" smtClean="0"/>
              <a:t>‹nr.›</a:t>
            </a:fld>
            <a:endParaRPr lang="nl-NL"/>
          </a:p>
        </p:txBody>
      </p:sp>
    </p:spTree>
    <p:extLst>
      <p:ext uri="{BB962C8B-B14F-4D97-AF65-F5344CB8AC3E}">
        <p14:creationId xmlns:p14="http://schemas.microsoft.com/office/powerpoint/2010/main" val="25700136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Citeraat met bij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8C35F-7A1C-4928-9425-EB7DE8DBF9FD}"/>
              </a:ext>
            </a:extLst>
          </p:cNvPr>
          <p:cNvSpPr txBox="1">
            <a:spLocks noGrp="1"/>
          </p:cNvSpPr>
          <p:nvPr>
            <p:ph type="title"/>
          </p:nvPr>
        </p:nvSpPr>
        <p:spPr>
          <a:xfrm>
            <a:off x="2137460" y="609604"/>
            <a:ext cx="6295445" cy="2895603"/>
          </a:xfrm>
        </p:spPr>
        <p:txBody>
          <a:bodyPr/>
          <a:lstStyle>
            <a:lvl1pPr>
              <a:defRPr/>
            </a:lvl1pPr>
          </a:lstStyle>
          <a:p>
            <a:pPr lvl="0"/>
            <a:r>
              <a:rPr lang="nl-NL"/>
              <a:t>Klik om stijl te bewerken</a:t>
            </a:r>
            <a:endParaRPr lang="en-US"/>
          </a:p>
        </p:txBody>
      </p:sp>
      <p:sp>
        <p:nvSpPr>
          <p:cNvPr id="3" name="Text Placeholder 9">
            <a:extLst>
              <a:ext uri="{FF2B5EF4-FFF2-40B4-BE49-F238E27FC236}">
                <a16:creationId xmlns:a16="http://schemas.microsoft.com/office/drawing/2014/main" id="{DB74907F-A864-488B-9D02-0769EC4D0B5E}"/>
              </a:ext>
            </a:extLst>
          </p:cNvPr>
          <p:cNvSpPr txBox="1">
            <a:spLocks noGrp="1"/>
          </p:cNvSpPr>
          <p:nvPr>
            <p:ph type="body" idx="4294967295"/>
          </p:nvPr>
        </p:nvSpPr>
        <p:spPr>
          <a:xfrm>
            <a:off x="2456262" y="3505197"/>
            <a:ext cx="5652418" cy="381003"/>
          </a:xfrm>
        </p:spPr>
        <p:txBody>
          <a:bodyPr anchor="ctr">
            <a:noAutofit/>
          </a:bodyPr>
          <a:lstStyle>
            <a:lvl1pPr marL="0" indent="0">
              <a:buNone/>
              <a:defRPr sz="1200">
                <a:solidFill>
                  <a:srgbClr val="7F7F7F"/>
                </a:solidFill>
              </a:defRPr>
            </a:lvl1pPr>
          </a:lstStyle>
          <a:p>
            <a:pPr lvl="0"/>
            <a:r>
              <a:rPr lang="nl-NL"/>
              <a:t>Klikken om de tekststijl van het model te bewerken</a:t>
            </a:r>
          </a:p>
        </p:txBody>
      </p:sp>
      <p:sp>
        <p:nvSpPr>
          <p:cNvPr id="4" name="Text Placeholder 2">
            <a:extLst>
              <a:ext uri="{FF2B5EF4-FFF2-40B4-BE49-F238E27FC236}">
                <a16:creationId xmlns:a16="http://schemas.microsoft.com/office/drawing/2014/main" id="{0609E2B6-1876-4CDE-9909-DD012509FE24}"/>
              </a:ext>
            </a:extLst>
          </p:cNvPr>
          <p:cNvSpPr txBox="1">
            <a:spLocks noGrp="1"/>
          </p:cNvSpPr>
          <p:nvPr>
            <p:ph type="body" idx="4294967295"/>
          </p:nvPr>
        </p:nvSpPr>
        <p:spPr>
          <a:xfrm>
            <a:off x="1941911" y="4354043"/>
            <a:ext cx="6686550" cy="1555860"/>
          </a:xfrm>
        </p:spPr>
        <p:txBody>
          <a:bodyPr anchor="ctr"/>
          <a:lstStyle>
            <a:lvl1pPr marL="0" indent="0">
              <a:buNone/>
              <a:defRPr>
                <a:solidFill>
                  <a:srgbClr val="595959"/>
                </a:solidFill>
              </a:defRPr>
            </a:lvl1pPr>
          </a:lstStyle>
          <a:p>
            <a:pPr lvl="0"/>
            <a:r>
              <a:rPr lang="nl-NL"/>
              <a:t>Klikken om de tekststijl van het model te bewerken</a:t>
            </a:r>
          </a:p>
        </p:txBody>
      </p:sp>
      <p:sp>
        <p:nvSpPr>
          <p:cNvPr id="5" name="Date Placeholder 3">
            <a:extLst>
              <a:ext uri="{FF2B5EF4-FFF2-40B4-BE49-F238E27FC236}">
                <a16:creationId xmlns:a16="http://schemas.microsoft.com/office/drawing/2014/main" id="{217293BB-62CB-4EFA-8BB4-D997F36DDAF0}"/>
              </a:ext>
            </a:extLst>
          </p:cNvPr>
          <p:cNvSpPr txBox="1">
            <a:spLocks noGrp="1"/>
          </p:cNvSpPr>
          <p:nvPr>
            <p:ph type="dt" sz="half" idx="7"/>
          </p:nvPr>
        </p:nvSpPr>
        <p:spPr/>
        <p:txBody>
          <a:bodyPr/>
          <a:lstStyle>
            <a:lvl1pPr>
              <a:defRPr/>
            </a:lvl1pPr>
          </a:lstStyle>
          <a:p>
            <a:pPr lvl="0"/>
            <a:fld id="{42D60BE0-0AF0-45CD-9A5E-58879F9F8CBF}" type="datetime1">
              <a:rPr lang="en-US"/>
              <a:pPr lvl="0"/>
              <a:t>6/1/2023</a:t>
            </a:fld>
            <a:endParaRPr lang="en-US"/>
          </a:p>
        </p:txBody>
      </p:sp>
      <p:sp>
        <p:nvSpPr>
          <p:cNvPr id="6" name="Footer Placeholder 4">
            <a:extLst>
              <a:ext uri="{FF2B5EF4-FFF2-40B4-BE49-F238E27FC236}">
                <a16:creationId xmlns:a16="http://schemas.microsoft.com/office/drawing/2014/main" id="{95AB9329-93B3-4D0C-BF75-7DE9F9F83160}"/>
              </a:ext>
            </a:extLst>
          </p:cNvPr>
          <p:cNvSpPr txBox="1">
            <a:spLocks noGrp="1"/>
          </p:cNvSpPr>
          <p:nvPr>
            <p:ph type="ftr" sz="quarter" idx="9"/>
          </p:nvPr>
        </p:nvSpPr>
        <p:spPr/>
        <p:txBody>
          <a:bodyPr/>
          <a:lstStyle>
            <a:lvl1pPr>
              <a:defRPr/>
            </a:lvl1pPr>
          </a:lstStyle>
          <a:p>
            <a:pPr lvl="0"/>
            <a:endParaRPr lang="en-US"/>
          </a:p>
        </p:txBody>
      </p:sp>
      <p:sp>
        <p:nvSpPr>
          <p:cNvPr id="7" name="Freeform 11">
            <a:extLst>
              <a:ext uri="{FF2B5EF4-FFF2-40B4-BE49-F238E27FC236}">
                <a16:creationId xmlns:a16="http://schemas.microsoft.com/office/drawing/2014/main" id="{265001A0-D42E-40A7-8B79-0D3E19062B61}"/>
              </a:ext>
            </a:extLst>
          </p:cNvPr>
          <p:cNvSpPr/>
          <p:nvPr/>
        </p:nvSpPr>
        <p:spPr>
          <a:xfrm flipV="1">
            <a:off x="-3140" y="3178171"/>
            <a:ext cx="1191392"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 f4 0 f2"/>
              <a:gd name="f34" fmla="+- f3 0 f2"/>
              <a:gd name="f35" fmla="*/ f34 1 9248"/>
              <a:gd name="f36" fmla="*/ f33 1 10000"/>
              <a:gd name="f37" fmla="*/ f2 1 f35"/>
              <a:gd name="f38" fmla="*/ f3 1 f35"/>
              <a:gd name="f39" fmla="*/ f2 1 f36"/>
              <a:gd name="f40" fmla="*/ f4 1 f36"/>
              <a:gd name="f41" fmla="*/ f37 f31 1"/>
              <a:gd name="f42" fmla="*/ f38 f31 1"/>
              <a:gd name="f43" fmla="*/ f40 f32 1"/>
              <a:gd name="f44" fmla="*/ f39 f32 1"/>
            </a:gdLst>
            <a:ahLst/>
            <a:cxnLst>
              <a:cxn ang="3cd4">
                <a:pos x="hc" y="t"/>
              </a:cxn>
              <a:cxn ang="0">
                <a:pos x="r" y="vc"/>
              </a:cxn>
              <a:cxn ang="cd4">
                <a:pos x="hc" y="b"/>
              </a:cxn>
              <a:cxn ang="cd2">
                <a:pos x="l" y="vc"/>
              </a:cxn>
            </a:cxnLst>
            <a:rect l="f41" t="f44" r="f42" b="f43"/>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1CADE4"/>
          </a:solidFill>
          <a:ln cap="flat">
            <a:noFill/>
            <a:prstDash val="solid"/>
          </a:ln>
        </p:spPr>
        <p:txBody>
          <a:bodyPr vert="horz" wrap="square" lIns="0" tIns="0" rIns="0" bIns="0" anchor="t" anchorCtr="0" compatLnSpc="1">
            <a:noAutofit/>
          </a:bodyPr>
          <a:lstStyle/>
          <a:p>
            <a:pPr marL="0" marR="0" lvl="0" indent="0" algn="l" defTabSz="6858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400" b="0" i="0" u="none" strike="noStrike" kern="1200" cap="none" spc="0" baseline="0">
              <a:solidFill>
                <a:srgbClr val="000000"/>
              </a:solidFill>
              <a:uFillTx/>
              <a:latin typeface="Calibri"/>
            </a:endParaRPr>
          </a:p>
        </p:txBody>
      </p:sp>
      <p:sp>
        <p:nvSpPr>
          <p:cNvPr id="8" name="Slide Number Placeholder 5">
            <a:extLst>
              <a:ext uri="{FF2B5EF4-FFF2-40B4-BE49-F238E27FC236}">
                <a16:creationId xmlns:a16="http://schemas.microsoft.com/office/drawing/2014/main" id="{CBD592AF-89E5-4511-90B2-379642A99187}"/>
              </a:ext>
            </a:extLst>
          </p:cNvPr>
          <p:cNvSpPr txBox="1">
            <a:spLocks noGrp="1"/>
          </p:cNvSpPr>
          <p:nvPr>
            <p:ph type="sldNum" sz="quarter" idx="8"/>
          </p:nvPr>
        </p:nvSpPr>
        <p:spPr>
          <a:xfrm>
            <a:off x="398862" y="3244136"/>
            <a:ext cx="584822" cy="365129"/>
          </a:xfrm>
        </p:spPr>
        <p:txBody>
          <a:bodyPr/>
          <a:lstStyle>
            <a:lvl1pPr>
              <a:defRPr/>
            </a:lvl1pPr>
          </a:lstStyle>
          <a:p>
            <a:pPr lvl="0"/>
            <a:fld id="{E574C379-BFBC-4A61-A9E2-02D178F7C3F4}" type="slidenum">
              <a:t>‹nr.›</a:t>
            </a:fld>
            <a:endParaRPr lang="en-US"/>
          </a:p>
        </p:txBody>
      </p:sp>
      <p:sp>
        <p:nvSpPr>
          <p:cNvPr id="9" name="TextBox 13">
            <a:extLst>
              <a:ext uri="{FF2B5EF4-FFF2-40B4-BE49-F238E27FC236}">
                <a16:creationId xmlns:a16="http://schemas.microsoft.com/office/drawing/2014/main" id="{6F93F6E8-8297-455D-8558-AE2B2C2EC823}"/>
              </a:ext>
            </a:extLst>
          </p:cNvPr>
          <p:cNvSpPr txBox="1"/>
          <p:nvPr/>
        </p:nvSpPr>
        <p:spPr>
          <a:xfrm>
            <a:off x="1850741" y="648008"/>
            <a:ext cx="457202" cy="584777"/>
          </a:xfrm>
          <a:prstGeom prst="rect">
            <a:avLst/>
          </a:prstGeom>
          <a:noFill/>
          <a:ln cap="flat">
            <a:noFill/>
          </a:ln>
        </p:spPr>
        <p:txBody>
          <a:bodyPr vert="horz" wrap="square" lIns="68580" tIns="34290" rIns="68580" bIns="34290" anchor="ctr" anchorCtr="0" compatLnSpc="1">
            <a:noAutofit/>
          </a:bodyPr>
          <a:lstStyle/>
          <a:p>
            <a:pPr marL="0" marR="0" lvl="0" indent="0" algn="l" defTabSz="3429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6000" b="0" i="0" u="none" strike="noStrike" kern="1200" cap="none" spc="0" baseline="0">
                <a:solidFill>
                  <a:srgbClr val="1CADE4"/>
                </a:solidFill>
                <a:uFillTx/>
                <a:latin typeface="Arial"/>
              </a:rPr>
              <a:t>“</a:t>
            </a:r>
          </a:p>
        </p:txBody>
      </p:sp>
      <p:sp>
        <p:nvSpPr>
          <p:cNvPr id="10" name="TextBox 14">
            <a:extLst>
              <a:ext uri="{FF2B5EF4-FFF2-40B4-BE49-F238E27FC236}">
                <a16:creationId xmlns:a16="http://schemas.microsoft.com/office/drawing/2014/main" id="{BC5016E9-27CB-4B06-917B-2B00911E9BAD}"/>
              </a:ext>
            </a:extLst>
          </p:cNvPr>
          <p:cNvSpPr txBox="1"/>
          <p:nvPr/>
        </p:nvSpPr>
        <p:spPr>
          <a:xfrm>
            <a:off x="8336140" y="2905305"/>
            <a:ext cx="457202" cy="584777"/>
          </a:xfrm>
          <a:prstGeom prst="rect">
            <a:avLst/>
          </a:prstGeom>
          <a:noFill/>
          <a:ln cap="flat">
            <a:noFill/>
          </a:ln>
        </p:spPr>
        <p:txBody>
          <a:bodyPr vert="horz" wrap="square" lIns="68580" tIns="34290" rIns="68580" bIns="34290" anchor="ctr" anchorCtr="0" compatLnSpc="1">
            <a:noAutofit/>
          </a:bodyPr>
          <a:lstStyle/>
          <a:p>
            <a:pPr marL="0" marR="0" lvl="0" indent="0" algn="l" defTabSz="3429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6000" b="0" i="0" u="none" strike="noStrike" kern="1200" cap="none" spc="0" baseline="0">
                <a:solidFill>
                  <a:srgbClr val="1CADE4"/>
                </a:solidFill>
                <a:uFillTx/>
                <a:latin typeface="Arial"/>
              </a:rPr>
              <a:t>”</a:t>
            </a:r>
          </a:p>
        </p:txBody>
      </p:sp>
    </p:spTree>
    <p:extLst>
      <p:ext uri="{BB962C8B-B14F-4D97-AF65-F5344CB8AC3E}">
        <p14:creationId xmlns:p14="http://schemas.microsoft.com/office/powerpoint/2010/main" val="321611892"/>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4">
            <a:extLst>
              <a:ext uri="{FF2B5EF4-FFF2-40B4-BE49-F238E27FC236}">
                <a16:creationId xmlns:a16="http://schemas.microsoft.com/office/drawing/2014/main" id="{94BCC1BD-482E-49B1-956D-BAB813FF75D7}"/>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5" name="Rectangle 5">
            <a:extLst>
              <a:ext uri="{FF2B5EF4-FFF2-40B4-BE49-F238E27FC236}">
                <a16:creationId xmlns:a16="http://schemas.microsoft.com/office/drawing/2014/main" id="{F2800C35-FB76-4ADB-A3B8-8AB863BFEAD2}"/>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6" name="Rectangle 6">
            <a:extLst>
              <a:ext uri="{FF2B5EF4-FFF2-40B4-BE49-F238E27FC236}">
                <a16:creationId xmlns:a16="http://schemas.microsoft.com/office/drawing/2014/main" id="{74DD31DA-3721-489D-94CE-353F9471A106}"/>
              </a:ext>
            </a:extLst>
          </p:cNvPr>
          <p:cNvSpPr>
            <a:spLocks noGrp="1" noChangeArrowheads="1"/>
          </p:cNvSpPr>
          <p:nvPr>
            <p:ph type="sldNum" sz="quarter" idx="12"/>
          </p:nvPr>
        </p:nvSpPr>
        <p:spPr>
          <a:ln/>
        </p:spPr>
        <p:txBody>
          <a:bodyPr/>
          <a:lstStyle>
            <a:lvl1pPr>
              <a:defRPr/>
            </a:lvl1pPr>
          </a:lstStyle>
          <a:p>
            <a:pPr>
              <a:defRPr/>
            </a:pPr>
            <a:fld id="{E370C5A0-0380-46EF-9EFF-77188E2C9218}" type="slidenum">
              <a:rPr lang="en-US" altLang="nl-NL"/>
              <a:pPr>
                <a:defRPr/>
              </a:pPr>
              <a:t>‹nr.›</a:t>
            </a:fld>
            <a:endParaRPr lang="en-US" altLang="nl-NL"/>
          </a:p>
        </p:txBody>
      </p:sp>
    </p:spTree>
    <p:extLst>
      <p:ext uri="{BB962C8B-B14F-4D97-AF65-F5344CB8AC3E}">
        <p14:creationId xmlns:p14="http://schemas.microsoft.com/office/powerpoint/2010/main" val="3121356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4">
            <a:extLst>
              <a:ext uri="{FF2B5EF4-FFF2-40B4-BE49-F238E27FC236}">
                <a16:creationId xmlns:a16="http://schemas.microsoft.com/office/drawing/2014/main" id="{F810BD67-9FC1-40A8-B2F7-4E51DA250D6A}"/>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5">
            <a:extLst>
              <a:ext uri="{FF2B5EF4-FFF2-40B4-BE49-F238E27FC236}">
                <a16:creationId xmlns:a16="http://schemas.microsoft.com/office/drawing/2014/main" id="{FEB72AA4-0CC1-4D92-A524-97B7A0FE01A4}"/>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6">
            <a:extLst>
              <a:ext uri="{FF2B5EF4-FFF2-40B4-BE49-F238E27FC236}">
                <a16:creationId xmlns:a16="http://schemas.microsoft.com/office/drawing/2014/main" id="{DA4E8D0D-F22E-4248-A398-8497B239C154}"/>
              </a:ext>
            </a:extLst>
          </p:cNvPr>
          <p:cNvSpPr>
            <a:spLocks noGrp="1" noChangeArrowheads="1"/>
          </p:cNvSpPr>
          <p:nvPr>
            <p:ph type="sldNum" sz="quarter" idx="12"/>
          </p:nvPr>
        </p:nvSpPr>
        <p:spPr>
          <a:ln/>
        </p:spPr>
        <p:txBody>
          <a:bodyPr/>
          <a:lstStyle>
            <a:lvl1pPr>
              <a:defRPr/>
            </a:lvl1pPr>
          </a:lstStyle>
          <a:p>
            <a:pPr>
              <a:defRPr/>
            </a:pPr>
            <a:fld id="{CB27C5C1-B272-47F2-8E3A-3C10BD102780}" type="slidenum">
              <a:rPr lang="en-US" altLang="nl-NL"/>
              <a:pPr>
                <a:defRPr/>
              </a:pPr>
              <a:t>‹nr.›</a:t>
            </a:fld>
            <a:endParaRPr lang="en-US" altLang="nl-NL"/>
          </a:p>
        </p:txBody>
      </p:sp>
    </p:spTree>
    <p:extLst>
      <p:ext uri="{BB962C8B-B14F-4D97-AF65-F5344CB8AC3E}">
        <p14:creationId xmlns:p14="http://schemas.microsoft.com/office/powerpoint/2010/main" val="1011602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4">
            <a:extLst>
              <a:ext uri="{FF2B5EF4-FFF2-40B4-BE49-F238E27FC236}">
                <a16:creationId xmlns:a16="http://schemas.microsoft.com/office/drawing/2014/main" id="{4C08BBEF-2C0D-4EBA-B5F7-2333D8ED8D73}"/>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8" name="Rectangle 5">
            <a:extLst>
              <a:ext uri="{FF2B5EF4-FFF2-40B4-BE49-F238E27FC236}">
                <a16:creationId xmlns:a16="http://schemas.microsoft.com/office/drawing/2014/main" id="{7EB94EFE-7DC9-4ECC-86C2-E30F65B50333}"/>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9" name="Rectangle 6">
            <a:extLst>
              <a:ext uri="{FF2B5EF4-FFF2-40B4-BE49-F238E27FC236}">
                <a16:creationId xmlns:a16="http://schemas.microsoft.com/office/drawing/2014/main" id="{1D76A3E4-E794-4311-8A42-A6676D1F8316}"/>
              </a:ext>
            </a:extLst>
          </p:cNvPr>
          <p:cNvSpPr>
            <a:spLocks noGrp="1" noChangeArrowheads="1"/>
          </p:cNvSpPr>
          <p:nvPr>
            <p:ph type="sldNum" sz="quarter" idx="12"/>
          </p:nvPr>
        </p:nvSpPr>
        <p:spPr>
          <a:ln/>
        </p:spPr>
        <p:txBody>
          <a:bodyPr/>
          <a:lstStyle>
            <a:lvl1pPr>
              <a:defRPr/>
            </a:lvl1pPr>
          </a:lstStyle>
          <a:p>
            <a:pPr>
              <a:defRPr/>
            </a:pPr>
            <a:fld id="{4DC490DC-800E-45E6-B599-1CFDA54C9DCF}" type="slidenum">
              <a:rPr lang="en-US" altLang="nl-NL"/>
              <a:pPr>
                <a:defRPr/>
              </a:pPr>
              <a:t>‹nr.›</a:t>
            </a:fld>
            <a:endParaRPr lang="en-US" altLang="nl-NL"/>
          </a:p>
        </p:txBody>
      </p:sp>
    </p:spTree>
    <p:extLst>
      <p:ext uri="{BB962C8B-B14F-4D97-AF65-F5344CB8AC3E}">
        <p14:creationId xmlns:p14="http://schemas.microsoft.com/office/powerpoint/2010/main" val="622183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4">
            <a:extLst>
              <a:ext uri="{FF2B5EF4-FFF2-40B4-BE49-F238E27FC236}">
                <a16:creationId xmlns:a16="http://schemas.microsoft.com/office/drawing/2014/main" id="{86FE7ACC-E89E-46C9-8BCB-043F6B011548}"/>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4" name="Rectangle 5">
            <a:extLst>
              <a:ext uri="{FF2B5EF4-FFF2-40B4-BE49-F238E27FC236}">
                <a16:creationId xmlns:a16="http://schemas.microsoft.com/office/drawing/2014/main" id="{1AAA2D1A-D2C5-42D5-B82B-D8627F3DD0D0}"/>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5" name="Rectangle 6">
            <a:extLst>
              <a:ext uri="{FF2B5EF4-FFF2-40B4-BE49-F238E27FC236}">
                <a16:creationId xmlns:a16="http://schemas.microsoft.com/office/drawing/2014/main" id="{D31130ED-FE5A-4140-9685-6DABA6780B65}"/>
              </a:ext>
            </a:extLst>
          </p:cNvPr>
          <p:cNvSpPr>
            <a:spLocks noGrp="1" noChangeArrowheads="1"/>
          </p:cNvSpPr>
          <p:nvPr>
            <p:ph type="sldNum" sz="quarter" idx="12"/>
          </p:nvPr>
        </p:nvSpPr>
        <p:spPr>
          <a:ln/>
        </p:spPr>
        <p:txBody>
          <a:bodyPr/>
          <a:lstStyle>
            <a:lvl1pPr>
              <a:defRPr/>
            </a:lvl1pPr>
          </a:lstStyle>
          <a:p>
            <a:pPr>
              <a:defRPr/>
            </a:pPr>
            <a:fld id="{C95CCE26-A8BD-4D1A-A498-8DE8F247D698}" type="slidenum">
              <a:rPr lang="en-US" altLang="nl-NL"/>
              <a:pPr>
                <a:defRPr/>
              </a:pPr>
              <a:t>‹nr.›</a:t>
            </a:fld>
            <a:endParaRPr lang="en-US" altLang="nl-NL"/>
          </a:p>
        </p:txBody>
      </p:sp>
    </p:spTree>
    <p:extLst>
      <p:ext uri="{BB962C8B-B14F-4D97-AF65-F5344CB8AC3E}">
        <p14:creationId xmlns:p14="http://schemas.microsoft.com/office/powerpoint/2010/main" val="404740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4DE724B-A566-4227-B4FC-055D8A7F2356}"/>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3" name="Rectangle 5">
            <a:extLst>
              <a:ext uri="{FF2B5EF4-FFF2-40B4-BE49-F238E27FC236}">
                <a16:creationId xmlns:a16="http://schemas.microsoft.com/office/drawing/2014/main" id="{A6943C93-DAC9-4C7D-AC42-18EC4D5253BA}"/>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4" name="Rectangle 6">
            <a:extLst>
              <a:ext uri="{FF2B5EF4-FFF2-40B4-BE49-F238E27FC236}">
                <a16:creationId xmlns:a16="http://schemas.microsoft.com/office/drawing/2014/main" id="{5C321AC8-3D34-4ED8-B913-BA0EF09EAFEF}"/>
              </a:ext>
            </a:extLst>
          </p:cNvPr>
          <p:cNvSpPr>
            <a:spLocks noGrp="1" noChangeArrowheads="1"/>
          </p:cNvSpPr>
          <p:nvPr>
            <p:ph type="sldNum" sz="quarter" idx="12"/>
          </p:nvPr>
        </p:nvSpPr>
        <p:spPr>
          <a:ln/>
        </p:spPr>
        <p:txBody>
          <a:bodyPr/>
          <a:lstStyle>
            <a:lvl1pPr>
              <a:defRPr/>
            </a:lvl1pPr>
          </a:lstStyle>
          <a:p>
            <a:pPr>
              <a:defRPr/>
            </a:pPr>
            <a:fld id="{3CA16366-9B81-4ECB-BE5D-6B32D9627FC4}" type="slidenum">
              <a:rPr lang="en-US" altLang="nl-NL"/>
              <a:pPr>
                <a:defRPr/>
              </a:pPr>
              <a:t>‹nr.›</a:t>
            </a:fld>
            <a:endParaRPr lang="en-US" altLang="nl-NL"/>
          </a:p>
        </p:txBody>
      </p:sp>
    </p:spTree>
    <p:extLst>
      <p:ext uri="{BB962C8B-B14F-4D97-AF65-F5344CB8AC3E}">
        <p14:creationId xmlns:p14="http://schemas.microsoft.com/office/powerpoint/2010/main" val="1344297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2772A49B-E091-4706-BA9F-9770BA65C0A1}"/>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5">
            <a:extLst>
              <a:ext uri="{FF2B5EF4-FFF2-40B4-BE49-F238E27FC236}">
                <a16:creationId xmlns:a16="http://schemas.microsoft.com/office/drawing/2014/main" id="{0C3B9DE0-0201-4EF9-9CBA-EB2630FEEC58}"/>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6">
            <a:extLst>
              <a:ext uri="{FF2B5EF4-FFF2-40B4-BE49-F238E27FC236}">
                <a16:creationId xmlns:a16="http://schemas.microsoft.com/office/drawing/2014/main" id="{64B336D7-2747-4C62-8D1B-7F89D408A33F}"/>
              </a:ext>
            </a:extLst>
          </p:cNvPr>
          <p:cNvSpPr>
            <a:spLocks noGrp="1" noChangeArrowheads="1"/>
          </p:cNvSpPr>
          <p:nvPr>
            <p:ph type="sldNum" sz="quarter" idx="12"/>
          </p:nvPr>
        </p:nvSpPr>
        <p:spPr>
          <a:ln/>
        </p:spPr>
        <p:txBody>
          <a:bodyPr/>
          <a:lstStyle>
            <a:lvl1pPr>
              <a:defRPr/>
            </a:lvl1pPr>
          </a:lstStyle>
          <a:p>
            <a:pPr>
              <a:defRPr/>
            </a:pPr>
            <a:fld id="{CCC2F6C8-7E6C-4F93-B2FE-BBCF5E101C4A}" type="slidenum">
              <a:rPr lang="en-US" altLang="nl-NL"/>
              <a:pPr>
                <a:defRPr/>
              </a:pPr>
              <a:t>‹nr.›</a:t>
            </a:fld>
            <a:endParaRPr lang="en-US" altLang="nl-NL"/>
          </a:p>
        </p:txBody>
      </p:sp>
    </p:spTree>
    <p:extLst>
      <p:ext uri="{BB962C8B-B14F-4D97-AF65-F5344CB8AC3E}">
        <p14:creationId xmlns:p14="http://schemas.microsoft.com/office/powerpoint/2010/main" val="4240018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4">
            <a:extLst>
              <a:ext uri="{FF2B5EF4-FFF2-40B4-BE49-F238E27FC236}">
                <a16:creationId xmlns:a16="http://schemas.microsoft.com/office/drawing/2014/main" id="{8B5953DB-0166-4545-A077-7FEFFEEC8BD4}"/>
              </a:ext>
            </a:extLst>
          </p:cNvPr>
          <p:cNvSpPr>
            <a:spLocks noGrp="1" noChangeArrowheads="1"/>
          </p:cNvSpPr>
          <p:nvPr>
            <p:ph type="dt" sz="half" idx="10"/>
          </p:nvPr>
        </p:nvSpPr>
        <p:spPr>
          <a:ln/>
        </p:spPr>
        <p:txBody>
          <a:bodyPr/>
          <a:lstStyle>
            <a:lvl1pPr>
              <a:defRPr/>
            </a:lvl1pPr>
          </a:lstStyle>
          <a:p>
            <a:pPr>
              <a:defRPr/>
            </a:pPr>
            <a:endParaRPr lang="en-US" altLang="nl-NL"/>
          </a:p>
        </p:txBody>
      </p:sp>
      <p:sp>
        <p:nvSpPr>
          <p:cNvPr id="6" name="Rectangle 5">
            <a:extLst>
              <a:ext uri="{FF2B5EF4-FFF2-40B4-BE49-F238E27FC236}">
                <a16:creationId xmlns:a16="http://schemas.microsoft.com/office/drawing/2014/main" id="{18B0EF76-49D1-4910-8110-62400A18A477}"/>
              </a:ext>
            </a:extLst>
          </p:cNvPr>
          <p:cNvSpPr>
            <a:spLocks noGrp="1" noChangeArrowheads="1"/>
          </p:cNvSpPr>
          <p:nvPr>
            <p:ph type="ftr" sz="quarter" idx="11"/>
          </p:nvPr>
        </p:nvSpPr>
        <p:spPr>
          <a:ln/>
        </p:spPr>
        <p:txBody>
          <a:bodyPr/>
          <a:lstStyle>
            <a:lvl1pPr>
              <a:defRPr/>
            </a:lvl1pPr>
          </a:lstStyle>
          <a:p>
            <a:pPr>
              <a:defRPr/>
            </a:pPr>
            <a:endParaRPr lang="en-US" altLang="nl-NL"/>
          </a:p>
        </p:txBody>
      </p:sp>
      <p:sp>
        <p:nvSpPr>
          <p:cNvPr id="7" name="Rectangle 6">
            <a:extLst>
              <a:ext uri="{FF2B5EF4-FFF2-40B4-BE49-F238E27FC236}">
                <a16:creationId xmlns:a16="http://schemas.microsoft.com/office/drawing/2014/main" id="{3D0854A1-CB57-48F4-90F2-E66A2A53ECB5}"/>
              </a:ext>
            </a:extLst>
          </p:cNvPr>
          <p:cNvSpPr>
            <a:spLocks noGrp="1" noChangeArrowheads="1"/>
          </p:cNvSpPr>
          <p:nvPr>
            <p:ph type="sldNum" sz="quarter" idx="12"/>
          </p:nvPr>
        </p:nvSpPr>
        <p:spPr>
          <a:ln/>
        </p:spPr>
        <p:txBody>
          <a:bodyPr/>
          <a:lstStyle>
            <a:lvl1pPr>
              <a:defRPr/>
            </a:lvl1pPr>
          </a:lstStyle>
          <a:p>
            <a:pPr>
              <a:defRPr/>
            </a:pPr>
            <a:fld id="{333774E8-A1DD-4196-A43A-71AD84279BC5}" type="slidenum">
              <a:rPr lang="en-US" altLang="nl-NL"/>
              <a:pPr>
                <a:defRPr/>
              </a:pPr>
              <a:t>‹nr.›</a:t>
            </a:fld>
            <a:endParaRPr lang="en-US" altLang="nl-NL"/>
          </a:p>
        </p:txBody>
      </p:sp>
    </p:spTree>
    <p:extLst>
      <p:ext uri="{BB962C8B-B14F-4D97-AF65-F5344CB8AC3E}">
        <p14:creationId xmlns:p14="http://schemas.microsoft.com/office/powerpoint/2010/main" val="729675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C3F0CD2-8D7D-4552-A0B0-A951DDC1E48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nl-NL"/>
              <a:t>Click to edit Master title style</a:t>
            </a:r>
          </a:p>
        </p:txBody>
      </p:sp>
      <p:sp>
        <p:nvSpPr>
          <p:cNvPr id="1027" name="Rectangle 3">
            <a:extLst>
              <a:ext uri="{FF2B5EF4-FFF2-40B4-BE49-F238E27FC236}">
                <a16:creationId xmlns:a16="http://schemas.microsoft.com/office/drawing/2014/main" id="{11D44B57-94CD-4631-8A5F-76C38223F6F7}"/>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nl-NL"/>
              <a:t>Click to edit Master text styles</a:t>
            </a:r>
          </a:p>
          <a:p>
            <a:pPr lvl="1"/>
            <a:r>
              <a:rPr lang="en-US" altLang="nl-NL"/>
              <a:t>Second level</a:t>
            </a:r>
          </a:p>
          <a:p>
            <a:pPr lvl="2"/>
            <a:r>
              <a:rPr lang="en-US" altLang="nl-NL"/>
              <a:t>Third level</a:t>
            </a:r>
          </a:p>
          <a:p>
            <a:pPr lvl="3"/>
            <a:r>
              <a:rPr lang="en-US" altLang="nl-NL"/>
              <a:t>Fourth level</a:t>
            </a:r>
          </a:p>
          <a:p>
            <a:pPr lvl="4"/>
            <a:r>
              <a:rPr lang="en-US" altLang="nl-NL"/>
              <a:t>Fifth level</a:t>
            </a:r>
          </a:p>
        </p:txBody>
      </p:sp>
      <p:sp>
        <p:nvSpPr>
          <p:cNvPr id="1028" name="Rectangle 4">
            <a:extLst>
              <a:ext uri="{FF2B5EF4-FFF2-40B4-BE49-F238E27FC236}">
                <a16:creationId xmlns:a16="http://schemas.microsoft.com/office/drawing/2014/main" id="{CAD9148A-8CD8-4ADD-8FA8-6BEA6F14398B}"/>
              </a:ext>
            </a:extLst>
          </p:cNvPr>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defRPr sz="1400">
                <a:latin typeface="Times" charset="0"/>
              </a:defRPr>
            </a:lvl1pPr>
          </a:lstStyle>
          <a:p>
            <a:pPr>
              <a:defRPr/>
            </a:pPr>
            <a:endParaRPr lang="en-US" altLang="nl-NL"/>
          </a:p>
        </p:txBody>
      </p:sp>
      <p:sp>
        <p:nvSpPr>
          <p:cNvPr id="1029" name="Rectangle 5">
            <a:extLst>
              <a:ext uri="{FF2B5EF4-FFF2-40B4-BE49-F238E27FC236}">
                <a16:creationId xmlns:a16="http://schemas.microsoft.com/office/drawing/2014/main" id="{F565A7FA-41B0-43A1-9F08-09BC38439707}"/>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a:defRPr sz="1400">
                <a:latin typeface="Times" charset="0"/>
              </a:defRPr>
            </a:lvl1pPr>
          </a:lstStyle>
          <a:p>
            <a:pPr>
              <a:defRPr/>
            </a:pPr>
            <a:endParaRPr lang="en-US" altLang="nl-NL"/>
          </a:p>
        </p:txBody>
      </p:sp>
      <p:sp>
        <p:nvSpPr>
          <p:cNvPr id="1030" name="Rectangle 6">
            <a:extLst>
              <a:ext uri="{FF2B5EF4-FFF2-40B4-BE49-F238E27FC236}">
                <a16:creationId xmlns:a16="http://schemas.microsoft.com/office/drawing/2014/main" id="{516A72D2-634C-4962-A4E5-681015E06C84}"/>
              </a:ext>
            </a:extLst>
          </p:cNvPr>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468C079F-37AD-4E2B-BEF1-EBFD67438E26}" type="slidenum">
              <a:rPr lang="en-US" altLang="nl-NL"/>
              <a:pPr>
                <a:defRPr/>
              </a:pPr>
              <a:t>‹nr.›</a:t>
            </a:fld>
            <a:endParaRPr lang="en-US" altLang="nl-NL"/>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fontAlgn="base">
        <a:spcBef>
          <a:spcPct val="0"/>
        </a:spcBef>
        <a:spcAft>
          <a:spcPct val="0"/>
        </a:spcAft>
        <a:defRPr sz="4400">
          <a:solidFill>
            <a:schemeClr val="tx2"/>
          </a:solidFill>
          <a:latin typeface="Times" charset="0"/>
        </a:defRPr>
      </a:lvl6pPr>
      <a:lvl7pPr marL="914400" algn="ctr" rtl="0" fontAlgn="base">
        <a:spcBef>
          <a:spcPct val="0"/>
        </a:spcBef>
        <a:spcAft>
          <a:spcPct val="0"/>
        </a:spcAft>
        <a:defRPr sz="4400">
          <a:solidFill>
            <a:schemeClr val="tx2"/>
          </a:solidFill>
          <a:latin typeface="Times" charset="0"/>
        </a:defRPr>
      </a:lvl7pPr>
      <a:lvl8pPr marL="1371600" algn="ctr" rtl="0" fontAlgn="base">
        <a:spcBef>
          <a:spcPct val="0"/>
        </a:spcBef>
        <a:spcAft>
          <a:spcPct val="0"/>
        </a:spcAft>
        <a:defRPr sz="4400">
          <a:solidFill>
            <a:schemeClr val="tx2"/>
          </a:solidFill>
          <a:latin typeface="Times" charset="0"/>
        </a:defRPr>
      </a:lvl8pPr>
      <a:lvl9pPr marL="1828800" algn="ctr" rtl="0" fontAlgn="base">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922679A-73BD-40AC-BB38-77C923725E3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C5716AE-9BBD-4A81-A9A1-2476082FD39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CD588D4-66F1-4B78-80B2-56709E3B779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311B859-213E-415C-B1EE-1CD80681A6D2}" type="datetimeFigureOut">
              <a:rPr lang="nl-NL" smtClean="0"/>
              <a:t>1-6-2023</a:t>
            </a:fld>
            <a:endParaRPr lang="nl-NL"/>
          </a:p>
        </p:txBody>
      </p:sp>
      <p:sp>
        <p:nvSpPr>
          <p:cNvPr id="5" name="Tijdelijke aanduiding voor voettekst 4">
            <a:extLst>
              <a:ext uri="{FF2B5EF4-FFF2-40B4-BE49-F238E27FC236}">
                <a16:creationId xmlns:a16="http://schemas.microsoft.com/office/drawing/2014/main" id="{1086C8E0-1A7D-43A1-A98C-70C195A4CB2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0605BEA-634D-4AF2-A602-7F079D3FC68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F5144B-F575-47CD-80B1-ACC57F1F19E8}" type="slidenum">
              <a:rPr lang="nl-NL" smtClean="0"/>
              <a:t>‹nr.›</a:t>
            </a:fld>
            <a:endParaRPr lang="nl-NL"/>
          </a:p>
        </p:txBody>
      </p:sp>
    </p:spTree>
    <p:extLst>
      <p:ext uri="{BB962C8B-B14F-4D97-AF65-F5344CB8AC3E}">
        <p14:creationId xmlns:p14="http://schemas.microsoft.com/office/powerpoint/2010/main" val="457933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nl-NL"/>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www.verwey-jonker.nl/wp-content/uploads/2023/03/122030_Laagdrempelige-hulp.pdf" TargetMode="Externa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sterkhuis.nl/onderzoek-en-factsheets-potentiele-jongensslachtoffers-van-seksuele-uitbui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www.valente.nl/wp-content/uploads/2022/01/kader-landelijke-onderzoeksagenda-vastgesteld-oktober-2020.pdf"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s://www.valente.nl/netwerken/kennisnetwerk-onderzoeksnetwerk-partnergewel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u.nl/-/janine-janssen-lector-veiligheid-in-afhankelijkheidsrelaties-bij-de-politieacademie"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8" Type="http://schemas.openxmlformats.org/officeDocument/2006/relationships/image" Target="../media/image3.svg"/><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diagramLayout" Target="../diagrams/layout1.xml"/><Relationship Id="rId7" Type="http://schemas.openxmlformats.org/officeDocument/2006/relationships/image" Target="../media/image2.png"/><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diagramData" Target="../diagrams/data1.xml"/><Relationship Id="rId16" Type="http://schemas.openxmlformats.org/officeDocument/2006/relationships/diagramLayout" Target="../diagrams/layout3.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Layout" Target="../diagrams/layout2.xml"/><Relationship Id="rId5" Type="http://schemas.openxmlformats.org/officeDocument/2006/relationships/diagramColors" Target="../diagrams/colors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QuickStyle" Target="../diagrams/quickStyle1.xml"/><Relationship Id="rId9" Type="http://schemas.openxmlformats.org/officeDocument/2006/relationships/image" Target="../media/image1.png"/><Relationship Id="rId14" Type="http://schemas.microsoft.com/office/2007/relationships/diagramDrawing" Target="../diagrams/drawing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sv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www.verwey-jonker.nl/artikel/goed-ingerichte-mda-helpt-gezinnen-met-complexe-problematiek-huiselijk-geweld-en-kindermishandelin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685800" y="829351"/>
            <a:ext cx="7772400" cy="4353714"/>
          </a:xfrm>
        </p:spPr>
        <p:txBody>
          <a:bodyPr/>
          <a:lstStyle/>
          <a:p>
            <a:r>
              <a:rPr lang="nl-NL" altLang="nl-NL" dirty="0">
                <a:solidFill>
                  <a:srgbClr val="0070C0"/>
                </a:solidFill>
                <a:latin typeface="Calibri"/>
                <a:cs typeface="Calibri"/>
              </a:rPr>
              <a:t>Landelijke </a:t>
            </a:r>
            <a:r>
              <a:rPr lang="nl-NL" altLang="nl-NL" dirty="0" err="1">
                <a:solidFill>
                  <a:srgbClr val="0070C0"/>
                </a:solidFill>
                <a:latin typeface="Calibri"/>
                <a:cs typeface="Calibri"/>
              </a:rPr>
              <a:t>onderzoeksagenda</a:t>
            </a:r>
            <a:r>
              <a:rPr lang="nl-NL" altLang="nl-NL" dirty="0">
                <a:solidFill>
                  <a:srgbClr val="0070C0"/>
                </a:solidFill>
                <a:latin typeface="Calibri"/>
                <a:cs typeface="Calibri"/>
              </a:rPr>
              <a:t> Valente 2020 – 2024</a:t>
            </a:r>
            <a:br>
              <a:rPr lang="nl-NL" altLang="nl-NL" dirty="0">
                <a:latin typeface="Calibri"/>
                <a:cs typeface="Times"/>
              </a:rPr>
            </a:br>
            <a:r>
              <a:rPr lang="nl-NL" altLang="nl-NL" sz="3200" dirty="0">
                <a:solidFill>
                  <a:srgbClr val="0070C0"/>
                </a:solidFill>
                <a:latin typeface="Calibri"/>
                <a:cs typeface="Times"/>
              </a:rPr>
              <a:t>branchevereniging voor participatie, begeleiding en veilige opvang</a:t>
            </a:r>
            <a:br>
              <a:rPr lang="nl-NL" altLang="nl-NL" sz="3200" dirty="0">
                <a:latin typeface="Calibri"/>
                <a:cs typeface="Times"/>
              </a:rPr>
            </a:br>
            <a:br>
              <a:rPr lang="nl-NL" altLang="nl-NL" dirty="0">
                <a:latin typeface="Calibri"/>
                <a:cs typeface="Times"/>
              </a:rPr>
            </a:br>
            <a:r>
              <a:rPr lang="nl-NL" altLang="nl-NL" sz="2400" dirty="0">
                <a:solidFill>
                  <a:srgbClr val="0070C0"/>
                </a:solidFill>
                <a:latin typeface="Calibri"/>
                <a:cs typeface="Times"/>
              </a:rPr>
              <a:t>Maatschappelijke en Vrouwenopvang, Beschermd Wonen, Forensische Zorg, Kinderen - in en buiten de opvang</a:t>
            </a: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303289" y="547378"/>
            <a:ext cx="8583858" cy="5461467"/>
          </a:xfrm>
        </p:spPr>
        <p:txBody>
          <a:bodyPr/>
          <a:lstStyle/>
          <a:p>
            <a:pPr algn="l"/>
            <a:br>
              <a:rPr lang="nl-NL" altLang="nl-NL" sz="3200" b="1">
                <a:solidFill>
                  <a:srgbClr val="0070C0"/>
                </a:solidFill>
                <a:latin typeface="Calibri"/>
                <a:cs typeface="Calibri"/>
              </a:rPr>
            </a:br>
            <a:r>
              <a:rPr lang="nl-NL" altLang="nl-NL" sz="3000" b="1">
                <a:latin typeface="+mj-ea"/>
                <a:cs typeface="Calibri"/>
              </a:rPr>
              <a:t>Laagdrempelige hulp voor slachtoffers en plegers van geweld in afhankelijkheidsrelaties</a:t>
            </a:r>
            <a:endParaRPr lang="nl-NL" sz="3000">
              <a:solidFill>
                <a:srgbClr val="000000"/>
              </a:solidFill>
              <a:latin typeface="Calibri"/>
              <a:ea typeface="Calibri"/>
              <a:cs typeface="Calibri"/>
            </a:endParaRPr>
          </a:p>
          <a:p>
            <a:pPr algn="l"/>
            <a:br>
              <a:rPr lang="nl-NL" altLang="nl-NL" sz="3200" b="1">
                <a:latin typeface="Calibri"/>
                <a:cs typeface="Calibri"/>
              </a:rPr>
            </a:br>
            <a:r>
              <a:rPr lang="nl-NL" sz="2400">
                <a:solidFill>
                  <a:srgbClr val="0070C0"/>
                </a:solidFill>
                <a:latin typeface="Calibri"/>
                <a:cs typeface="Times"/>
              </a:rPr>
              <a:t>Onderzoekers </a:t>
            </a:r>
            <a:r>
              <a:rPr lang="nl-NL" sz="2400" b="1">
                <a:solidFill>
                  <a:srgbClr val="0070C0"/>
                </a:solidFill>
                <a:latin typeface="Calibri"/>
                <a:cs typeface="Times"/>
              </a:rPr>
              <a:t>Verwey-Jonker Instituut </a:t>
            </a:r>
            <a:r>
              <a:rPr lang="nl-NL" sz="2400">
                <a:solidFill>
                  <a:srgbClr val="0070C0"/>
                </a:solidFill>
                <a:latin typeface="Calibri"/>
                <a:cs typeface="Times"/>
              </a:rPr>
              <a:t>in opdracht van Ministerie van Volksgezondheid, Welzijn en Sport (VWS)</a:t>
            </a:r>
            <a:br>
              <a:rPr lang="nl-NL" sz="2400">
                <a:solidFill>
                  <a:srgbClr val="0070C0"/>
                </a:solidFill>
                <a:latin typeface="Calibri"/>
                <a:cs typeface="Times"/>
              </a:rPr>
            </a:br>
            <a:br>
              <a:rPr lang="nl-NL" sz="2400">
                <a:solidFill>
                  <a:srgbClr val="0070C0"/>
                </a:solidFill>
                <a:latin typeface="Calibri"/>
                <a:cs typeface="Times"/>
              </a:rPr>
            </a:br>
            <a:r>
              <a:rPr lang="nl-NL" sz="2400" b="1">
                <a:solidFill>
                  <a:srgbClr val="0070C0"/>
                </a:solidFill>
                <a:latin typeface="Calibri"/>
                <a:cs typeface="Times"/>
              </a:rPr>
              <a:t>Interviews </a:t>
            </a:r>
            <a:r>
              <a:rPr lang="nl-NL" sz="2400">
                <a:solidFill>
                  <a:srgbClr val="0070C0"/>
                </a:solidFill>
                <a:latin typeface="Calibri"/>
                <a:cs typeface="Times"/>
              </a:rPr>
              <a:t>met 60 slachtoffers, hulpverleners en plegers</a:t>
            </a:r>
            <a:br>
              <a:rPr lang="nl-NL" sz="2400">
                <a:solidFill>
                  <a:srgbClr val="0070C0"/>
                </a:solidFill>
                <a:latin typeface="Calibri"/>
                <a:cs typeface="Times"/>
              </a:rPr>
            </a:br>
            <a:r>
              <a:rPr lang="nl-NL" sz="2400">
                <a:solidFill>
                  <a:srgbClr val="0070C0"/>
                </a:solidFill>
                <a:latin typeface="Calibri"/>
                <a:cs typeface="Times"/>
              </a:rPr>
              <a:t>- </a:t>
            </a:r>
            <a:r>
              <a:rPr lang="nl-NL" sz="2000" i="1">
                <a:solidFill>
                  <a:srgbClr val="0070C0"/>
                </a:solidFill>
                <a:latin typeface="Calibri"/>
                <a:cs typeface="Times"/>
              </a:rPr>
              <a:t>Ervaringen met de vindbaarheid en toegankelijkheid van laagdrempelige hulp en waardering ervan?</a:t>
            </a:r>
            <a:br>
              <a:rPr lang="nl-NL" sz="2000" i="1">
                <a:solidFill>
                  <a:srgbClr val="0070C0"/>
                </a:solidFill>
                <a:latin typeface="Calibri"/>
                <a:cs typeface="Times"/>
              </a:rPr>
            </a:br>
            <a:r>
              <a:rPr lang="nl-NL" sz="2000" i="1">
                <a:solidFill>
                  <a:srgbClr val="0070C0"/>
                </a:solidFill>
                <a:latin typeface="Calibri"/>
                <a:cs typeface="Times"/>
              </a:rPr>
              <a:t>- Hoe verhouden behoeften zich tot het aanbod van laagdrempelige hulp? </a:t>
            </a:r>
            <a:br>
              <a:rPr lang="nl-NL" sz="2400" b="1">
                <a:solidFill>
                  <a:srgbClr val="0070C0"/>
                </a:solidFill>
                <a:latin typeface="Calibri"/>
                <a:cs typeface="Times"/>
              </a:rPr>
            </a:br>
            <a:br>
              <a:rPr lang="nl-NL" sz="2400" b="1">
                <a:solidFill>
                  <a:srgbClr val="0070C0"/>
                </a:solidFill>
                <a:latin typeface="Calibri"/>
                <a:cs typeface="Times"/>
              </a:rPr>
            </a:br>
            <a:r>
              <a:rPr lang="nl-NL" sz="2400">
                <a:solidFill>
                  <a:srgbClr val="0070C0"/>
                </a:solidFill>
                <a:latin typeface="Calibri"/>
                <a:cs typeface="Times"/>
              </a:rPr>
              <a:t>S</a:t>
            </a:r>
            <a:r>
              <a:rPr lang="en-GB" sz="2400" err="1">
                <a:solidFill>
                  <a:srgbClr val="0070C0"/>
                </a:solidFill>
                <a:latin typeface="Calibri"/>
                <a:cs typeface="Times"/>
              </a:rPr>
              <a:t>pecifieke</a:t>
            </a:r>
            <a:r>
              <a:rPr lang="en-GB" sz="2400">
                <a:solidFill>
                  <a:srgbClr val="0070C0"/>
                </a:solidFill>
                <a:latin typeface="Calibri"/>
                <a:cs typeface="Times"/>
              </a:rPr>
              <a:t> </a:t>
            </a:r>
            <a:r>
              <a:rPr lang="en-GB" sz="2400" err="1">
                <a:solidFill>
                  <a:srgbClr val="0070C0"/>
                </a:solidFill>
                <a:latin typeface="Calibri"/>
                <a:cs typeface="Times"/>
              </a:rPr>
              <a:t>behoeften</a:t>
            </a:r>
            <a:r>
              <a:rPr lang="en-GB" sz="2400">
                <a:solidFill>
                  <a:srgbClr val="0070C0"/>
                </a:solidFill>
                <a:latin typeface="Calibri"/>
                <a:cs typeface="Times"/>
              </a:rPr>
              <a:t> van </a:t>
            </a:r>
            <a:r>
              <a:rPr lang="en-GB" sz="2400" err="1">
                <a:solidFill>
                  <a:srgbClr val="0070C0"/>
                </a:solidFill>
                <a:latin typeface="Calibri"/>
                <a:cs typeface="Times"/>
              </a:rPr>
              <a:t>slachtoffers</a:t>
            </a:r>
            <a:r>
              <a:rPr lang="en-GB" sz="2400">
                <a:solidFill>
                  <a:srgbClr val="0070C0"/>
                </a:solidFill>
                <a:latin typeface="Calibri"/>
                <a:cs typeface="Times"/>
              </a:rPr>
              <a:t> </a:t>
            </a:r>
            <a:r>
              <a:rPr lang="en-GB" sz="2400" b="1">
                <a:solidFill>
                  <a:srgbClr val="0070C0"/>
                </a:solidFill>
                <a:latin typeface="Calibri"/>
                <a:cs typeface="Times"/>
              </a:rPr>
              <a:t>per </a:t>
            </a:r>
            <a:r>
              <a:rPr lang="en-GB" sz="2400" b="1" err="1">
                <a:solidFill>
                  <a:srgbClr val="0070C0"/>
                </a:solidFill>
                <a:latin typeface="Calibri"/>
                <a:cs typeface="Times"/>
              </a:rPr>
              <a:t>soort</a:t>
            </a:r>
            <a:r>
              <a:rPr lang="en-GB" sz="2400" b="1">
                <a:solidFill>
                  <a:srgbClr val="0070C0"/>
                </a:solidFill>
                <a:latin typeface="Calibri"/>
                <a:cs typeface="Times"/>
              </a:rPr>
              <a:t> </a:t>
            </a:r>
            <a:r>
              <a:rPr lang="en-GB" sz="2400" b="1" err="1">
                <a:solidFill>
                  <a:srgbClr val="0070C0"/>
                </a:solidFill>
                <a:latin typeface="Calibri"/>
                <a:cs typeface="Times"/>
              </a:rPr>
              <a:t>geweld</a:t>
            </a:r>
            <a:r>
              <a:rPr lang="en-GB" sz="2400">
                <a:solidFill>
                  <a:srgbClr val="0070C0"/>
                </a:solidFill>
                <a:latin typeface="Calibri"/>
                <a:cs typeface="Times"/>
              </a:rPr>
              <a:t> </a:t>
            </a:r>
            <a:br>
              <a:rPr lang="nl-NL" sz="2400" b="1">
                <a:solidFill>
                  <a:srgbClr val="0070C0"/>
                </a:solidFill>
                <a:latin typeface="Calibri"/>
                <a:cs typeface="Times"/>
              </a:rPr>
            </a:br>
            <a:br>
              <a:rPr lang="nl-NL" sz="2400" b="1">
                <a:solidFill>
                  <a:srgbClr val="0070C0"/>
                </a:solidFill>
                <a:latin typeface="Calibri"/>
                <a:cs typeface="Times"/>
              </a:rPr>
            </a:br>
            <a:br>
              <a:rPr lang="nl-NL" altLang="nl-NL" sz="2400">
                <a:latin typeface="Calibri"/>
                <a:ea typeface="Calibri"/>
                <a:cs typeface="Times"/>
              </a:rPr>
            </a:br>
            <a:endParaRPr lang="nl-NL" sz="1400">
              <a:latin typeface="Calibri"/>
              <a:ea typeface="Calibri"/>
              <a:cs typeface="Calibri"/>
            </a:endParaRPr>
          </a:p>
          <a:p>
            <a:pPr algn="l"/>
            <a:endParaRPr lang="nl-NL" altLang="nl-NL" sz="240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1000732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sz="2400">
                <a:latin typeface="Calibri"/>
                <a:cs typeface="Times"/>
              </a:rPr>
            </a:br>
            <a:br>
              <a:rPr lang="nl-NL" sz="2400">
                <a:latin typeface="Calibri"/>
                <a:cs typeface="Times"/>
              </a:rPr>
            </a:br>
            <a:br>
              <a:rPr lang="nl-NL" sz="2400">
                <a:latin typeface="Calibri"/>
                <a:cs typeface="Times"/>
              </a:rPr>
            </a:br>
            <a:r>
              <a:rPr lang="nl-NL" sz="2400" b="1">
                <a:solidFill>
                  <a:srgbClr val="0070C0"/>
                </a:solidFill>
                <a:latin typeface="Calibri"/>
                <a:cs typeface="Times"/>
              </a:rPr>
              <a:t>Resultaten:</a:t>
            </a:r>
            <a:br>
              <a:rPr lang="nl-NL" sz="2400" b="1">
                <a:solidFill>
                  <a:srgbClr val="0070C0"/>
                </a:solidFill>
                <a:latin typeface="Calibri"/>
                <a:cs typeface="Times"/>
              </a:rPr>
            </a:br>
            <a:br>
              <a:rPr lang="nl-NL" sz="2400" b="1">
                <a:solidFill>
                  <a:srgbClr val="0070C0"/>
                </a:solidFill>
                <a:latin typeface="Calibri"/>
                <a:cs typeface="Times"/>
              </a:rPr>
            </a:br>
            <a:r>
              <a:rPr lang="nl-NL" sz="2400" b="1">
                <a:solidFill>
                  <a:srgbClr val="0070C0"/>
                </a:solidFill>
                <a:latin typeface="Calibri"/>
                <a:cs typeface="Times"/>
              </a:rPr>
              <a:t>H</a:t>
            </a:r>
            <a:r>
              <a:rPr lang="nl-NL" sz="2000" b="1">
                <a:solidFill>
                  <a:srgbClr val="0070C0"/>
                </a:solidFill>
                <a:latin typeface="Calibri"/>
                <a:cs typeface="Times"/>
              </a:rPr>
              <a:t>et zoeken van hulp is een complex en langdurig proces</a:t>
            </a:r>
            <a:br>
              <a:rPr lang="nl-NL" sz="2000" b="1">
                <a:solidFill>
                  <a:srgbClr val="0070C0"/>
                </a:solidFill>
                <a:latin typeface="Calibri"/>
                <a:cs typeface="Times"/>
              </a:rPr>
            </a:br>
            <a:br>
              <a:rPr lang="nl-NL" sz="2000" b="1">
                <a:solidFill>
                  <a:srgbClr val="0070C0"/>
                </a:solidFill>
                <a:latin typeface="Calibri"/>
                <a:cs typeface="Times"/>
              </a:rPr>
            </a:br>
            <a:r>
              <a:rPr lang="nl-NL" sz="2000" b="1">
                <a:solidFill>
                  <a:srgbClr val="0070C0"/>
                </a:solidFill>
                <a:latin typeface="Calibri"/>
                <a:cs typeface="Times"/>
              </a:rPr>
              <a:t>Vaak geen hulpvraag: </a:t>
            </a:r>
            <a:br>
              <a:rPr lang="nl-NL" sz="2000" b="1">
                <a:solidFill>
                  <a:srgbClr val="0070C0"/>
                </a:solidFill>
                <a:latin typeface="Calibri"/>
                <a:cs typeface="Times"/>
              </a:rPr>
            </a:br>
            <a:r>
              <a:rPr lang="nl-NL" sz="1800">
                <a:solidFill>
                  <a:srgbClr val="0070C0"/>
                </a:solidFill>
                <a:latin typeface="Calibri"/>
                <a:cs typeface="Times"/>
              </a:rPr>
              <a:t>- gevoelens van loyaliteit of afhankelijkheid ten opzichte van de dader </a:t>
            </a:r>
            <a:br>
              <a:rPr lang="nl-NL" sz="1800">
                <a:solidFill>
                  <a:srgbClr val="0070C0"/>
                </a:solidFill>
                <a:latin typeface="Calibri"/>
                <a:cs typeface="Times"/>
              </a:rPr>
            </a:br>
            <a:r>
              <a:rPr lang="nl-NL" sz="1800">
                <a:solidFill>
                  <a:srgbClr val="0070C0"/>
                </a:solidFill>
                <a:latin typeface="Calibri"/>
                <a:cs typeface="Times"/>
              </a:rPr>
              <a:t>- angst voor zichzelf of hun naasten. </a:t>
            </a:r>
            <a:br>
              <a:rPr lang="nl-NL" sz="2000" b="1">
                <a:solidFill>
                  <a:srgbClr val="0070C0"/>
                </a:solidFill>
                <a:latin typeface="Calibri"/>
                <a:cs typeface="Times"/>
              </a:rPr>
            </a:br>
            <a:br>
              <a:rPr lang="nl-NL" sz="2000" b="1">
                <a:solidFill>
                  <a:srgbClr val="0070C0"/>
                </a:solidFill>
                <a:latin typeface="Calibri"/>
                <a:cs typeface="Times"/>
              </a:rPr>
            </a:br>
            <a:r>
              <a:rPr lang="nl-NL" sz="2000" b="1">
                <a:solidFill>
                  <a:srgbClr val="0070C0"/>
                </a:solidFill>
                <a:latin typeface="Calibri"/>
                <a:cs typeface="Times"/>
              </a:rPr>
              <a:t>Starten met zoeken naar anonieme informatievoorziening: </a:t>
            </a:r>
            <a:br>
              <a:rPr lang="nl-NL" sz="2000" b="1">
                <a:solidFill>
                  <a:srgbClr val="0070C0"/>
                </a:solidFill>
                <a:latin typeface="Calibri"/>
                <a:cs typeface="Times"/>
              </a:rPr>
            </a:br>
            <a:r>
              <a:rPr lang="nl-NL" sz="1800">
                <a:solidFill>
                  <a:srgbClr val="0070C0"/>
                </a:solidFill>
                <a:latin typeface="Calibri"/>
                <a:cs typeface="Times"/>
              </a:rPr>
              <a:t>- informatie over hetgeen hen overkomen is </a:t>
            </a:r>
            <a:br>
              <a:rPr lang="nl-NL" sz="1800">
                <a:solidFill>
                  <a:srgbClr val="0070C0"/>
                </a:solidFill>
                <a:latin typeface="Calibri"/>
                <a:cs typeface="Times"/>
              </a:rPr>
            </a:br>
            <a:r>
              <a:rPr lang="nl-NL" sz="1800">
                <a:solidFill>
                  <a:srgbClr val="0070C0"/>
                </a:solidFill>
                <a:latin typeface="Calibri"/>
                <a:cs typeface="Times"/>
              </a:rPr>
              <a:t>- grensoverschrijdend gedrag</a:t>
            </a:r>
            <a:br>
              <a:rPr lang="nl-NL" sz="1800">
                <a:solidFill>
                  <a:srgbClr val="0070C0"/>
                </a:solidFill>
                <a:latin typeface="Calibri"/>
                <a:cs typeface="Times"/>
              </a:rPr>
            </a:br>
            <a:r>
              <a:rPr lang="nl-NL" sz="1800">
                <a:solidFill>
                  <a:srgbClr val="0070C0"/>
                </a:solidFill>
                <a:latin typeface="Calibri"/>
                <a:cs typeface="Times"/>
              </a:rPr>
              <a:t>- wat gebeurt er als je om hulp vraagt</a:t>
            </a:r>
            <a:br>
              <a:rPr lang="nl-NL" sz="1800">
                <a:solidFill>
                  <a:srgbClr val="0070C0"/>
                </a:solidFill>
                <a:latin typeface="Calibri"/>
                <a:cs typeface="Times"/>
              </a:rPr>
            </a:br>
            <a:r>
              <a:rPr lang="nl-NL" sz="1800">
                <a:solidFill>
                  <a:srgbClr val="0070C0"/>
                </a:solidFill>
                <a:latin typeface="Calibri"/>
                <a:cs typeface="Times"/>
              </a:rPr>
              <a:t>- overzicht van welke ondersteuning / hulp er is </a:t>
            </a:r>
            <a:br>
              <a:rPr lang="nl-NL" sz="2000" b="1">
                <a:solidFill>
                  <a:srgbClr val="0070C0"/>
                </a:solidFill>
                <a:latin typeface="Calibri"/>
                <a:cs typeface="Times"/>
              </a:rPr>
            </a:br>
            <a:br>
              <a:rPr lang="nl-NL" sz="2000" b="1">
                <a:solidFill>
                  <a:srgbClr val="0070C0"/>
                </a:solidFill>
                <a:latin typeface="Calibri"/>
                <a:cs typeface="Times"/>
              </a:rPr>
            </a:br>
            <a:r>
              <a:rPr lang="nl-NL" sz="2000" b="1">
                <a:solidFill>
                  <a:srgbClr val="0070C0"/>
                </a:solidFill>
                <a:latin typeface="Calibri"/>
                <a:cs typeface="Times"/>
              </a:rPr>
              <a:t>Eerste stap naar informele hulp</a:t>
            </a:r>
            <a:br>
              <a:rPr lang="nl-NL" sz="2000" b="1">
                <a:solidFill>
                  <a:srgbClr val="0070C0"/>
                </a:solidFill>
                <a:latin typeface="Calibri"/>
                <a:cs typeface="Times"/>
              </a:rPr>
            </a:br>
            <a:r>
              <a:rPr lang="nl-NL" sz="1800">
                <a:solidFill>
                  <a:srgbClr val="0070C0"/>
                </a:solidFill>
                <a:latin typeface="Calibri"/>
                <a:cs typeface="Times"/>
              </a:rPr>
              <a:t>in gesprek met een vriend, vriendin, partner of familielid</a:t>
            </a:r>
            <a:br>
              <a:rPr lang="nl-NL" sz="2000" b="1">
                <a:solidFill>
                  <a:srgbClr val="0070C0"/>
                </a:solidFill>
                <a:latin typeface="Calibri"/>
                <a:cs typeface="Times"/>
              </a:rPr>
            </a:br>
            <a:br>
              <a:rPr lang="nl-NL" sz="2000" b="1">
                <a:solidFill>
                  <a:srgbClr val="0070C0"/>
                </a:solidFill>
                <a:latin typeface="Calibri"/>
                <a:cs typeface="Times"/>
              </a:rPr>
            </a:br>
            <a:r>
              <a:rPr lang="nl-NL" sz="2000" b="1">
                <a:solidFill>
                  <a:srgbClr val="0070C0"/>
                </a:solidFill>
                <a:latin typeface="Calibri"/>
                <a:cs typeface="Times"/>
              </a:rPr>
              <a:t>Daarna pas formele hulpinstanties</a:t>
            </a:r>
            <a:br>
              <a:rPr lang="nl-NL" sz="2000" b="1">
                <a:solidFill>
                  <a:srgbClr val="0070C0"/>
                </a:solidFill>
                <a:latin typeface="Calibri"/>
                <a:cs typeface="Times"/>
              </a:rPr>
            </a:br>
            <a:br>
              <a:rPr lang="nl-NL" sz="2000" b="1">
                <a:solidFill>
                  <a:srgbClr val="0070C0"/>
                </a:solidFill>
                <a:latin typeface="Calibri"/>
                <a:cs typeface="Times"/>
              </a:rPr>
            </a:br>
            <a:endParaRPr lang="nl-NL" sz="2000" b="1">
              <a:solidFill>
                <a:srgbClr val="0070C0"/>
              </a:solidFill>
              <a:latin typeface="Calibri"/>
              <a:cs typeface="Times"/>
            </a:endParaRPr>
          </a:p>
          <a:p>
            <a:pPr algn="l"/>
            <a:br>
              <a:rPr lang="nl-NL" altLang="nl-NL" sz="2400">
                <a:latin typeface="Calibri"/>
                <a:ea typeface="Calibri"/>
                <a:cs typeface="Times"/>
              </a:rPr>
            </a:br>
            <a:endParaRPr lang="nl-NL" sz="1400">
              <a:latin typeface="Calibri"/>
              <a:ea typeface="Calibri"/>
              <a:cs typeface="Calibri"/>
            </a:endParaRPr>
          </a:p>
          <a:p>
            <a:pPr algn="l"/>
            <a:endParaRPr lang="nl-NL" altLang="nl-NL" sz="240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1477048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496007"/>
            <a:ext cx="8205430" cy="5461467"/>
          </a:xfrm>
        </p:spPr>
        <p:txBody>
          <a:bodyPr/>
          <a:lstStyle/>
          <a:p>
            <a:pPr algn="l"/>
            <a:br>
              <a:rPr lang="nl-NL" altLang="nl-NL" sz="3200" b="1" dirty="0">
                <a:solidFill>
                  <a:srgbClr val="0070C0"/>
                </a:solidFill>
                <a:latin typeface="Calibri"/>
                <a:cs typeface="Calibri"/>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br>
              <a:rPr lang="nl-NL" altLang="nl-NL" sz="2400" dirty="0">
                <a:latin typeface="Calibri"/>
                <a:ea typeface="Calibri"/>
                <a:cs typeface="Times"/>
              </a:rPr>
            </a:br>
            <a:r>
              <a:rPr lang="nl-NL" altLang="nl-NL" sz="1800" b="1" dirty="0">
                <a:solidFill>
                  <a:srgbClr val="0070C0"/>
                </a:solidFill>
                <a:latin typeface="Calibri"/>
                <a:cs typeface="Times"/>
              </a:rPr>
              <a:t>Bron:  Onderzoeksrapport Verwey-Jonker (2023): </a:t>
            </a:r>
            <a:br>
              <a:rPr lang="nl-NL" altLang="nl-NL" sz="2000" b="1" dirty="0">
                <a:solidFill>
                  <a:srgbClr val="0070C0"/>
                </a:solidFill>
                <a:latin typeface="Calibri"/>
                <a:cs typeface="Times"/>
              </a:rPr>
            </a:br>
            <a:r>
              <a:rPr lang="nl-NL" sz="2000" b="1" dirty="0">
                <a:solidFill>
                  <a:srgbClr val="0070C0"/>
                </a:solidFill>
                <a:latin typeface="Calibri"/>
                <a:cs typeface="Times"/>
                <a:hlinkClick r:id="rId3">
                  <a:extLst>
                    <a:ext uri="{A12FA001-AC4F-418D-AE19-62706E023703}">
                      <ahyp:hlinkClr xmlns:ahyp="http://schemas.microsoft.com/office/drawing/2018/hyperlinkcolor" val="tx"/>
                    </a:ext>
                  </a:extLst>
                </a:hlinkClick>
              </a:rPr>
              <a:t>Laagdrempelige-hulp.pdf (verwey-jonker.nl)</a:t>
            </a:r>
            <a:endParaRPr lang="nl-NL" sz="2000" b="1" dirty="0">
              <a:solidFill>
                <a:srgbClr val="0070C0"/>
              </a:solidFill>
              <a:latin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3289" y="6079761"/>
            <a:ext cx="1226250" cy="680346"/>
          </a:xfrm>
          <a:prstGeom prst="rect">
            <a:avLst/>
          </a:prstGeom>
        </p:spPr>
      </p:pic>
      <p:pic>
        <p:nvPicPr>
          <p:cNvPr id="3" name="Afbeelding 2" descr="Afbeelding met tekst, schermopname, Lettertype, document&#10;&#10;Automatisch gegenereerde beschrijving">
            <a:extLst>
              <a:ext uri="{FF2B5EF4-FFF2-40B4-BE49-F238E27FC236}">
                <a16:creationId xmlns:a16="http://schemas.microsoft.com/office/drawing/2014/main" id="{E087E6BC-B4AC-DAC0-481F-9A5FCD934A1C}"/>
              </a:ext>
            </a:extLst>
          </p:cNvPr>
          <p:cNvPicPr>
            <a:picLocks noChangeAspect="1"/>
          </p:cNvPicPr>
          <p:nvPr/>
        </p:nvPicPr>
        <p:blipFill>
          <a:blip r:embed="rId7"/>
          <a:stretch>
            <a:fillRect/>
          </a:stretch>
        </p:blipFill>
        <p:spPr>
          <a:xfrm>
            <a:off x="204961" y="654325"/>
            <a:ext cx="8939039" cy="4356205"/>
          </a:xfrm>
          <a:prstGeom prst="rect">
            <a:avLst/>
          </a:prstGeom>
        </p:spPr>
      </p:pic>
    </p:spTree>
    <p:extLst>
      <p:ext uri="{BB962C8B-B14F-4D97-AF65-F5344CB8AC3E}">
        <p14:creationId xmlns:p14="http://schemas.microsoft.com/office/powerpoint/2010/main" val="98643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3200" b="1" dirty="0">
                <a:solidFill>
                  <a:srgbClr val="0070C0"/>
                </a:solidFill>
                <a:latin typeface="Calibri"/>
                <a:cs typeface="Calibri"/>
              </a:rPr>
            </a:br>
            <a:r>
              <a:rPr lang="nl-NL" altLang="nl-NL" sz="3200" b="1" dirty="0">
                <a:latin typeface="+mj-ea"/>
                <a:cs typeface="Calibri"/>
              </a:rPr>
              <a:t>Jongens aan het woord</a:t>
            </a:r>
            <a:endParaRPr lang="nl-NL" altLang="nl-NL" sz="3200" b="1" dirty="0">
              <a:solidFill>
                <a:srgbClr val="000000"/>
              </a:solidFill>
              <a:cs typeface="Calibri"/>
            </a:endParaRPr>
          </a:p>
          <a:p>
            <a:pPr algn="l"/>
            <a:br>
              <a:rPr lang="nl-NL" altLang="nl-NL" sz="3200" b="1" dirty="0">
                <a:latin typeface="Calibri"/>
                <a:cs typeface="Calibri"/>
              </a:rPr>
            </a:br>
            <a:r>
              <a:rPr lang="nl-NL" altLang="nl-NL" sz="2400" b="1" dirty="0">
                <a:solidFill>
                  <a:srgbClr val="0070C0"/>
                </a:solidFill>
                <a:latin typeface="Calibri"/>
                <a:ea typeface="Calibri"/>
                <a:cs typeface="Times"/>
              </a:rPr>
              <a:t>Consortium: </a:t>
            </a:r>
            <a:r>
              <a:rPr lang="nl-NL" altLang="nl-NL" sz="2400" dirty="0">
                <a:solidFill>
                  <a:srgbClr val="0070C0"/>
                </a:solidFill>
                <a:latin typeface="Calibri"/>
                <a:ea typeface="Calibri"/>
                <a:cs typeface="Times"/>
              </a:rPr>
              <a:t>samenwerking tussen zorg- en expertiseorganisaties Koraal, Fier, </a:t>
            </a:r>
            <a:r>
              <a:rPr lang="nl-NL" altLang="nl-NL" sz="2400" dirty="0" err="1">
                <a:solidFill>
                  <a:srgbClr val="0070C0"/>
                </a:solidFill>
                <a:latin typeface="Calibri"/>
                <a:ea typeface="Calibri"/>
                <a:cs typeface="Times"/>
              </a:rPr>
              <a:t>Lumens</a:t>
            </a:r>
            <a:r>
              <a:rPr lang="nl-NL" altLang="nl-NL" sz="2400" dirty="0">
                <a:solidFill>
                  <a:srgbClr val="0070C0"/>
                </a:solidFill>
                <a:latin typeface="Calibri"/>
                <a:ea typeface="Calibri"/>
                <a:cs typeface="Times"/>
              </a:rPr>
              <a:t>, </a:t>
            </a:r>
            <a:r>
              <a:rPr lang="nl-NL" altLang="nl-NL" sz="2400" dirty="0" err="1">
                <a:solidFill>
                  <a:srgbClr val="0070C0"/>
                </a:solidFill>
                <a:latin typeface="Calibri"/>
                <a:ea typeface="Calibri"/>
                <a:cs typeface="Times"/>
              </a:rPr>
              <a:t>Pretty</a:t>
            </a:r>
            <a:r>
              <a:rPr lang="nl-NL" altLang="nl-NL" sz="2400" dirty="0">
                <a:solidFill>
                  <a:srgbClr val="0070C0"/>
                </a:solidFill>
                <a:latin typeface="Calibri"/>
                <a:ea typeface="Calibri"/>
                <a:cs typeface="Times"/>
              </a:rPr>
              <a:t> </a:t>
            </a:r>
            <a:r>
              <a:rPr lang="nl-NL" altLang="nl-NL" sz="2400" dirty="0" err="1">
                <a:solidFill>
                  <a:srgbClr val="0070C0"/>
                </a:solidFill>
                <a:latin typeface="Calibri"/>
                <a:ea typeface="Calibri"/>
                <a:cs typeface="Times"/>
              </a:rPr>
              <a:t>Woman</a:t>
            </a:r>
            <a:r>
              <a:rPr lang="nl-NL" altLang="nl-NL" sz="2400" dirty="0">
                <a:solidFill>
                  <a:srgbClr val="0070C0"/>
                </a:solidFill>
                <a:latin typeface="Calibri"/>
                <a:ea typeface="Calibri"/>
                <a:cs typeface="Times"/>
              </a:rPr>
              <a:t>/Best Man en Sterk Huis</a:t>
            </a:r>
            <a:br>
              <a:rPr lang="nl-NL" altLang="nl-NL" sz="2400" dirty="0">
                <a:solidFill>
                  <a:srgbClr val="0070C0"/>
                </a:solidFill>
                <a:latin typeface="Calibri"/>
                <a:ea typeface="Calibri"/>
                <a:cs typeface="Times"/>
              </a:rPr>
            </a:b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Onderzoek in opdracht van </a:t>
            </a:r>
            <a:r>
              <a:rPr lang="nl-NL" altLang="nl-NL" sz="2400" b="1" dirty="0">
                <a:solidFill>
                  <a:srgbClr val="0070C0"/>
                </a:solidFill>
                <a:latin typeface="Calibri"/>
                <a:ea typeface="Calibri"/>
                <a:cs typeface="Times"/>
              </a:rPr>
              <a:t>Ministerie</a:t>
            </a:r>
            <a:r>
              <a:rPr lang="nl-NL" altLang="nl-NL" sz="2400" dirty="0">
                <a:solidFill>
                  <a:srgbClr val="0070C0"/>
                </a:solidFill>
                <a:latin typeface="Calibri"/>
                <a:ea typeface="Calibri"/>
                <a:cs typeface="Times"/>
              </a:rPr>
              <a:t> Volksgezondheid, Welzijn en Sport (VWS)</a:t>
            </a:r>
            <a:br>
              <a:rPr lang="nl-NL" altLang="nl-NL" sz="2400" dirty="0">
                <a:solidFill>
                  <a:srgbClr val="0070C0"/>
                </a:solidFill>
                <a:latin typeface="Calibri"/>
                <a:ea typeface="Calibri"/>
                <a:cs typeface="Times"/>
              </a:rPr>
            </a:br>
            <a:br>
              <a:rPr lang="nl-NL" altLang="nl-NL" sz="2400" b="1" dirty="0">
                <a:solidFill>
                  <a:srgbClr val="0070C0"/>
                </a:solidFill>
                <a:latin typeface="Calibri"/>
                <a:ea typeface="Calibri"/>
                <a:cs typeface="Times"/>
              </a:rPr>
            </a:br>
            <a:r>
              <a:rPr lang="nl-NL" altLang="nl-NL" sz="2400" b="1" dirty="0">
                <a:solidFill>
                  <a:srgbClr val="0070C0"/>
                </a:solidFill>
                <a:latin typeface="Calibri"/>
                <a:ea typeface="Calibri"/>
                <a:cs typeface="Times"/>
              </a:rPr>
              <a:t>Doel: </a:t>
            </a:r>
            <a:r>
              <a:rPr lang="nl-NL" altLang="nl-NL" sz="2400" dirty="0">
                <a:solidFill>
                  <a:srgbClr val="0070C0"/>
                </a:solidFill>
                <a:latin typeface="Calibri"/>
                <a:ea typeface="Calibri"/>
                <a:cs typeface="Times"/>
              </a:rPr>
              <a:t>inzicht verkrijgen in de achtergronden en unieke levensverhalen en op basis van ondersteuningsbehoeften (zorg)methodieken </a:t>
            </a:r>
            <a:r>
              <a:rPr lang="nl-NL" altLang="nl-NL" sz="2400" dirty="0" err="1">
                <a:solidFill>
                  <a:srgbClr val="0070C0"/>
                </a:solidFill>
                <a:latin typeface="Calibri"/>
                <a:ea typeface="Calibri"/>
                <a:cs typeface="Times"/>
              </a:rPr>
              <a:t>doorontwikkelen</a:t>
            </a:r>
            <a:br>
              <a:rPr lang="nl-NL" altLang="nl-NL" sz="2400" dirty="0">
                <a:latin typeface="Calibri"/>
                <a:ea typeface="Calibri"/>
                <a:cs typeface="Times"/>
              </a:rPr>
            </a:br>
            <a:endParaRPr lang="nl-NL" sz="1400" dirty="0">
              <a:latin typeface="Calibri"/>
              <a:ea typeface="Calibri"/>
              <a:cs typeface="Calibri"/>
            </a:endParaRPr>
          </a:p>
          <a:p>
            <a:pPr algn="l"/>
            <a:endParaRPr lang="nl-NL" altLang="nl-NL" sz="2400" dirty="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1105875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interviews waarbij </a:t>
            </a:r>
            <a:r>
              <a:rPr lang="nl-NL" altLang="nl-NL" sz="2400" b="1" dirty="0">
                <a:solidFill>
                  <a:srgbClr val="0070C0"/>
                </a:solidFill>
                <a:latin typeface="Calibri"/>
                <a:ea typeface="Calibri"/>
                <a:cs typeface="Times"/>
              </a:rPr>
              <a:t>de jongens zelf aan het woord </a:t>
            </a:r>
            <a:r>
              <a:rPr lang="nl-NL" altLang="nl-NL" sz="2400" dirty="0">
                <a:solidFill>
                  <a:srgbClr val="0070C0"/>
                </a:solidFill>
                <a:latin typeface="Calibri"/>
                <a:ea typeface="Calibri"/>
                <a:cs typeface="Times"/>
              </a:rPr>
              <a:t>kwamen over seksuele uitbuiting en seksueel geweld en wat eraan vooraf ging</a:t>
            </a:r>
            <a:br>
              <a:rPr lang="nl-NL" altLang="nl-NL" sz="2400" dirty="0">
                <a:solidFill>
                  <a:srgbClr val="0070C0"/>
                </a:solidFill>
                <a:latin typeface="Calibri"/>
                <a:ea typeface="Calibri"/>
                <a:cs typeface="Times"/>
              </a:rPr>
            </a:br>
            <a:br>
              <a:rPr lang="nl-NL" altLang="nl-NL" sz="2400" dirty="0">
                <a:latin typeface="Calibri"/>
                <a:ea typeface="Calibri"/>
                <a:cs typeface="Times"/>
              </a:rPr>
            </a:br>
            <a:r>
              <a:rPr lang="nl-NL" altLang="nl-NL" sz="2400" b="1" dirty="0">
                <a:solidFill>
                  <a:srgbClr val="0070C0"/>
                </a:solidFill>
                <a:latin typeface="Calibri"/>
                <a:ea typeface="Calibri"/>
                <a:cs typeface="Times"/>
              </a:rPr>
              <a:t>kwetsbare groep jongeren (ingrijpende jeugdervaringen): </a:t>
            </a:r>
            <a:br>
              <a:rPr lang="nl-NL" altLang="nl-NL" sz="2400" b="1" dirty="0">
                <a:solidFill>
                  <a:srgbClr val="0070C0"/>
                </a:solidFill>
                <a:latin typeface="Calibri"/>
                <a:ea typeface="Calibri"/>
                <a:cs typeface="Times"/>
              </a:rPr>
            </a:br>
            <a:r>
              <a:rPr lang="nl-NL" altLang="nl-NL" sz="2400" b="1" dirty="0">
                <a:solidFill>
                  <a:srgbClr val="0070C0"/>
                </a:solidFill>
                <a:latin typeface="Calibri"/>
                <a:ea typeface="Calibri"/>
                <a:cs typeface="Times"/>
              </a:rPr>
              <a:t>- </a:t>
            </a:r>
            <a:r>
              <a:rPr lang="nl-NL" altLang="nl-NL" sz="2400" dirty="0">
                <a:solidFill>
                  <a:srgbClr val="0070C0"/>
                </a:solidFill>
                <a:latin typeface="Calibri"/>
                <a:ea typeface="Calibri"/>
                <a:cs typeface="Times"/>
              </a:rPr>
              <a:t>opeenstapeling van problemen in opgroeicontext</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(vroegkinderlijk) trauma</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gedrags- en schoolproblemen</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uithuisplaatsingen</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risicovol gedrag</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meer dan de helft minderjarig ten tijde start uitbuiting</a:t>
            </a:r>
            <a:br>
              <a:rPr lang="nl-NL" altLang="nl-NL" sz="2400" dirty="0">
                <a:solidFill>
                  <a:srgbClr val="0070C0"/>
                </a:solidFill>
                <a:latin typeface="Calibri"/>
                <a:ea typeface="Calibri"/>
                <a:cs typeface="Times"/>
              </a:rPr>
            </a:b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Ondanks </a:t>
            </a:r>
            <a:r>
              <a:rPr lang="nl-NL" altLang="nl-NL" sz="2400" b="1" dirty="0">
                <a:solidFill>
                  <a:srgbClr val="0070C0"/>
                </a:solidFill>
                <a:latin typeface="Calibri"/>
                <a:ea typeface="Calibri"/>
                <a:cs typeface="Times"/>
              </a:rPr>
              <a:t>hulpverleningsverleden</a:t>
            </a:r>
            <a:r>
              <a:rPr lang="nl-NL" altLang="nl-NL" sz="2400" dirty="0">
                <a:solidFill>
                  <a:srgbClr val="0070C0"/>
                </a:solidFill>
                <a:latin typeface="Calibri"/>
                <a:ea typeface="Calibri"/>
                <a:cs typeface="Times"/>
              </a:rPr>
              <a:t>, nauwelijks zicht op deze groep slachtoffers </a:t>
            </a:r>
            <a:br>
              <a:rPr lang="nl-NL" altLang="nl-NL" sz="2400" dirty="0">
                <a:latin typeface="Calibri"/>
                <a:ea typeface="Calibri"/>
                <a:cs typeface="Times"/>
              </a:rPr>
            </a:br>
            <a:endParaRPr lang="nl-NL" sz="1400" dirty="0">
              <a:latin typeface="Calibri"/>
              <a:ea typeface="Calibri"/>
              <a:cs typeface="Calibri"/>
            </a:endParaRPr>
          </a:p>
          <a:p>
            <a:pPr algn="l"/>
            <a:endParaRPr lang="nl-NL" altLang="nl-NL" sz="2400" dirty="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2707477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2400" b="1" dirty="0">
                <a:solidFill>
                  <a:srgbClr val="0070C0"/>
                </a:solidFill>
                <a:latin typeface="Calibri"/>
                <a:ea typeface="Calibri"/>
                <a:cs typeface="Times"/>
              </a:rPr>
            </a:br>
            <a:r>
              <a:rPr lang="nl-NL" altLang="nl-NL" sz="2400" b="1" dirty="0">
                <a:solidFill>
                  <a:srgbClr val="0070C0"/>
                </a:solidFill>
                <a:latin typeface="Calibri"/>
                <a:ea typeface="Calibri"/>
                <a:cs typeface="Times"/>
              </a:rPr>
              <a:t>Ervaren drempels in hulpvraag: </a:t>
            </a:r>
            <a:br>
              <a:rPr lang="nl-NL" altLang="nl-NL" sz="2400" b="1" dirty="0">
                <a:solidFill>
                  <a:srgbClr val="0070C0"/>
                </a:solidFill>
                <a:latin typeface="Calibri"/>
                <a:ea typeface="Calibri"/>
                <a:cs typeface="Times"/>
              </a:rPr>
            </a:br>
            <a:r>
              <a:rPr lang="nl-NL" altLang="nl-NL" sz="2400" dirty="0">
                <a:solidFill>
                  <a:srgbClr val="0070C0"/>
                </a:solidFill>
                <a:latin typeface="Calibri"/>
                <a:ea typeface="Calibri"/>
                <a:cs typeface="Times"/>
              </a:rPr>
              <a:t>- onpersoonlijke bejegening</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focus op probleemgedrag</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geen passend hulpaanbod beschikbaar</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gebrek voorlichting </a:t>
            </a:r>
            <a:br>
              <a:rPr lang="nl-NL" altLang="nl-NL" sz="2400" b="1" dirty="0">
                <a:solidFill>
                  <a:srgbClr val="0070C0"/>
                </a:solidFill>
                <a:latin typeface="Calibri"/>
                <a:ea typeface="Calibri"/>
                <a:cs typeface="Times"/>
              </a:rPr>
            </a:br>
            <a:br>
              <a:rPr lang="nl-NL" altLang="nl-NL" sz="2400" b="1" dirty="0">
                <a:solidFill>
                  <a:srgbClr val="0070C0"/>
                </a:solidFill>
                <a:latin typeface="Calibri"/>
                <a:ea typeface="Calibri"/>
                <a:cs typeface="Times"/>
              </a:rPr>
            </a:br>
            <a:r>
              <a:rPr lang="nl-NL" altLang="nl-NL" sz="2400" b="1" dirty="0">
                <a:solidFill>
                  <a:srgbClr val="0070C0"/>
                </a:solidFill>
                <a:latin typeface="Calibri"/>
                <a:ea typeface="Calibri"/>
                <a:cs typeface="Times"/>
              </a:rPr>
              <a:t>Ondersteuningsbehoeften: </a:t>
            </a:r>
            <a:br>
              <a:rPr lang="nl-NL" altLang="nl-NL" sz="2400" b="1" dirty="0">
                <a:solidFill>
                  <a:srgbClr val="0070C0"/>
                </a:solidFill>
                <a:latin typeface="Calibri"/>
                <a:ea typeface="Calibri"/>
                <a:cs typeface="Times"/>
              </a:rPr>
            </a:br>
            <a:r>
              <a:rPr lang="nl-NL" altLang="nl-NL" sz="2400" dirty="0">
                <a:solidFill>
                  <a:srgbClr val="0070C0"/>
                </a:solidFill>
                <a:latin typeface="Calibri"/>
                <a:cs typeface="Times"/>
              </a:rPr>
              <a:t>- maatwerk (eigen regie en tempo)</a:t>
            </a:r>
            <a:br>
              <a:rPr lang="nl-NL" altLang="nl-NL" sz="2400" dirty="0">
                <a:solidFill>
                  <a:srgbClr val="0070C0"/>
                </a:solidFill>
                <a:latin typeface="Calibri"/>
                <a:cs typeface="Times"/>
              </a:rPr>
            </a:br>
            <a:r>
              <a:rPr lang="nl-NL" altLang="nl-NL" sz="2400" dirty="0">
                <a:solidFill>
                  <a:srgbClr val="0070C0"/>
                </a:solidFill>
                <a:latin typeface="Calibri"/>
                <a:cs typeface="Times"/>
              </a:rPr>
              <a:t>- laagdrempelige hulp</a:t>
            </a:r>
            <a:br>
              <a:rPr lang="nl-NL" altLang="nl-NL" sz="2400" dirty="0">
                <a:solidFill>
                  <a:srgbClr val="0070C0"/>
                </a:solidFill>
                <a:latin typeface="Calibri"/>
                <a:cs typeface="Times"/>
              </a:rPr>
            </a:br>
            <a:r>
              <a:rPr lang="nl-NL" altLang="nl-NL" sz="2400" dirty="0">
                <a:solidFill>
                  <a:srgbClr val="0070C0"/>
                </a:solidFill>
                <a:latin typeface="Calibri"/>
                <a:cs typeface="Times"/>
              </a:rPr>
              <a:t>- voorlichting: bespreekbaar maken taboes</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systeemgerichte hulp</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 toekomstgericht</a:t>
            </a:r>
            <a:br>
              <a:rPr lang="nl-NL" altLang="nl-NL" sz="2400" dirty="0">
                <a:solidFill>
                  <a:srgbClr val="0070C0"/>
                </a:solidFill>
                <a:latin typeface="Calibri"/>
                <a:ea typeface="Calibri"/>
                <a:cs typeface="Times"/>
              </a:rPr>
            </a:br>
            <a:br>
              <a:rPr lang="nl-NL" altLang="nl-NL" sz="2400" dirty="0">
                <a:solidFill>
                  <a:srgbClr val="0070C0"/>
                </a:solidFill>
                <a:latin typeface="Calibri"/>
                <a:ea typeface="Calibri"/>
                <a:cs typeface="Times"/>
              </a:rPr>
            </a:br>
            <a:endParaRPr lang="nl-NL" altLang="nl-NL" sz="2400" dirty="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3773633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2400" b="1" dirty="0">
                <a:solidFill>
                  <a:srgbClr val="0070C0"/>
                </a:solidFill>
                <a:latin typeface="Calibri"/>
                <a:ea typeface="Calibri"/>
                <a:cs typeface="Times"/>
              </a:rPr>
            </a:br>
            <a:br>
              <a:rPr lang="nl-NL" altLang="nl-NL" sz="2400" b="1" dirty="0">
                <a:solidFill>
                  <a:srgbClr val="0070C0"/>
                </a:solidFill>
                <a:latin typeface="Calibri"/>
                <a:ea typeface="Calibri"/>
                <a:cs typeface="Times"/>
              </a:rPr>
            </a:br>
            <a:r>
              <a:rPr lang="nl-NL" altLang="nl-NL" sz="2400" b="1" dirty="0">
                <a:solidFill>
                  <a:srgbClr val="0070C0"/>
                </a:solidFill>
                <a:latin typeface="Calibri"/>
                <a:ea typeface="Calibri"/>
                <a:cs typeface="Times"/>
              </a:rPr>
              <a:t>Conclusie:</a:t>
            </a:r>
            <a:br>
              <a:rPr lang="nl-NL" altLang="nl-NL" sz="2400" dirty="0">
                <a:solidFill>
                  <a:srgbClr val="0070C0"/>
                </a:solidFill>
                <a:latin typeface="Calibri"/>
                <a:ea typeface="Calibri"/>
                <a:cs typeface="Times"/>
              </a:rPr>
            </a:br>
            <a:r>
              <a:rPr lang="nl-NL" altLang="nl-NL" sz="2400" dirty="0">
                <a:solidFill>
                  <a:srgbClr val="0070C0"/>
                </a:solidFill>
                <a:latin typeface="Calibri"/>
                <a:ea typeface="Calibri"/>
                <a:cs typeface="Times"/>
              </a:rPr>
              <a:t>De bewustwording van het slachtofferschap van jongens is van groot belang. Tijd voor erkenning en herkenning, zowel vanuit het perspectief van professionals, de jongens zelf en hun omgeving. Daarnaast belangrijk om hulpaanbod beter aan te laten sluiten bij de ondersteuningsbehoeften van de jongens </a:t>
            </a:r>
            <a:br>
              <a:rPr lang="nl-NL" altLang="nl-NL" sz="2400" dirty="0">
                <a:solidFill>
                  <a:srgbClr val="0070C0"/>
                </a:solidFill>
                <a:latin typeface="Calibri"/>
                <a:ea typeface="Calibri"/>
                <a:cs typeface="Times"/>
              </a:rPr>
            </a:br>
            <a:br>
              <a:rPr lang="nl-NL" altLang="nl-NL" sz="2400" dirty="0">
                <a:solidFill>
                  <a:srgbClr val="0070C0"/>
                </a:solidFill>
                <a:latin typeface="Calibri"/>
                <a:ea typeface="Calibri"/>
                <a:cs typeface="Times"/>
              </a:rPr>
            </a:br>
            <a:br>
              <a:rPr lang="nl-NL" altLang="nl-NL" sz="2400" dirty="0">
                <a:solidFill>
                  <a:srgbClr val="0070C0"/>
                </a:solidFill>
                <a:latin typeface="Calibri"/>
                <a:ea typeface="Calibri"/>
                <a:cs typeface="Times"/>
              </a:rPr>
            </a:br>
            <a:r>
              <a:rPr lang="nl-NL" altLang="nl-NL" sz="2400" b="1" dirty="0">
                <a:solidFill>
                  <a:srgbClr val="0070C0"/>
                </a:solidFill>
                <a:latin typeface="Calibri"/>
                <a:ea typeface="Calibri"/>
                <a:cs typeface="Times"/>
              </a:rPr>
              <a:t>Onderzoeksrapport en </a:t>
            </a:r>
            <a:r>
              <a:rPr lang="nl-NL" altLang="nl-NL" sz="2400" b="1" dirty="0" err="1">
                <a:solidFill>
                  <a:srgbClr val="0070C0"/>
                </a:solidFill>
                <a:latin typeface="Calibri"/>
                <a:ea typeface="Calibri"/>
                <a:cs typeface="Times"/>
              </a:rPr>
              <a:t>Factsheets</a:t>
            </a:r>
            <a:r>
              <a:rPr lang="nl-NL" altLang="nl-NL" sz="2400" b="1" dirty="0">
                <a:solidFill>
                  <a:srgbClr val="0070C0"/>
                </a:solidFill>
                <a:latin typeface="Calibri"/>
                <a:ea typeface="Calibri"/>
                <a:cs typeface="Times"/>
              </a:rPr>
              <a:t> :</a:t>
            </a:r>
            <a:br>
              <a:rPr lang="nl-NL" altLang="nl-NL" sz="2400" b="1" dirty="0">
                <a:solidFill>
                  <a:srgbClr val="0070C0"/>
                </a:solidFill>
                <a:latin typeface="Calibri"/>
                <a:ea typeface="Calibri"/>
                <a:cs typeface="Times"/>
              </a:rPr>
            </a:br>
            <a:r>
              <a:rPr lang="nl-NL" altLang="nl-NL" sz="1800" b="1" dirty="0">
                <a:solidFill>
                  <a:srgbClr val="0070C0"/>
                </a:solidFill>
                <a:latin typeface="Calibri"/>
                <a:ea typeface="Calibri"/>
                <a:cs typeface="Times"/>
              </a:rPr>
              <a:t>Consortium seksuele uitbuiting jongens en jonge mannen (2023)</a:t>
            </a:r>
            <a:br>
              <a:rPr lang="nl-NL" altLang="nl-NL" sz="1800" b="1" dirty="0">
                <a:solidFill>
                  <a:srgbClr val="0070C0"/>
                </a:solidFill>
                <a:latin typeface="Calibri"/>
                <a:ea typeface="Calibri"/>
                <a:cs typeface="Times"/>
              </a:rPr>
            </a:br>
            <a:r>
              <a:rPr lang="nl-NL" sz="1600" dirty="0">
                <a:solidFill>
                  <a:srgbClr val="0070C0"/>
                </a:solidFill>
                <a:latin typeface="Calibri"/>
                <a:cs typeface="Times"/>
                <a:hlinkClick r:id="rId3">
                  <a:extLst>
                    <a:ext uri="{A12FA001-AC4F-418D-AE19-62706E023703}">
                      <ahyp:hlinkClr xmlns:ahyp="http://schemas.microsoft.com/office/drawing/2018/hyperlinkcolor" val="tx"/>
                    </a:ext>
                  </a:extLst>
                </a:hlinkClick>
              </a:rPr>
              <a:t>Onderzoek en factsheets: (potentiële) jongensslachtoffers van seksuele uitbuiting - Sterk Huis</a:t>
            </a:r>
            <a:br>
              <a:rPr lang="nl-NL" altLang="nl-NL" sz="1600" dirty="0">
                <a:solidFill>
                  <a:srgbClr val="0070C0"/>
                </a:solidFill>
                <a:latin typeface="Calibri"/>
                <a:cs typeface="Times"/>
              </a:rPr>
            </a:br>
            <a:br>
              <a:rPr lang="nl-NL" altLang="nl-NL" sz="2400" dirty="0">
                <a:latin typeface="Calibri"/>
                <a:ea typeface="Calibri"/>
                <a:cs typeface="Times"/>
              </a:rPr>
            </a:br>
            <a:endParaRPr lang="nl-NL" sz="1400" dirty="0">
              <a:latin typeface="Calibri"/>
              <a:ea typeface="Calibri"/>
              <a:cs typeface="Calibri"/>
            </a:endParaRPr>
          </a:p>
          <a:p>
            <a:pPr algn="l"/>
            <a:endParaRPr lang="nl-NL" altLang="nl-NL" sz="2400" dirty="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107643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3200" b="1">
                <a:latin typeface="Calibri"/>
                <a:cs typeface="Calibri"/>
              </a:rPr>
            </a:br>
            <a:r>
              <a:rPr lang="nl-NL" altLang="nl-NL" sz="3200" b="1">
                <a:latin typeface="+mj-ea"/>
                <a:cs typeface="Calibri"/>
              </a:rPr>
              <a:t>Uitdagingen binnen onderzoek</a:t>
            </a:r>
            <a:br>
              <a:rPr lang="nl-NL" altLang="nl-NL" sz="3200" b="1">
                <a:latin typeface="+mj-ea"/>
                <a:cs typeface="Calibri"/>
              </a:rPr>
            </a:br>
            <a:endParaRPr lang="nl-NL" altLang="nl-NL" sz="3200" b="1">
              <a:solidFill>
                <a:srgbClr val="000000"/>
              </a:solidFill>
              <a:cs typeface="Calibri"/>
            </a:endParaRPr>
          </a:p>
          <a:p>
            <a:pPr algn="l"/>
            <a:r>
              <a:rPr lang="nl-NL" altLang="nl-NL" sz="2400" b="1">
                <a:solidFill>
                  <a:srgbClr val="0070C0"/>
                </a:solidFill>
                <a:latin typeface="Calibri"/>
                <a:ea typeface="Calibri"/>
                <a:cs typeface="Times"/>
              </a:rPr>
              <a:t>Participanten</a:t>
            </a:r>
            <a:br>
              <a:rPr lang="nl-NL" altLang="nl-NL" sz="2400">
                <a:latin typeface="Calibri"/>
                <a:ea typeface="Calibri"/>
                <a:cs typeface="Times"/>
              </a:rPr>
            </a:br>
            <a:br>
              <a:rPr lang="nl-NL" altLang="nl-NL" sz="2400">
                <a:latin typeface="Calibri"/>
                <a:ea typeface="Calibri"/>
                <a:cs typeface="Times"/>
              </a:rPr>
            </a:br>
            <a:r>
              <a:rPr lang="nl-NL" altLang="nl-NL" sz="2400">
                <a:solidFill>
                  <a:srgbClr val="0070C0"/>
                </a:solidFill>
                <a:latin typeface="Calibri"/>
                <a:ea typeface="Calibri"/>
                <a:cs typeface="Times"/>
              </a:rPr>
              <a:t>Consortium:  onderzoek doen met elkaar samen (</a:t>
            </a:r>
            <a:r>
              <a:rPr lang="nl-NL" altLang="nl-NL" sz="2400" b="1">
                <a:solidFill>
                  <a:srgbClr val="0070C0"/>
                </a:solidFill>
                <a:latin typeface="Calibri"/>
                <a:ea typeface="Calibri"/>
                <a:cs typeface="Times"/>
              </a:rPr>
              <a:t>multidisciplinaire aanpak</a:t>
            </a:r>
            <a:r>
              <a:rPr lang="nl-NL" altLang="nl-NL" sz="2400">
                <a:solidFill>
                  <a:srgbClr val="0070C0"/>
                </a:solidFill>
                <a:latin typeface="Calibri"/>
                <a:ea typeface="Calibri"/>
                <a:cs typeface="Times"/>
              </a:rPr>
              <a:t>)</a:t>
            </a:r>
            <a:br>
              <a:rPr lang="nl-NL" altLang="nl-NL" sz="2400">
                <a:latin typeface="Calibri"/>
                <a:ea typeface="Calibri"/>
                <a:cs typeface="Times"/>
              </a:rPr>
            </a:br>
            <a:br>
              <a:rPr lang="nl-NL" altLang="nl-NL" sz="2400">
                <a:latin typeface="Calibri"/>
                <a:ea typeface="Calibri"/>
                <a:cs typeface="Times"/>
              </a:rPr>
            </a:br>
            <a:r>
              <a:rPr lang="nl-NL" altLang="nl-NL" sz="2400">
                <a:solidFill>
                  <a:srgbClr val="0070C0"/>
                </a:solidFill>
                <a:latin typeface="Calibri"/>
                <a:ea typeface="Calibri"/>
                <a:cs typeface="Times"/>
              </a:rPr>
              <a:t>Niet iedere keer hetzelfde doen --&gt; </a:t>
            </a:r>
            <a:r>
              <a:rPr lang="nl-NL" altLang="nl-NL" sz="2400" b="1">
                <a:solidFill>
                  <a:srgbClr val="0070C0"/>
                </a:solidFill>
                <a:latin typeface="Calibri"/>
                <a:ea typeface="Calibri"/>
                <a:cs typeface="Times"/>
              </a:rPr>
              <a:t>samenwerken</a:t>
            </a:r>
            <a:br>
              <a:rPr lang="nl-NL" altLang="nl-NL" sz="2400">
                <a:latin typeface="Calibri"/>
                <a:ea typeface="Calibri"/>
                <a:cs typeface="Times"/>
              </a:rPr>
            </a:br>
            <a:br>
              <a:rPr lang="nl-NL" altLang="nl-NL" sz="2400">
                <a:latin typeface="Calibri"/>
                <a:ea typeface="Calibri"/>
                <a:cs typeface="Times"/>
              </a:rPr>
            </a:br>
            <a:r>
              <a:rPr lang="nl-NL" altLang="nl-NL" sz="2400">
                <a:solidFill>
                  <a:srgbClr val="0070C0"/>
                </a:solidFill>
                <a:latin typeface="Calibri"/>
                <a:ea typeface="Calibri"/>
                <a:cs typeface="Times"/>
              </a:rPr>
              <a:t>Verdieping &amp;</a:t>
            </a:r>
            <a:r>
              <a:rPr lang="nl-NL" altLang="nl-NL" sz="2400" b="1">
                <a:solidFill>
                  <a:srgbClr val="0070C0"/>
                </a:solidFill>
                <a:latin typeface="Calibri"/>
                <a:ea typeface="Calibri"/>
                <a:cs typeface="Times"/>
              </a:rPr>
              <a:t> implementatie</a:t>
            </a:r>
            <a:r>
              <a:rPr lang="nl-NL" altLang="nl-NL" sz="2400">
                <a:solidFill>
                  <a:srgbClr val="0070C0"/>
                </a:solidFill>
                <a:latin typeface="Calibri"/>
                <a:ea typeface="Calibri"/>
                <a:cs typeface="Times"/>
              </a:rPr>
              <a:t> in praktijk</a:t>
            </a:r>
            <a:br>
              <a:rPr lang="nl-NL" altLang="nl-NL" sz="2400">
                <a:latin typeface="Calibri"/>
                <a:ea typeface="Calibri"/>
                <a:cs typeface="Times"/>
              </a:rPr>
            </a:br>
            <a:endParaRPr lang="nl-NL" sz="1400">
              <a:latin typeface="Calibri"/>
              <a:ea typeface="Calibri"/>
              <a:cs typeface="Calibri"/>
            </a:endParaRPr>
          </a:p>
          <a:p>
            <a:pPr algn="l"/>
            <a:endParaRPr lang="nl-NL" altLang="nl-NL" sz="240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1756299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7" name="Rectangle 3079">
            <a:extLst>
              <a:ext uri="{FF2B5EF4-FFF2-40B4-BE49-F238E27FC236}">
                <a16:creationId xmlns:a16="http://schemas.microsoft.com/office/drawing/2014/main" id="{5BF4DF2C-F028-4921-9C23-41303F650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78" name="Rectangle 3081">
            <a:extLst>
              <a:ext uri="{FF2B5EF4-FFF2-40B4-BE49-F238E27FC236}">
                <a16:creationId xmlns:a16="http://schemas.microsoft.com/office/drawing/2014/main" id="{158B3569-73B2-4D05-8E95-886A6EE17F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342900" y="1588176"/>
            <a:ext cx="3309314" cy="4864886"/>
          </a:xfrm>
        </p:spPr>
        <p:txBody>
          <a:bodyPr vert="horz" lIns="91440" tIns="45720" rIns="91440" bIns="45720" numCol="1" anchor="t" anchorCtr="0" compatLnSpc="1">
            <a:prstTxWarp prst="textNoShape">
              <a:avLst/>
            </a:prstTxWarp>
            <a:normAutofit fontScale="90000"/>
          </a:bodyPr>
          <a:lstStyle/>
          <a:p>
            <a:pPr algn="r">
              <a:lnSpc>
                <a:spcPct val="90000"/>
              </a:lnSpc>
            </a:pPr>
            <a:r>
              <a:rPr lang="nl-NL" altLang="nl-NL" sz="3200" b="1">
                <a:solidFill>
                  <a:srgbClr val="FFFFFF"/>
                </a:solidFill>
                <a:latin typeface="Calibri"/>
                <a:cs typeface="Times"/>
              </a:rPr>
              <a:t>Halen en brengen:</a:t>
            </a:r>
            <a:br>
              <a:rPr lang="nl-NL" altLang="nl-NL" sz="3200" b="1">
                <a:latin typeface="Calibri"/>
                <a:cs typeface="Times"/>
              </a:rPr>
            </a:br>
            <a:r>
              <a:rPr lang="nl-NL" altLang="nl-NL" sz="1800">
                <a:solidFill>
                  <a:srgbClr val="FFFFFF"/>
                </a:solidFill>
                <a:cs typeface="Times"/>
              </a:rPr>
              <a:t> </a:t>
            </a:r>
            <a:br>
              <a:rPr lang="nl-NL" altLang="nl-NL" sz="1800">
                <a:cs typeface="Times"/>
              </a:rPr>
            </a:br>
            <a:r>
              <a:rPr lang="nl-NL" altLang="nl-NL" sz="2000">
                <a:solidFill>
                  <a:srgbClr val="FFFFFF"/>
                </a:solidFill>
                <a:latin typeface="Calibri"/>
                <a:cs typeface="Times"/>
              </a:rPr>
              <a:t>over welk thema wil jij weten welk relevant (recent) onderzoek er is?</a:t>
            </a:r>
            <a:br>
              <a:rPr lang="nl-NL" altLang="nl-NL" sz="2000">
                <a:latin typeface="Calibri"/>
                <a:cs typeface="Times"/>
              </a:rPr>
            </a:br>
            <a:br>
              <a:rPr lang="nl-NL" altLang="nl-NL" sz="2000">
                <a:cs typeface="Times"/>
              </a:rPr>
            </a:br>
            <a:r>
              <a:rPr lang="nl-NL" altLang="nl-NL" sz="2000">
                <a:solidFill>
                  <a:srgbClr val="FFFFFF"/>
                </a:solidFill>
                <a:latin typeface="Calibri"/>
                <a:cs typeface="Times"/>
              </a:rPr>
              <a:t>EN/OF</a:t>
            </a:r>
            <a:br>
              <a:rPr lang="nl-NL" altLang="nl-NL" sz="2000">
                <a:latin typeface="Calibri"/>
                <a:cs typeface="Times"/>
              </a:rPr>
            </a:br>
            <a:br>
              <a:rPr lang="nl-NL" altLang="nl-NL" sz="2000">
                <a:latin typeface="Calibri"/>
                <a:cs typeface="Times"/>
              </a:rPr>
            </a:br>
            <a:r>
              <a:rPr lang="nl-NL" altLang="nl-NL" sz="2000">
                <a:solidFill>
                  <a:srgbClr val="FFFFFF"/>
                </a:solidFill>
                <a:latin typeface="Calibri"/>
                <a:cs typeface="Times"/>
              </a:rPr>
              <a:t>met </a:t>
            </a:r>
            <a:r>
              <a:rPr lang="nl-NL" altLang="nl-NL" sz="2000" i="1">
                <a:solidFill>
                  <a:srgbClr val="FFFFFF"/>
                </a:solidFill>
                <a:latin typeface="Calibri"/>
                <a:cs typeface="Times"/>
              </a:rPr>
              <a:t>dit</a:t>
            </a:r>
            <a:r>
              <a:rPr lang="nl-NL" altLang="nl-NL" sz="2000">
                <a:solidFill>
                  <a:srgbClr val="FFFFFF"/>
                </a:solidFill>
                <a:latin typeface="Calibri"/>
                <a:cs typeface="Times"/>
              </a:rPr>
              <a:t> onderzoek is mijn organisatie bezig! </a:t>
            </a:r>
            <a:br>
              <a:rPr lang="nl-NL" altLang="nl-NL" sz="2000">
                <a:latin typeface="Calibri"/>
                <a:cs typeface="Times"/>
              </a:rPr>
            </a:br>
            <a:br>
              <a:rPr lang="nl-NL" altLang="nl-NL" sz="2000">
                <a:latin typeface="Calibri"/>
                <a:cs typeface="Times"/>
              </a:rPr>
            </a:br>
            <a:r>
              <a:rPr lang="nl-NL" altLang="nl-NL" sz="2000" i="1">
                <a:solidFill>
                  <a:srgbClr val="FFFFFF"/>
                </a:solidFill>
                <a:latin typeface="Calibri"/>
                <a:cs typeface="Times"/>
              </a:rPr>
              <a:t>in tweetallen bespreken, tips uitwisselen</a:t>
            </a:r>
            <a:br>
              <a:rPr lang="nl-NL" altLang="nl-NL" sz="2000" i="1">
                <a:solidFill>
                  <a:srgbClr val="FFFFFF"/>
                </a:solidFill>
                <a:latin typeface="Calibri"/>
                <a:cs typeface="Times"/>
              </a:rPr>
            </a:br>
            <a:br>
              <a:rPr lang="nl-NL" altLang="nl-NL" sz="2000" i="1">
                <a:latin typeface="Calibri"/>
                <a:cs typeface="Times"/>
              </a:rPr>
            </a:br>
            <a:r>
              <a:rPr lang="nl-NL" altLang="nl-NL" sz="2000" i="1">
                <a:solidFill>
                  <a:srgbClr val="FFFFFF"/>
                </a:solidFill>
                <a:latin typeface="Calibri"/>
                <a:cs typeface="Times"/>
              </a:rPr>
              <a:t>lever je vraag en informatie in, mét je mailadres</a:t>
            </a:r>
            <a:br>
              <a:rPr lang="nl-NL" altLang="nl-NL" sz="2000" i="1">
                <a:solidFill>
                  <a:srgbClr val="FFFFFF"/>
                </a:solidFill>
                <a:latin typeface="Calibri"/>
                <a:cs typeface="Times"/>
              </a:rPr>
            </a:br>
            <a:br>
              <a:rPr lang="nl-NL" altLang="nl-NL" sz="2000" i="1">
                <a:latin typeface="Calibri"/>
                <a:cs typeface="Times"/>
              </a:rPr>
            </a:br>
            <a:r>
              <a:rPr lang="nl-NL" altLang="nl-NL" sz="2000" i="1">
                <a:solidFill>
                  <a:srgbClr val="FFFFFF"/>
                </a:solidFill>
                <a:latin typeface="Calibri"/>
                <a:cs typeface="Times"/>
              </a:rPr>
              <a:t>voor 1 juli ontvang je mail</a:t>
            </a:r>
          </a:p>
          <a:p>
            <a:pPr algn="r">
              <a:lnSpc>
                <a:spcPct val="90000"/>
              </a:lnSpc>
            </a:pPr>
            <a:br>
              <a:rPr lang="nl-NL" altLang="nl-NL" sz="1800">
                <a:cs typeface="Times"/>
              </a:rPr>
            </a:br>
            <a:br>
              <a:rPr lang="nl-NL" altLang="nl-NL" sz="1800">
                <a:cs typeface="Times"/>
              </a:rPr>
            </a:br>
            <a:r>
              <a:rPr lang="nl-NL" altLang="nl-NL" sz="1800">
                <a:solidFill>
                  <a:srgbClr val="FFFFFF"/>
                </a:solidFill>
                <a:cs typeface="Times"/>
              </a:rPr>
              <a:t> </a:t>
            </a:r>
            <a:br>
              <a:rPr lang="nl-NL" sz="1800" i="1">
                <a:ea typeface="+mj-lt"/>
                <a:cs typeface="+mj-lt"/>
              </a:rPr>
            </a:br>
            <a:endParaRPr lang="nl-NL" sz="1800" i="1">
              <a:solidFill>
                <a:srgbClr val="FFFFFF"/>
              </a:solidFill>
              <a:ea typeface="+mj-lt"/>
              <a:cs typeface="+mj-lt"/>
            </a:endParaRPr>
          </a:p>
          <a:p>
            <a:pPr algn="r">
              <a:lnSpc>
                <a:spcPct val="90000"/>
              </a:lnSpc>
            </a:pPr>
            <a:endParaRPr lang="nl-NL" altLang="nl-NL" sz="1800">
              <a:solidFill>
                <a:srgbClr val="FFFFFF"/>
              </a:solidFill>
              <a:cs typeface="Times"/>
            </a:endParaRPr>
          </a:p>
        </p:txBody>
      </p:sp>
      <p:cxnSp>
        <p:nvCxnSpPr>
          <p:cNvPr id="3079" name="Straight Connector 3083">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85491"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577805" y="3664877"/>
            <a:ext cx="3220911" cy="85839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1" name="Group 3085">
            <a:extLst>
              <a:ext uri="{FF2B5EF4-FFF2-40B4-BE49-F238E27FC236}">
                <a16:creationId xmlns:a16="http://schemas.microsoft.com/office/drawing/2014/main" id="{892B7B61-D701-474B-AE8F-EA238B550A7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634057" y="1267063"/>
            <a:ext cx="276361" cy="519967"/>
            <a:chOff x="11512034" y="1267063"/>
            <a:chExt cx="368480" cy="519967"/>
          </a:xfrm>
          <a:solidFill>
            <a:srgbClr val="FFFFFF"/>
          </a:solidFill>
        </p:grpSpPr>
        <p:sp>
          <p:nvSpPr>
            <p:cNvPr id="3087" name="Graphic 17">
              <a:extLst>
                <a:ext uri="{FF2B5EF4-FFF2-40B4-BE49-F238E27FC236}">
                  <a16:creationId xmlns:a16="http://schemas.microsoft.com/office/drawing/2014/main" id="{B71758F4-3F46-45DA-8AC5-4E508DA080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12034" y="1267063"/>
              <a:ext cx="139037" cy="139039"/>
            </a:xfrm>
            <a:custGeom>
              <a:avLst/>
              <a:gdLst>
                <a:gd name="connsiteX0" fmla="*/ 129600 w 139037"/>
                <a:gd name="connsiteY0" fmla="*/ 60082 h 139039"/>
                <a:gd name="connsiteX1" fmla="*/ 78955 w 139037"/>
                <a:gd name="connsiteY1" fmla="*/ 60082 h 139039"/>
                <a:gd name="connsiteX2" fmla="*/ 78955 w 139037"/>
                <a:gd name="connsiteY2" fmla="*/ 9437 h 139039"/>
                <a:gd name="connsiteX3" fmla="*/ 69519 w 139037"/>
                <a:gd name="connsiteY3" fmla="*/ 0 h 139039"/>
                <a:gd name="connsiteX4" fmla="*/ 60082 w 139037"/>
                <a:gd name="connsiteY4" fmla="*/ 9437 h 139039"/>
                <a:gd name="connsiteX5" fmla="*/ 60082 w 139037"/>
                <a:gd name="connsiteY5" fmla="*/ 60082 h 139039"/>
                <a:gd name="connsiteX6" fmla="*/ 9437 w 139037"/>
                <a:gd name="connsiteY6" fmla="*/ 60082 h 139039"/>
                <a:gd name="connsiteX7" fmla="*/ 0 w 139037"/>
                <a:gd name="connsiteY7" fmla="*/ 69520 h 139039"/>
                <a:gd name="connsiteX8" fmla="*/ 9437 w 139037"/>
                <a:gd name="connsiteY8" fmla="*/ 78957 h 139039"/>
                <a:gd name="connsiteX9" fmla="*/ 60082 w 139037"/>
                <a:gd name="connsiteY9" fmla="*/ 78957 h 139039"/>
                <a:gd name="connsiteX10" fmla="*/ 60082 w 139037"/>
                <a:gd name="connsiteY10" fmla="*/ 129602 h 139039"/>
                <a:gd name="connsiteX11" fmla="*/ 69519 w 139037"/>
                <a:gd name="connsiteY11" fmla="*/ 139039 h 139039"/>
                <a:gd name="connsiteX12" fmla="*/ 78955 w 139037"/>
                <a:gd name="connsiteY12" fmla="*/ 129602 h 139039"/>
                <a:gd name="connsiteX13" fmla="*/ 78955 w 139037"/>
                <a:gd name="connsiteY13" fmla="*/ 78957 h 139039"/>
                <a:gd name="connsiteX14" fmla="*/ 129600 w 139037"/>
                <a:gd name="connsiteY14" fmla="*/ 78957 h 139039"/>
                <a:gd name="connsiteX15" fmla="*/ 139037 w 139037"/>
                <a:gd name="connsiteY15" fmla="*/ 69520 h 139039"/>
                <a:gd name="connsiteX16" fmla="*/ 129600 w 139037"/>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7" h="139039">
                  <a:moveTo>
                    <a:pt x="129600" y="60082"/>
                  </a:moveTo>
                  <a:lnTo>
                    <a:pt x="78955" y="60082"/>
                  </a:lnTo>
                  <a:lnTo>
                    <a:pt x="78955" y="9437"/>
                  </a:lnTo>
                  <a:cubicBezTo>
                    <a:pt x="78955" y="4225"/>
                    <a:pt x="74730" y="0"/>
                    <a:pt x="69519" y="0"/>
                  </a:cubicBezTo>
                  <a:cubicBezTo>
                    <a:pt x="64307"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7" y="139039"/>
                    <a:pt x="69519" y="139039"/>
                  </a:cubicBezTo>
                  <a:cubicBezTo>
                    <a:pt x="74730" y="139039"/>
                    <a:pt x="78955" y="134814"/>
                    <a:pt x="78955" y="129602"/>
                  </a:cubicBezTo>
                  <a:lnTo>
                    <a:pt x="78955" y="78957"/>
                  </a:lnTo>
                  <a:lnTo>
                    <a:pt x="129600" y="78957"/>
                  </a:lnTo>
                  <a:cubicBezTo>
                    <a:pt x="134812" y="78957"/>
                    <a:pt x="139037" y="74731"/>
                    <a:pt x="139037" y="69520"/>
                  </a:cubicBezTo>
                  <a:cubicBezTo>
                    <a:pt x="139037" y="64308"/>
                    <a:pt x="134812" y="60082"/>
                    <a:pt x="129600" y="60082"/>
                  </a:cubicBezTo>
                  <a:close/>
                </a:path>
              </a:pathLst>
            </a:custGeom>
            <a:grpFill/>
            <a:ln w="603" cap="flat">
              <a:noFill/>
              <a:prstDash val="solid"/>
              <a:miter/>
            </a:ln>
          </p:spPr>
          <p:txBody>
            <a:bodyPr rtlCol="0" anchor="ctr"/>
            <a:lstStyle/>
            <a:p>
              <a:endParaRPr lang="en-US">
                <a:solidFill>
                  <a:srgbClr val="FFFFFF"/>
                </a:solidFill>
              </a:endParaRPr>
            </a:p>
          </p:txBody>
        </p:sp>
        <p:sp>
          <p:nvSpPr>
            <p:cNvPr id="3088" name="Graphic 21">
              <a:extLst>
                <a:ext uri="{FF2B5EF4-FFF2-40B4-BE49-F238E27FC236}">
                  <a16:creationId xmlns:a16="http://schemas.microsoft.com/office/drawing/2014/main" id="{8D61482F-F3C5-4D66-8C5D-C6BBE3E127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52801" y="1659316"/>
              <a:ext cx="127713" cy="127714"/>
            </a:xfrm>
            <a:custGeom>
              <a:avLst/>
              <a:gdLst>
                <a:gd name="connsiteX0" fmla="*/ 63857 w 127713"/>
                <a:gd name="connsiteY0" fmla="*/ 18874 h 127714"/>
                <a:gd name="connsiteX1" fmla="*/ 108839 w 127713"/>
                <a:gd name="connsiteY1" fmla="*/ 63857 h 127714"/>
                <a:gd name="connsiteX2" fmla="*/ 63857 w 127713"/>
                <a:gd name="connsiteY2" fmla="*/ 108840 h 127714"/>
                <a:gd name="connsiteX3" fmla="*/ 18874 w 127713"/>
                <a:gd name="connsiteY3" fmla="*/ 63857 h 127714"/>
                <a:gd name="connsiteX4" fmla="*/ 63857 w 127713"/>
                <a:gd name="connsiteY4" fmla="*/ 18874 h 127714"/>
                <a:gd name="connsiteX5" fmla="*/ 63857 w 127713"/>
                <a:gd name="connsiteY5" fmla="*/ 0 h 127714"/>
                <a:gd name="connsiteX6" fmla="*/ 0 w 127713"/>
                <a:gd name="connsiteY6" fmla="*/ 63857 h 127714"/>
                <a:gd name="connsiteX7" fmla="*/ 63857 w 127713"/>
                <a:gd name="connsiteY7" fmla="*/ 127714 h 127714"/>
                <a:gd name="connsiteX8" fmla="*/ 127713 w 127713"/>
                <a:gd name="connsiteY8" fmla="*/ 63857 h 127714"/>
                <a:gd name="connsiteX9" fmla="*/ 63857 w 127713"/>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4">
                  <a:moveTo>
                    <a:pt x="63857" y="18874"/>
                  </a:moveTo>
                  <a:cubicBezTo>
                    <a:pt x="88700" y="18874"/>
                    <a:pt x="108839" y="39014"/>
                    <a:pt x="108839" y="63857"/>
                  </a:cubicBezTo>
                  <a:cubicBezTo>
                    <a:pt x="108839" y="88700"/>
                    <a:pt x="88700" y="108840"/>
                    <a:pt x="63857" y="108840"/>
                  </a:cubicBezTo>
                  <a:cubicBezTo>
                    <a:pt x="39013" y="108840"/>
                    <a:pt x="18874" y="88700"/>
                    <a:pt x="18874" y="63857"/>
                  </a:cubicBezTo>
                  <a:cubicBezTo>
                    <a:pt x="18898" y="39024"/>
                    <a:pt x="39023" y="18898"/>
                    <a:pt x="63857" y="18874"/>
                  </a:cubicBezTo>
                  <a:moveTo>
                    <a:pt x="63857" y="0"/>
                  </a:moveTo>
                  <a:cubicBezTo>
                    <a:pt x="28590" y="0"/>
                    <a:pt x="0" y="28590"/>
                    <a:pt x="0" y="63857"/>
                  </a:cubicBezTo>
                  <a:cubicBezTo>
                    <a:pt x="0" y="99124"/>
                    <a:pt x="28590" y="127714"/>
                    <a:pt x="63857" y="127714"/>
                  </a:cubicBezTo>
                  <a:cubicBezTo>
                    <a:pt x="99124" y="127714"/>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pic>
        <p:nvPicPr>
          <p:cNvPr id="3" name="Graphic 2">
            <a:extLst>
              <a:ext uri="{FF2B5EF4-FFF2-40B4-BE49-F238E27FC236}">
                <a16:creationId xmlns:a16="http://schemas.microsoft.com/office/drawing/2014/main" id="{2F3D7C37-CC51-DB00-DCA3-70A2D6FBB5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30373" y="2081779"/>
            <a:ext cx="1387377" cy="770980"/>
          </a:xfrm>
          <a:prstGeom prst="rect">
            <a:avLst/>
          </a:prstGeom>
        </p:spPr>
      </p:pic>
    </p:spTree>
    <p:extLst>
      <p:ext uri="{BB962C8B-B14F-4D97-AF65-F5344CB8AC3E}">
        <p14:creationId xmlns:p14="http://schemas.microsoft.com/office/powerpoint/2010/main" val="3049818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581" name="Slide Background Fill">
            <a:extLst>
              <a:ext uri="{FF2B5EF4-FFF2-40B4-BE49-F238E27FC236}">
                <a16:creationId xmlns:a16="http://schemas.microsoft.com/office/drawing/2014/main" id="{913AE63C-D5B4-45D1-ACFC-648CFFCF9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8" y="0"/>
            <a:ext cx="914171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82" name="Group 24585">
            <a:extLst>
              <a:ext uri="{FF2B5EF4-FFF2-40B4-BE49-F238E27FC236}">
                <a16:creationId xmlns:a16="http://schemas.microsoft.com/office/drawing/2014/main" id="{4F0CCC29-1ADF-400B-B2E2-87AE5F0F39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1714" cy="6858000"/>
            <a:chOff x="651279" y="598259"/>
            <a:chExt cx="10889442" cy="5680742"/>
          </a:xfrm>
        </p:grpSpPr>
        <p:sp>
          <p:nvSpPr>
            <p:cNvPr id="24587" name="Color">
              <a:extLst>
                <a:ext uri="{FF2B5EF4-FFF2-40B4-BE49-F238E27FC236}">
                  <a16:creationId xmlns:a16="http://schemas.microsoft.com/office/drawing/2014/main" id="{BD9615F1-E1A8-4B27-A6A8-4F50A77B2B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83" name="Color">
              <a:extLst>
                <a:ext uri="{FF2B5EF4-FFF2-40B4-BE49-F238E27FC236}">
                  <a16:creationId xmlns:a16="http://schemas.microsoft.com/office/drawing/2014/main" id="{BE138890-F764-4F96-86CE-30B4D87130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 name="Graphic 2">
            <a:extLst>
              <a:ext uri="{FF2B5EF4-FFF2-40B4-BE49-F238E27FC236}">
                <a16:creationId xmlns:a16="http://schemas.microsoft.com/office/drawing/2014/main" id="{410238EF-35AF-00D8-C6D9-2208F2020C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010543" y="1516557"/>
            <a:ext cx="2651156" cy="1451298"/>
          </a:xfrm>
          <a:prstGeom prst="rect">
            <a:avLst/>
          </a:prstGeom>
        </p:spPr>
      </p:pic>
      <p:pic>
        <p:nvPicPr>
          <p:cNvPr id="3" name="Afbeelding 3" descr="Afbeelding met logo&#10;&#10;Automatisch gegenereerde beschrijving">
            <a:extLst>
              <a:ext uri="{FF2B5EF4-FFF2-40B4-BE49-F238E27FC236}">
                <a16:creationId xmlns:a16="http://schemas.microsoft.com/office/drawing/2014/main" id="{97326332-6107-1E8E-3D38-34D9DE9A2F90}"/>
              </a:ext>
            </a:extLst>
          </p:cNvPr>
          <p:cNvPicPr>
            <a:picLocks noChangeAspect="1"/>
          </p:cNvPicPr>
          <p:nvPr/>
        </p:nvPicPr>
        <p:blipFill>
          <a:blip r:embed="rId4"/>
          <a:stretch>
            <a:fillRect/>
          </a:stretch>
        </p:blipFill>
        <p:spPr>
          <a:xfrm>
            <a:off x="5094129" y="4397095"/>
            <a:ext cx="3567570" cy="949228"/>
          </a:xfrm>
          <a:prstGeom prst="rect">
            <a:avLst/>
          </a:prstGeom>
        </p:spPr>
      </p:pic>
      <p:grpSp>
        <p:nvGrpSpPr>
          <p:cNvPr id="24590" name="Group 24589">
            <a:extLst>
              <a:ext uri="{FF2B5EF4-FFF2-40B4-BE49-F238E27FC236}">
                <a16:creationId xmlns:a16="http://schemas.microsoft.com/office/drawing/2014/main" id="{E27AF472-EAE3-4572-AB69-B92BD10DBC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3" y="0"/>
            <a:ext cx="9141717" cy="6858000"/>
            <a:chOff x="0" y="0"/>
            <a:chExt cx="12188952" cy="6858000"/>
          </a:xfrm>
        </p:grpSpPr>
        <p:sp>
          <p:nvSpPr>
            <p:cNvPr id="24591" name="Freeform: Shape 24590">
              <a:extLst>
                <a:ext uri="{FF2B5EF4-FFF2-40B4-BE49-F238E27FC236}">
                  <a16:creationId xmlns:a16="http://schemas.microsoft.com/office/drawing/2014/main" id="{BF4DB9D2-6215-420C-874C-82EADF8C6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85" name="Freeform: Shape 24591">
              <a:extLst>
                <a:ext uri="{FF2B5EF4-FFF2-40B4-BE49-F238E27FC236}">
                  <a16:creationId xmlns:a16="http://schemas.microsoft.com/office/drawing/2014/main" id="{1F003139-C97C-44FA-B139-32E4DFDCE9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93" name="Freeform: Shape 24592">
              <a:extLst>
                <a:ext uri="{FF2B5EF4-FFF2-40B4-BE49-F238E27FC236}">
                  <a16:creationId xmlns:a16="http://schemas.microsoft.com/office/drawing/2014/main" id="{5CE4DD6E-8CEA-45EE-B630-DBC22144D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94" name="Freeform: Shape 24593">
              <a:extLst>
                <a:ext uri="{FF2B5EF4-FFF2-40B4-BE49-F238E27FC236}">
                  <a16:creationId xmlns:a16="http://schemas.microsoft.com/office/drawing/2014/main" id="{A4372F7F-AA3C-470B-AA61-7C35B7722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95" name="Freeform: Shape 24594">
              <a:extLst>
                <a:ext uri="{FF2B5EF4-FFF2-40B4-BE49-F238E27FC236}">
                  <a16:creationId xmlns:a16="http://schemas.microsoft.com/office/drawing/2014/main" id="{34B605BF-D199-43DD-9328-E99F2ADFC6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96" name="Freeform: Shape 24595">
              <a:extLst>
                <a:ext uri="{FF2B5EF4-FFF2-40B4-BE49-F238E27FC236}">
                  <a16:creationId xmlns:a16="http://schemas.microsoft.com/office/drawing/2014/main" id="{E5D42A77-7336-4A35-8922-8098A16AA2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4597" name="Freeform: Shape 24596">
              <a:extLst>
                <a:ext uri="{FF2B5EF4-FFF2-40B4-BE49-F238E27FC236}">
                  <a16:creationId xmlns:a16="http://schemas.microsoft.com/office/drawing/2014/main" id="{7401EE7D-B85D-4C10-AB8C-71884EFB1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4578" name="Titel 1">
            <a:extLst>
              <a:ext uri="{FF2B5EF4-FFF2-40B4-BE49-F238E27FC236}">
                <a16:creationId xmlns:a16="http://schemas.microsoft.com/office/drawing/2014/main" id="{9B3752AC-FA37-4B5C-B73F-D3EB19B1EE6B}"/>
              </a:ext>
            </a:extLst>
          </p:cNvPr>
          <p:cNvSpPr>
            <a:spLocks noGrp="1" noChangeArrowheads="1"/>
          </p:cNvSpPr>
          <p:nvPr>
            <p:ph type="title"/>
          </p:nvPr>
        </p:nvSpPr>
        <p:spPr>
          <a:xfrm>
            <a:off x="589788" y="841249"/>
            <a:ext cx="3805776" cy="4237398"/>
          </a:xfrm>
        </p:spPr>
        <p:txBody>
          <a:bodyPr anchor="b">
            <a:normAutofit/>
          </a:bodyPr>
          <a:lstStyle/>
          <a:p>
            <a:pPr algn="l">
              <a:lnSpc>
                <a:spcPct val="90000"/>
              </a:lnSpc>
            </a:pPr>
            <a:r>
              <a:rPr lang="nl-NL" altLang="en-US" sz="2800" b="1">
                <a:solidFill>
                  <a:schemeClr val="bg1"/>
                </a:solidFill>
                <a:latin typeface="Calibri"/>
                <a:cs typeface="Calibri"/>
              </a:rPr>
              <a:t>Ons bereiken na vandaag?</a:t>
            </a:r>
            <a:br>
              <a:rPr lang="nl-NL" altLang="en-US" sz="2800" b="1">
                <a:latin typeface="Calibri"/>
                <a:cs typeface="Calibri"/>
              </a:rPr>
            </a:br>
            <a:br>
              <a:rPr lang="nl-NL" altLang="en-US" sz="1400" b="1">
                <a:latin typeface="Calibri"/>
                <a:cs typeface="Calibri"/>
              </a:rPr>
            </a:br>
            <a:br>
              <a:rPr lang="nl-NL" altLang="en-US" sz="1400" b="1">
                <a:latin typeface="Calibri"/>
                <a:cs typeface="Calibri"/>
              </a:rPr>
            </a:br>
            <a:br>
              <a:rPr lang="nl-NL" altLang="en-US" sz="1400">
                <a:latin typeface="Calibri"/>
                <a:cs typeface="Calibri"/>
              </a:rPr>
            </a:br>
            <a:r>
              <a:rPr lang="nl-NL" altLang="en-US" sz="1800">
                <a:solidFill>
                  <a:schemeClr val="bg1"/>
                </a:solidFill>
                <a:latin typeface="Calibri"/>
                <a:cs typeface="Calibri"/>
              </a:rPr>
              <a:t>Chantal Timmermans</a:t>
            </a:r>
            <a:br>
              <a:rPr lang="nl-NL" altLang="en-US" sz="1800">
                <a:latin typeface="Calibri"/>
                <a:cs typeface="Calibri"/>
              </a:rPr>
            </a:br>
            <a:r>
              <a:rPr lang="nl-NL" sz="1800">
                <a:solidFill>
                  <a:schemeClr val="bg1"/>
                </a:solidFill>
                <a:latin typeface="Calibri"/>
                <a:ea typeface="+mj-lt"/>
                <a:cs typeface="+mj-lt"/>
              </a:rPr>
              <a:t>chantaltimmermans@sterkhuis.nl</a:t>
            </a:r>
            <a:r>
              <a:rPr lang="nl-NL" altLang="en-US" sz="1800">
                <a:solidFill>
                  <a:schemeClr val="bg1"/>
                </a:solidFill>
                <a:latin typeface="Calibri"/>
                <a:cs typeface="Calibri"/>
              </a:rPr>
              <a:t> </a:t>
            </a:r>
            <a:br>
              <a:rPr lang="nl-NL" altLang="en-US" sz="1800">
                <a:latin typeface="Calibri"/>
                <a:cs typeface="Calibri"/>
              </a:rPr>
            </a:br>
            <a:br>
              <a:rPr lang="nl-NL" altLang="en-US" sz="1800">
                <a:latin typeface="Calibri"/>
                <a:cs typeface="Calibri"/>
              </a:rPr>
            </a:br>
            <a:br>
              <a:rPr lang="nl-NL" altLang="en-US" sz="1800">
                <a:latin typeface="Calibri"/>
                <a:cs typeface="Calibri"/>
              </a:rPr>
            </a:br>
            <a:br>
              <a:rPr lang="nl-NL" altLang="en-US" sz="1400">
                <a:latin typeface="Calibri"/>
                <a:cs typeface="Calibri"/>
              </a:rPr>
            </a:br>
            <a:br>
              <a:rPr lang="nl-NL" altLang="en-US" sz="1400">
                <a:latin typeface="Calibri"/>
                <a:cs typeface="Calibri"/>
              </a:rPr>
            </a:br>
            <a:r>
              <a:rPr lang="nl-NL" altLang="en-US" sz="1800" err="1">
                <a:solidFill>
                  <a:schemeClr val="bg1"/>
                </a:solidFill>
                <a:latin typeface="Calibri"/>
                <a:cs typeface="Calibri"/>
              </a:rPr>
              <a:t>Essa</a:t>
            </a:r>
            <a:r>
              <a:rPr lang="nl-NL" altLang="en-US" sz="1800">
                <a:solidFill>
                  <a:schemeClr val="bg1"/>
                </a:solidFill>
                <a:latin typeface="Calibri"/>
                <a:cs typeface="Calibri"/>
              </a:rPr>
              <a:t> </a:t>
            </a:r>
            <a:r>
              <a:rPr lang="nl-NL" altLang="en-US" sz="1800" err="1">
                <a:solidFill>
                  <a:schemeClr val="bg1"/>
                </a:solidFill>
                <a:latin typeface="Calibri"/>
                <a:cs typeface="Calibri"/>
              </a:rPr>
              <a:t>Reijmers</a:t>
            </a:r>
            <a:br>
              <a:rPr lang="nl-NL" altLang="en-US" sz="1800">
                <a:latin typeface="Calibri"/>
                <a:cs typeface="Calibri"/>
              </a:rPr>
            </a:br>
            <a:r>
              <a:rPr lang="nl-NL" altLang="en-US" sz="1800">
                <a:solidFill>
                  <a:schemeClr val="bg1"/>
                </a:solidFill>
                <a:latin typeface="Calibri"/>
                <a:cs typeface="Calibri"/>
              </a:rPr>
              <a:t>essa.reijmers@valente.nl</a:t>
            </a:r>
            <a:br>
              <a:rPr lang="nl-NL" altLang="en-US" sz="1800">
                <a:latin typeface="Calibri"/>
                <a:cs typeface="Calibri"/>
              </a:rPr>
            </a:br>
            <a:br>
              <a:rPr lang="nl-NL" altLang="en-US" sz="1400">
                <a:latin typeface="Calibri"/>
                <a:cs typeface="Calibri"/>
              </a:rPr>
            </a:br>
            <a:endParaRPr lang="nl-NL" altLang="en-US" sz="1400">
              <a:solidFill>
                <a:schemeClr val="bg1"/>
              </a:solidFill>
              <a:latin typeface="Calibri"/>
              <a:cs typeface="Calibri"/>
            </a:endParaRPr>
          </a:p>
        </p:txBody>
      </p:sp>
      <p:sp>
        <p:nvSpPr>
          <p:cNvPr id="24579" name="Tijdelijke aanduiding voor inhoud 2">
            <a:extLst>
              <a:ext uri="{FF2B5EF4-FFF2-40B4-BE49-F238E27FC236}">
                <a16:creationId xmlns:a16="http://schemas.microsoft.com/office/drawing/2014/main" id="{3290EE0D-2851-4399-8FED-FDF73BE52FE2}"/>
              </a:ext>
            </a:extLst>
          </p:cNvPr>
          <p:cNvSpPr>
            <a:spLocks noGrp="1" noChangeArrowheads="1"/>
          </p:cNvSpPr>
          <p:nvPr>
            <p:ph idx="1"/>
          </p:nvPr>
        </p:nvSpPr>
        <p:spPr>
          <a:xfrm>
            <a:off x="589787" y="3952172"/>
            <a:ext cx="3805776" cy="2229172"/>
          </a:xfrm>
        </p:spPr>
        <p:txBody>
          <a:bodyPr anchor="t">
            <a:normAutofit/>
          </a:bodyPr>
          <a:lstStyle/>
          <a:p>
            <a:pPr marL="0" indent="0">
              <a:buNone/>
            </a:pPr>
            <a:endParaRPr lang="nl-NL" sz="1600">
              <a:solidFill>
                <a:schemeClr val="bg1"/>
              </a:solidFill>
              <a:latin typeface="Calibri"/>
              <a:ea typeface="+mn-lt"/>
              <a:cs typeface="+mn-lt"/>
            </a:endParaRPr>
          </a:p>
          <a:p>
            <a:pPr marL="0" indent="0">
              <a:buNone/>
            </a:pPr>
            <a:endParaRPr lang="nl-NL" sz="1600">
              <a:solidFill>
                <a:schemeClr val="bg1"/>
              </a:solidFill>
              <a:latin typeface="Calibri"/>
              <a:ea typeface="+mn-lt"/>
              <a:cs typeface="+mn-lt"/>
            </a:endParaRPr>
          </a:p>
          <a:p>
            <a:pPr marL="0" indent="0">
              <a:buNone/>
            </a:pPr>
            <a:endParaRPr lang="nl-NL" sz="1600">
              <a:solidFill>
                <a:schemeClr val="bg1"/>
              </a:solidFill>
              <a:latin typeface="Calibri"/>
              <a:ea typeface="+mn-lt"/>
              <a:cs typeface="+mn-lt"/>
            </a:endParaRPr>
          </a:p>
        </p:txBody>
      </p:sp>
    </p:spTree>
    <p:extLst>
      <p:ext uri="{BB962C8B-B14F-4D97-AF65-F5344CB8AC3E}">
        <p14:creationId xmlns:p14="http://schemas.microsoft.com/office/powerpoint/2010/main" val="356796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3200" b="1">
                <a:solidFill>
                  <a:srgbClr val="0070C0"/>
                </a:solidFill>
                <a:latin typeface="Calibri"/>
                <a:cs typeface="Calibri"/>
              </a:rPr>
            </a:br>
            <a:r>
              <a:rPr lang="nl-NL" altLang="nl-NL" sz="3200" b="1">
                <a:solidFill>
                  <a:srgbClr val="0070C0"/>
                </a:solidFill>
                <a:latin typeface="Calibri"/>
                <a:cs typeface="Calibri"/>
              </a:rPr>
              <a:t>Landelijke </a:t>
            </a:r>
            <a:r>
              <a:rPr lang="nl-NL" altLang="nl-NL" sz="3200" b="1" err="1">
                <a:solidFill>
                  <a:srgbClr val="0070C0"/>
                </a:solidFill>
                <a:latin typeface="Calibri"/>
                <a:cs typeface="Calibri"/>
              </a:rPr>
              <a:t>onderzoeksagenda</a:t>
            </a:r>
            <a:r>
              <a:rPr lang="nl-NL" altLang="nl-NL" sz="3200" b="1">
                <a:solidFill>
                  <a:srgbClr val="0070C0"/>
                </a:solidFill>
                <a:latin typeface="Calibri"/>
                <a:cs typeface="Calibri"/>
              </a:rPr>
              <a:t> </a:t>
            </a:r>
            <a:r>
              <a:rPr lang="nl-NL" altLang="nl-NL" sz="3200" b="1" err="1">
                <a:solidFill>
                  <a:srgbClr val="0070C0"/>
                </a:solidFill>
                <a:latin typeface="Calibri"/>
                <a:cs typeface="Calibri"/>
              </a:rPr>
              <a:t>Valente</a:t>
            </a:r>
            <a:r>
              <a:rPr lang="nl-NL" altLang="nl-NL" sz="3200" b="1">
                <a:solidFill>
                  <a:srgbClr val="0070C0"/>
                </a:solidFill>
                <a:latin typeface="Calibri"/>
                <a:cs typeface="Calibri"/>
              </a:rPr>
              <a:t> </a:t>
            </a:r>
            <a:br>
              <a:rPr lang="nl-NL" altLang="nl-NL" sz="3200" b="1">
                <a:latin typeface="Calibri"/>
                <a:cs typeface="Calibri"/>
              </a:rPr>
            </a:br>
            <a:r>
              <a:rPr lang="nl-NL" altLang="nl-NL" sz="2800">
                <a:solidFill>
                  <a:srgbClr val="0070C0"/>
                </a:solidFill>
                <a:latin typeface="Calibri"/>
                <a:cs typeface="Times"/>
                <a:hlinkClick r:id="rId3"/>
              </a:rPr>
              <a:t>kader 2020 – 2024</a:t>
            </a:r>
            <a:r>
              <a:rPr lang="nl-NL" altLang="nl-NL" sz="2800">
                <a:solidFill>
                  <a:srgbClr val="0070C0"/>
                </a:solidFill>
                <a:latin typeface="Calibri"/>
                <a:cs typeface="Times"/>
              </a:rPr>
              <a:t>: ambities, rolverdeling en thema's </a:t>
            </a:r>
            <a:br>
              <a:rPr lang="nl-NL" altLang="nl-NL" sz="2800">
                <a:latin typeface="Calibri"/>
                <a:cs typeface="Times"/>
              </a:rPr>
            </a:br>
            <a:br>
              <a:rPr lang="nl-NL" altLang="nl-NL" sz="2800">
                <a:latin typeface="Calibri"/>
                <a:cs typeface="Times"/>
              </a:rPr>
            </a:br>
            <a:r>
              <a:rPr lang="nl-NL" altLang="nl-NL" sz="2400" b="1">
                <a:solidFill>
                  <a:srgbClr val="0070C0"/>
                </a:solidFill>
                <a:latin typeface="Calibri"/>
                <a:cs typeface="Times"/>
              </a:rPr>
              <a:t>Ambities</a:t>
            </a:r>
            <a:r>
              <a:rPr lang="nl-NL" altLang="nl-NL" sz="2400">
                <a:solidFill>
                  <a:srgbClr val="0070C0"/>
                </a:solidFill>
                <a:latin typeface="Calibri"/>
                <a:cs typeface="Times"/>
              </a:rPr>
              <a:t>:</a:t>
            </a:r>
            <a:br>
              <a:rPr lang="nl-NL" altLang="nl-NL" sz="2400">
                <a:latin typeface="Calibri"/>
                <a:cs typeface="Times"/>
              </a:rPr>
            </a:br>
            <a:r>
              <a:rPr lang="nl-NL" altLang="nl-NL" sz="2400">
                <a:solidFill>
                  <a:srgbClr val="0070C0"/>
                </a:solidFill>
                <a:latin typeface="Calibri"/>
                <a:cs typeface="Times"/>
              </a:rPr>
              <a:t>kennisdeling/-opbouw: resultaten benutten en delen, lacunes invullen, meer samenhang</a:t>
            </a:r>
            <a:br>
              <a:rPr lang="nl-NL" altLang="nl-NL" sz="2400">
                <a:latin typeface="Calibri"/>
                <a:cs typeface="Times"/>
              </a:rPr>
            </a:br>
            <a:br>
              <a:rPr lang="nl-NL" altLang="nl-NL" sz="2400">
                <a:latin typeface="Calibri"/>
                <a:cs typeface="Times"/>
              </a:rPr>
            </a:br>
            <a:r>
              <a:rPr lang="nl-NL" altLang="nl-NL" sz="2400">
                <a:solidFill>
                  <a:srgbClr val="0070C0"/>
                </a:solidFill>
                <a:latin typeface="Calibri"/>
                <a:cs typeface="Times"/>
              </a:rPr>
              <a:t>samenwerking onderzoekers, professionals, ervaringsdeskundigen bevorderen</a:t>
            </a:r>
            <a:br>
              <a:rPr lang="nl-NL" altLang="nl-NL" sz="2400">
                <a:solidFill>
                  <a:srgbClr val="0070C0"/>
                </a:solidFill>
                <a:latin typeface="Calibri"/>
                <a:cs typeface="Times"/>
              </a:rPr>
            </a:br>
            <a:br>
              <a:rPr lang="nl-NL" altLang="nl-NL" sz="2400">
                <a:latin typeface="Calibri"/>
                <a:cs typeface="Times"/>
              </a:rPr>
            </a:br>
            <a:r>
              <a:rPr lang="nl-NL" altLang="nl-NL" sz="2400">
                <a:solidFill>
                  <a:srgbClr val="0070C0"/>
                </a:solidFill>
                <a:latin typeface="Calibri"/>
                <a:cs typeface="Times"/>
              </a:rPr>
              <a:t>Agenderen/lobby: onderzoeksnetwerken, beleidsmakers, financiers</a:t>
            </a:r>
            <a:br>
              <a:rPr lang="nl-NL" altLang="nl-NL" sz="2400">
                <a:solidFill>
                  <a:srgbClr val="0070C0"/>
                </a:solidFill>
                <a:latin typeface="Calibri"/>
                <a:cs typeface="Times"/>
              </a:rPr>
            </a:br>
            <a:br>
              <a:rPr lang="nl-NL" altLang="nl-NL" sz="2400">
                <a:latin typeface="Calibri"/>
                <a:cs typeface="Times"/>
              </a:rPr>
            </a:br>
            <a:r>
              <a:rPr lang="nl-NL" altLang="nl-NL" sz="2400">
                <a:solidFill>
                  <a:srgbClr val="0070C0"/>
                </a:solidFill>
                <a:latin typeface="Calibri"/>
                <a:cs typeface="Times"/>
              </a:rPr>
              <a:t>Kwaliteitsverbetering en innovatie stimuleren</a:t>
            </a:r>
            <a:br>
              <a:rPr lang="nl-NL" altLang="nl-NL" sz="2800">
                <a:latin typeface="Calibri"/>
                <a:cs typeface="Times"/>
              </a:rPr>
            </a:br>
            <a:br>
              <a:rPr lang="nl-NL" altLang="nl-NL" sz="2800">
                <a:latin typeface="Calibri"/>
                <a:cs typeface="Times"/>
              </a:rPr>
            </a:br>
            <a:endParaRPr lang="nl-NL" altLang="nl-NL" sz="2400">
              <a:solidFill>
                <a:srgbClr val="0070C0"/>
              </a:solidFill>
              <a:latin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56736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357554" y="278179"/>
            <a:ext cx="8510953" cy="6346823"/>
          </a:xfrm>
        </p:spPr>
        <p:txBody>
          <a:bodyPr vert="horz" wrap="square" lIns="91440" tIns="45720" rIns="91440" bIns="45720" numCol="1" anchor="t" anchorCtr="0" compatLnSpc="1">
            <a:prstTxWarp prst="textNoShape">
              <a:avLst/>
            </a:prstTxWarp>
          </a:bodyPr>
          <a:lstStyle/>
          <a:p>
            <a:pPr algn="l"/>
            <a:r>
              <a:rPr lang="nl-NL" altLang="nl-NL" sz="3600" b="1">
                <a:solidFill>
                  <a:srgbClr val="0070C0"/>
                </a:solidFill>
                <a:latin typeface="Calibri"/>
                <a:cs typeface="Times"/>
              </a:rPr>
              <a:t>Hoe zijn we hiermee bezig?</a:t>
            </a:r>
            <a:br>
              <a:rPr lang="nl-NL" sz="3600" b="1" i="1">
                <a:latin typeface="Calibri"/>
                <a:ea typeface="+mj-lt"/>
                <a:cs typeface="+mj-lt"/>
              </a:rPr>
            </a:br>
            <a:endParaRPr lang="nl-NL" sz="2400" i="1">
              <a:solidFill>
                <a:srgbClr val="0070C0"/>
              </a:solidFill>
              <a:latin typeface="Calibri"/>
              <a:ea typeface="+mj-lt"/>
              <a:cs typeface="+mj-lt"/>
            </a:endParaRPr>
          </a:p>
          <a:p>
            <a:pPr lvl="2" algn="l"/>
            <a:r>
              <a:rPr lang="nl-NL" sz="2800">
                <a:solidFill>
                  <a:srgbClr val="0070C0"/>
                </a:solidFill>
                <a:latin typeface="Calibri"/>
                <a:ea typeface="+mj-lt"/>
                <a:cs typeface="+mj-lt"/>
              </a:rPr>
              <a:t>Werkgroep: uitwisseling onderling en met leden</a:t>
            </a:r>
            <a:br>
              <a:rPr lang="nl-NL" sz="2800">
                <a:latin typeface="Calibri"/>
                <a:ea typeface="+mj-lt"/>
                <a:cs typeface="+mj-lt"/>
              </a:rPr>
            </a:br>
            <a:br>
              <a:rPr lang="nl-NL" sz="2800">
                <a:latin typeface="Calibri"/>
                <a:ea typeface="+mj-lt"/>
                <a:cs typeface="+mj-lt"/>
              </a:rPr>
            </a:br>
            <a:r>
              <a:rPr lang="nl-NL" sz="2800" b="1">
                <a:solidFill>
                  <a:srgbClr val="0070C0"/>
                </a:solidFill>
                <a:latin typeface="Calibri"/>
                <a:ea typeface="+mj-lt"/>
                <a:cs typeface="+mj-lt"/>
              </a:rPr>
              <a:t>Doelgroep in beeld</a:t>
            </a:r>
            <a:r>
              <a:rPr lang="nl-NL" sz="2800">
                <a:solidFill>
                  <a:srgbClr val="0070C0"/>
                </a:solidFill>
                <a:latin typeface="Calibri"/>
                <a:ea typeface="+mj-lt"/>
                <a:cs typeface="+mj-lt"/>
              </a:rPr>
              <a:t>: ontwikkelen en ervaringen van cliënten in beeld krijgen</a:t>
            </a:r>
            <a:br>
              <a:rPr lang="nl-NL" sz="2800">
                <a:latin typeface="Calibri"/>
                <a:ea typeface="+mj-lt"/>
                <a:cs typeface="+mj-lt"/>
              </a:rPr>
            </a:br>
            <a:br>
              <a:rPr lang="nl-NL" sz="2800">
                <a:latin typeface="Calibri"/>
                <a:ea typeface="+mj-lt"/>
                <a:cs typeface="+mj-lt"/>
              </a:rPr>
            </a:br>
            <a:r>
              <a:rPr lang="nl-NL" sz="2800">
                <a:solidFill>
                  <a:srgbClr val="0070C0"/>
                </a:solidFill>
                <a:latin typeface="Calibri"/>
                <a:ea typeface="+mj-lt"/>
                <a:cs typeface="+mj-lt"/>
              </a:rPr>
              <a:t>Verbinding met onderzoeksnetwerk en kennisinstituten: </a:t>
            </a:r>
            <a:br>
              <a:rPr lang="nl-NL" sz="2800">
                <a:latin typeface="Calibri"/>
                <a:ea typeface="+mj-lt"/>
                <a:cs typeface="+mj-lt"/>
              </a:rPr>
            </a:br>
            <a:r>
              <a:rPr lang="nl-NL" sz="2800">
                <a:solidFill>
                  <a:srgbClr val="0070C0"/>
                </a:solidFill>
                <a:latin typeface="Calibri"/>
                <a:ea typeface="+mj-lt"/>
                <a:cs typeface="+mj-lt"/>
                <a:hlinkClick r:id="rId3"/>
              </a:rPr>
              <a:t>onderzoeksnetwerk partnergeweld</a:t>
            </a:r>
            <a:br>
              <a:rPr lang="nl-NL" sz="2800">
                <a:latin typeface="Calibri"/>
                <a:ea typeface="+mj-lt"/>
                <a:cs typeface="+mj-lt"/>
              </a:rPr>
            </a:br>
            <a:br>
              <a:rPr lang="nl-NL" sz="2800">
                <a:latin typeface="Calibri"/>
                <a:ea typeface="+mj-lt"/>
                <a:cs typeface="+mj-lt"/>
              </a:rPr>
            </a:br>
            <a:r>
              <a:rPr lang="nl-NL" sz="2800">
                <a:solidFill>
                  <a:srgbClr val="0070C0"/>
                </a:solidFill>
                <a:latin typeface="Calibri"/>
                <a:ea typeface="+mj-lt"/>
                <a:cs typeface="+mj-lt"/>
                <a:hlinkClick r:id="rId4"/>
              </a:rPr>
              <a:t>Leerstoel</a:t>
            </a:r>
            <a:r>
              <a:rPr lang="nl-NL" sz="2800">
                <a:solidFill>
                  <a:srgbClr val="0070C0"/>
                </a:solidFill>
                <a:latin typeface="Calibri"/>
                <a:ea typeface="+mj-lt"/>
                <a:cs typeface="+mj-lt"/>
              </a:rPr>
              <a:t> OU Janine Janssen, rechtsantropologie</a:t>
            </a:r>
            <a:br>
              <a:rPr lang="nl-NL" sz="2800">
                <a:latin typeface="Calibri"/>
                <a:ea typeface="+mj-lt"/>
                <a:cs typeface="+mj-lt"/>
              </a:rPr>
            </a:br>
            <a:br>
              <a:rPr lang="nl-NL" sz="2800">
                <a:latin typeface="Calibri"/>
                <a:ea typeface="+mj-lt"/>
                <a:cs typeface="+mj-lt"/>
              </a:rPr>
            </a:br>
            <a:r>
              <a:rPr lang="nl-NL" sz="2800">
                <a:solidFill>
                  <a:srgbClr val="0070C0"/>
                </a:solidFill>
                <a:latin typeface="Calibri"/>
                <a:ea typeface="+mj-lt"/>
                <a:cs typeface="+mj-lt"/>
              </a:rPr>
              <a:t>Onderzoek bij of door leden: samen, met anderen</a:t>
            </a: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236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585" name="Rectangle 24584">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78" name="Titel 1">
            <a:extLst>
              <a:ext uri="{FF2B5EF4-FFF2-40B4-BE49-F238E27FC236}">
                <a16:creationId xmlns:a16="http://schemas.microsoft.com/office/drawing/2014/main" id="{9B3752AC-FA37-4B5C-B73F-D3EB19B1EE6B}"/>
              </a:ext>
            </a:extLst>
          </p:cNvPr>
          <p:cNvSpPr>
            <a:spLocks noGrp="1" noChangeArrowheads="1"/>
          </p:cNvSpPr>
          <p:nvPr>
            <p:ph type="title"/>
          </p:nvPr>
        </p:nvSpPr>
        <p:spPr>
          <a:xfrm>
            <a:off x="3415299" y="548464"/>
            <a:ext cx="5098906" cy="1675623"/>
          </a:xfrm>
        </p:spPr>
        <p:txBody>
          <a:bodyPr anchor="b">
            <a:normAutofit/>
          </a:bodyPr>
          <a:lstStyle/>
          <a:p>
            <a:r>
              <a:rPr lang="nl-NL" altLang="en-US" sz="3500" b="1">
                <a:solidFill>
                  <a:srgbClr val="0070C0"/>
                </a:solidFill>
                <a:latin typeface="Calibri"/>
                <a:cs typeface="Calibri"/>
              </a:rPr>
              <a:t>Hoe laten we onderzoek in de praktijk landen?</a:t>
            </a:r>
          </a:p>
        </p:txBody>
      </p:sp>
      <p:pic>
        <p:nvPicPr>
          <p:cNvPr id="24581" name="Picture 24580" descr="Eén in een menigte">
            <a:extLst>
              <a:ext uri="{FF2B5EF4-FFF2-40B4-BE49-F238E27FC236}">
                <a16:creationId xmlns:a16="http://schemas.microsoft.com/office/drawing/2014/main" id="{2D49D816-261C-06CB-7E0F-1D37DD69FABD}"/>
              </a:ext>
            </a:extLst>
          </p:cNvPr>
          <p:cNvPicPr>
            <a:picLocks noChangeAspect="1"/>
          </p:cNvPicPr>
          <p:nvPr/>
        </p:nvPicPr>
        <p:blipFill rotWithShape="1">
          <a:blip r:embed="rId2"/>
          <a:srcRect l="36428" r="29153" b="4"/>
          <a:stretch/>
        </p:blipFill>
        <p:spPr>
          <a:xfrm>
            <a:off x="20" y="10"/>
            <a:ext cx="3147352" cy="6857990"/>
          </a:xfrm>
          <a:prstGeom prst="rect">
            <a:avLst/>
          </a:prstGeom>
          <a:effectLst/>
        </p:spPr>
      </p:pic>
      <p:sp>
        <p:nvSpPr>
          <p:cNvPr id="24579" name="Tijdelijke aanduiding voor inhoud 2">
            <a:extLst>
              <a:ext uri="{FF2B5EF4-FFF2-40B4-BE49-F238E27FC236}">
                <a16:creationId xmlns:a16="http://schemas.microsoft.com/office/drawing/2014/main" id="{3290EE0D-2851-4399-8FED-FDF73BE52FE2}"/>
              </a:ext>
            </a:extLst>
          </p:cNvPr>
          <p:cNvSpPr>
            <a:spLocks noGrp="1" noChangeArrowheads="1"/>
          </p:cNvSpPr>
          <p:nvPr>
            <p:ph idx="1"/>
          </p:nvPr>
        </p:nvSpPr>
        <p:spPr>
          <a:xfrm>
            <a:off x="3415300" y="2409830"/>
            <a:ext cx="5098904" cy="3705217"/>
          </a:xfrm>
        </p:spPr>
        <p:txBody>
          <a:bodyPr>
            <a:normAutofit/>
          </a:bodyPr>
          <a:lstStyle/>
          <a:p>
            <a:pPr marL="0" indent="0">
              <a:buNone/>
            </a:pPr>
            <a:endParaRPr lang="nl-NL" altLang="en-US" sz="1700">
              <a:cs typeface="Times"/>
            </a:endParaRPr>
          </a:p>
          <a:p>
            <a:pPr marL="0" indent="0">
              <a:buNone/>
            </a:pPr>
            <a:r>
              <a:rPr lang="nl-NL" altLang="en-US" sz="2000" b="1">
                <a:solidFill>
                  <a:srgbClr val="0070C0"/>
                </a:solidFill>
                <a:latin typeface="Calibri"/>
                <a:cs typeface="Times"/>
              </a:rPr>
              <a:t>Participant in onderzoeksnetwerken</a:t>
            </a:r>
            <a:r>
              <a:rPr lang="nl-NL" altLang="en-US" sz="2000">
                <a:solidFill>
                  <a:srgbClr val="0070C0"/>
                </a:solidFill>
                <a:latin typeface="Calibri"/>
                <a:cs typeface="Times"/>
              </a:rPr>
              <a:t>:</a:t>
            </a:r>
            <a:endParaRPr lang="nl-NL" sz="2000">
              <a:solidFill>
                <a:srgbClr val="0070C0"/>
              </a:solidFill>
              <a:latin typeface="Calibri"/>
              <a:cs typeface="Times"/>
            </a:endParaRPr>
          </a:p>
          <a:p>
            <a:pPr marL="0" indent="0">
              <a:buNone/>
            </a:pPr>
            <a:r>
              <a:rPr lang="nl-NL" altLang="en-US" sz="1800">
                <a:solidFill>
                  <a:srgbClr val="0070C0"/>
                </a:solidFill>
                <a:latin typeface="Calibri"/>
                <a:cs typeface="Times"/>
              </a:rPr>
              <a:t>- plek om </a:t>
            </a:r>
            <a:r>
              <a:rPr lang="nl-NL" altLang="en-US" sz="1800" err="1">
                <a:solidFill>
                  <a:srgbClr val="0070C0"/>
                </a:solidFill>
                <a:latin typeface="Calibri"/>
                <a:cs typeface="Times"/>
              </a:rPr>
              <a:t>on</a:t>
            </a:r>
            <a:r>
              <a:rPr lang="nl-NL" sz="1800" err="1">
                <a:solidFill>
                  <a:srgbClr val="0070C0"/>
                </a:solidFill>
                <a:latin typeface="Calibri"/>
                <a:ea typeface="+mn-lt"/>
                <a:cs typeface="+mn-lt"/>
              </a:rPr>
              <a:t>derzoeksbehoeften</a:t>
            </a:r>
            <a:r>
              <a:rPr lang="nl-NL" sz="1800">
                <a:solidFill>
                  <a:srgbClr val="0070C0"/>
                </a:solidFill>
                <a:latin typeface="Calibri"/>
                <a:ea typeface="+mn-lt"/>
                <a:cs typeface="+mn-lt"/>
              </a:rPr>
              <a:t> praktijk te bespreken </a:t>
            </a:r>
            <a:endParaRPr lang="en-US" sz="1800">
              <a:solidFill>
                <a:srgbClr val="0070C0"/>
              </a:solidFill>
              <a:latin typeface="Calibri"/>
              <a:ea typeface="+mn-lt"/>
              <a:cs typeface="+mn-lt"/>
            </a:endParaRPr>
          </a:p>
          <a:p>
            <a:pPr marL="0" indent="0">
              <a:buNone/>
            </a:pPr>
            <a:r>
              <a:rPr lang="nl-NL" sz="1800">
                <a:solidFill>
                  <a:srgbClr val="0070C0"/>
                </a:solidFill>
                <a:latin typeface="Calibri"/>
                <a:ea typeface="+mn-lt"/>
                <a:cs typeface="+mn-lt"/>
              </a:rPr>
              <a:t>- wederkerigheid vergroten: onze dilemma's bespreken</a:t>
            </a:r>
            <a:endParaRPr lang="en-US" sz="1800">
              <a:solidFill>
                <a:srgbClr val="0070C0"/>
              </a:solidFill>
              <a:latin typeface="Calibri"/>
              <a:ea typeface="+mn-lt"/>
              <a:cs typeface="+mn-lt"/>
            </a:endParaRPr>
          </a:p>
          <a:p>
            <a:pPr marL="0" indent="0">
              <a:buNone/>
            </a:pPr>
            <a:endParaRPr lang="nl-NL" sz="1700">
              <a:solidFill>
                <a:srgbClr val="0070C0"/>
              </a:solidFill>
              <a:latin typeface="Calibri"/>
              <a:ea typeface="+mn-lt"/>
              <a:cs typeface="+mn-lt"/>
            </a:endParaRPr>
          </a:p>
          <a:p>
            <a:pPr marL="0" indent="0">
              <a:buNone/>
            </a:pPr>
            <a:r>
              <a:rPr lang="nl-NL" sz="2000" b="1">
                <a:solidFill>
                  <a:srgbClr val="0070C0"/>
                </a:solidFill>
                <a:latin typeface="Calibri"/>
                <a:ea typeface="+mn-lt"/>
                <a:cs typeface="+mn-lt"/>
              </a:rPr>
              <a:t>Kennisdelen met leden</a:t>
            </a:r>
          </a:p>
          <a:p>
            <a:pPr marL="0" indent="0">
              <a:buNone/>
            </a:pPr>
            <a:endParaRPr lang="nl-NL" sz="1700">
              <a:solidFill>
                <a:srgbClr val="0070C0"/>
              </a:solidFill>
              <a:latin typeface="Calibri"/>
              <a:ea typeface="+mn-lt"/>
              <a:cs typeface="+mn-lt"/>
            </a:endParaRPr>
          </a:p>
          <a:p>
            <a:pPr marL="0" indent="0">
              <a:buNone/>
            </a:pPr>
            <a:r>
              <a:rPr lang="nl-NL" sz="2000" b="1">
                <a:solidFill>
                  <a:srgbClr val="0070C0"/>
                </a:solidFill>
                <a:latin typeface="Calibri"/>
                <a:ea typeface="+mn-lt"/>
                <a:cs typeface="+mn-lt"/>
              </a:rPr>
              <a:t>Kennissynthese en samenhang bepleiten</a:t>
            </a:r>
            <a:r>
              <a:rPr lang="nl-NL" sz="2000">
                <a:solidFill>
                  <a:srgbClr val="0070C0"/>
                </a:solidFill>
                <a:latin typeface="Calibri"/>
                <a:ea typeface="+mn-lt"/>
                <a:cs typeface="+mn-lt"/>
              </a:rPr>
              <a:t>:</a:t>
            </a:r>
            <a:r>
              <a:rPr lang="nl-NL" sz="1800">
                <a:solidFill>
                  <a:srgbClr val="0070C0"/>
                </a:solidFill>
                <a:latin typeface="Calibri"/>
                <a:ea typeface="+mn-lt"/>
                <a:cs typeface="+mn-lt"/>
              </a:rPr>
              <a:t> onafhankelijke blik t.b.v. visie-/beleidsontwikkeling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altLang="nl-NL" sz="3200" b="1">
                <a:latin typeface="Calibri"/>
                <a:cs typeface="Calibri"/>
              </a:rPr>
            </a:br>
            <a:r>
              <a:rPr lang="nl-NL" altLang="nl-NL" sz="3200" b="1">
                <a:solidFill>
                  <a:srgbClr val="0070C0"/>
                </a:solidFill>
                <a:latin typeface="Calibri"/>
                <a:ea typeface="Calibri"/>
                <a:cs typeface="Calibri"/>
              </a:rPr>
              <a:t>Koppeling Onderzoek, Beleid en Praktijk</a:t>
            </a:r>
            <a:br>
              <a:rPr lang="nl-NL" altLang="nl-NL" sz="3200" b="1">
                <a:latin typeface="Calibri"/>
                <a:cs typeface="Calibri"/>
              </a:rPr>
            </a:br>
            <a:br>
              <a:rPr lang="nl-NL" altLang="nl-NL" sz="3200" b="1">
                <a:latin typeface="Calibri"/>
                <a:cs typeface="Calibri"/>
              </a:rPr>
            </a:br>
            <a:r>
              <a:rPr lang="nl-NL" altLang="nl-NL" sz="2400" b="1">
                <a:solidFill>
                  <a:srgbClr val="0070C0"/>
                </a:solidFill>
                <a:latin typeface="Calibri"/>
                <a:ea typeface="Calibri"/>
                <a:cs typeface="Times"/>
              </a:rPr>
              <a:t>Drieluik</a:t>
            </a:r>
            <a:r>
              <a:rPr lang="nl-NL" altLang="nl-NL" sz="2400">
                <a:solidFill>
                  <a:srgbClr val="0070C0"/>
                </a:solidFill>
                <a:latin typeface="Calibri"/>
                <a:ea typeface="Calibri"/>
                <a:cs typeface="Times"/>
              </a:rPr>
              <a:t>: beleid kan niet zonder onderzoek, onderzoek niet zonder praktijk en praktijk niet zonder beleid</a:t>
            </a:r>
            <a:br>
              <a:rPr lang="nl-NL" altLang="nl-NL" sz="2400">
                <a:latin typeface="Calibri"/>
                <a:ea typeface="Calibri"/>
                <a:cs typeface="Times"/>
              </a:rPr>
            </a:br>
            <a:br>
              <a:rPr lang="nl-NL" altLang="nl-NL" sz="2400">
                <a:latin typeface="Calibri"/>
                <a:ea typeface="Calibri"/>
                <a:cs typeface="Times"/>
              </a:rPr>
            </a:br>
            <a:r>
              <a:rPr lang="nl-NL" altLang="nl-NL" sz="2400" b="1">
                <a:solidFill>
                  <a:srgbClr val="0070C0"/>
                </a:solidFill>
                <a:latin typeface="Calibri"/>
                <a:ea typeface="Calibri"/>
                <a:cs typeface="Times"/>
              </a:rPr>
              <a:t>Realiteit van onderzoek</a:t>
            </a:r>
            <a:r>
              <a:rPr lang="nl-NL" altLang="nl-NL" sz="2400">
                <a:solidFill>
                  <a:srgbClr val="0070C0"/>
                </a:solidFill>
                <a:latin typeface="Calibri"/>
                <a:ea typeface="Calibri"/>
                <a:cs typeface="Times"/>
              </a:rPr>
              <a:t>: kenniskloof tussen een onderzoeksrapport en hoe deze in praktijk toegepast moet worden</a:t>
            </a:r>
            <a:br>
              <a:rPr lang="nl-NL" altLang="nl-NL" sz="2400">
                <a:latin typeface="Calibri"/>
                <a:ea typeface="Calibri"/>
                <a:cs typeface="Times"/>
              </a:rPr>
            </a:br>
            <a:br>
              <a:rPr lang="nl-NL" altLang="nl-NL" sz="2400">
                <a:latin typeface="Calibri"/>
                <a:ea typeface="Calibri"/>
                <a:cs typeface="Times"/>
              </a:rPr>
            </a:br>
            <a:r>
              <a:rPr lang="nl-NL" altLang="nl-NL" sz="2400" b="1">
                <a:solidFill>
                  <a:srgbClr val="0070C0"/>
                </a:solidFill>
                <a:latin typeface="Calibri"/>
                <a:ea typeface="Calibri"/>
                <a:cs typeface="Times"/>
              </a:rPr>
              <a:t>Valorisatie</a:t>
            </a:r>
            <a:r>
              <a:rPr lang="nl-NL" altLang="nl-NL" sz="2400">
                <a:solidFill>
                  <a:srgbClr val="0070C0"/>
                </a:solidFill>
                <a:latin typeface="Calibri"/>
                <a:ea typeface="Calibri"/>
                <a:cs typeface="Times"/>
              </a:rPr>
              <a:t>: omschrijft het benutten van kennis in de praktijk en het delen van kennis met een breed (maatschappelijk) publiek. </a:t>
            </a:r>
            <a:br>
              <a:rPr lang="nl-NL" altLang="nl-NL" sz="2400">
                <a:latin typeface="Calibri"/>
                <a:ea typeface="Calibri"/>
                <a:cs typeface="Times"/>
              </a:rPr>
            </a:br>
            <a:endParaRPr lang="nl-NL" sz="1400">
              <a:latin typeface="Calibri"/>
              <a:ea typeface="Calibri"/>
              <a:cs typeface="Calibri"/>
            </a:endParaRPr>
          </a:p>
          <a:p>
            <a:pPr algn="l"/>
            <a:endParaRPr lang="nl-NL" altLang="nl-NL" sz="240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3054308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48C59D-D963-4BCB-D7DB-70538EACAEE8}"/>
              </a:ext>
            </a:extLst>
          </p:cNvPr>
          <p:cNvSpPr>
            <a:spLocks noGrp="1"/>
          </p:cNvSpPr>
          <p:nvPr>
            <p:ph type="title"/>
          </p:nvPr>
        </p:nvSpPr>
        <p:spPr>
          <a:xfrm>
            <a:off x="840699" y="258855"/>
            <a:ext cx="5605629" cy="994172"/>
          </a:xfrm>
        </p:spPr>
        <p:txBody>
          <a:bodyPr>
            <a:normAutofit/>
          </a:bodyPr>
          <a:lstStyle/>
          <a:p>
            <a:pPr>
              <a:lnSpc>
                <a:spcPct val="90000"/>
              </a:lnSpc>
            </a:pPr>
            <a:r>
              <a:rPr lang="nl-NL" sz="3000" b="1">
                <a:solidFill>
                  <a:srgbClr val="0070C0"/>
                </a:solidFill>
                <a:latin typeface="Calibri"/>
                <a:cs typeface="Calibri"/>
              </a:rPr>
              <a:t>Recent voor de sector relevant onderzoek</a:t>
            </a:r>
            <a:endParaRPr lang="nl-NL" sz="3000" b="1">
              <a:solidFill>
                <a:srgbClr val="0070C0"/>
              </a:solidFill>
              <a:cs typeface="Times"/>
            </a:endParaRPr>
          </a:p>
        </p:txBody>
      </p:sp>
      <p:graphicFrame>
        <p:nvGraphicFramePr>
          <p:cNvPr id="27" name="Tijdelijke aanduiding voor inhoud 2">
            <a:extLst>
              <a:ext uri="{FF2B5EF4-FFF2-40B4-BE49-F238E27FC236}">
                <a16:creationId xmlns:a16="http://schemas.microsoft.com/office/drawing/2014/main" id="{E7318380-B5C4-87A5-746D-A005F4D461F8}"/>
              </a:ext>
            </a:extLst>
          </p:cNvPr>
          <p:cNvGraphicFramePr>
            <a:graphicFrameLocks noGrp="1"/>
          </p:cNvGraphicFramePr>
          <p:nvPr>
            <p:ph idx="1"/>
            <p:extLst>
              <p:ext uri="{D42A27DB-BD31-4B8C-83A1-F6EECF244321}">
                <p14:modId xmlns:p14="http://schemas.microsoft.com/office/powerpoint/2010/main" val="1594754692"/>
              </p:ext>
            </p:extLst>
          </p:nvPr>
        </p:nvGraphicFramePr>
        <p:xfrm>
          <a:off x="150936" y="396545"/>
          <a:ext cx="3344698" cy="3762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9"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Graphic 4">
            <a:extLst>
              <a:ext uri="{FF2B5EF4-FFF2-40B4-BE49-F238E27FC236}">
                <a16:creationId xmlns:a16="http://schemas.microsoft.com/office/drawing/2014/main" id="{C39A22B2-6BD2-CF62-8F66-BCB94FBBBB2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465356" y="3042332"/>
            <a:ext cx="1462672" cy="789073"/>
          </a:xfrm>
          <a:prstGeom prst="rect">
            <a:avLst/>
          </a:prstGeom>
        </p:spPr>
      </p:pic>
      <p:pic>
        <p:nvPicPr>
          <p:cNvPr id="5" name="Afbeelding 5" descr="Afbeelding met logo&#10;&#10;Automatisch gegenereerde beschrijving">
            <a:extLst>
              <a:ext uri="{FF2B5EF4-FFF2-40B4-BE49-F238E27FC236}">
                <a16:creationId xmlns:a16="http://schemas.microsoft.com/office/drawing/2014/main" id="{31C22C3E-3A6B-EA16-F9B0-749C21478AF9}"/>
              </a:ext>
            </a:extLst>
          </p:cNvPr>
          <p:cNvPicPr>
            <a:picLocks noChangeAspect="1"/>
          </p:cNvPicPr>
          <p:nvPr/>
        </p:nvPicPr>
        <p:blipFill>
          <a:blip r:embed="rId9"/>
          <a:stretch>
            <a:fillRect/>
          </a:stretch>
        </p:blipFill>
        <p:spPr>
          <a:xfrm>
            <a:off x="5979854" y="5843510"/>
            <a:ext cx="2743199" cy="729887"/>
          </a:xfrm>
          <a:prstGeom prst="rect">
            <a:avLst/>
          </a:prstGeom>
        </p:spPr>
      </p:pic>
      <p:graphicFrame>
        <p:nvGraphicFramePr>
          <p:cNvPr id="148" name="Tijdelijke aanduiding voor inhoud 2">
            <a:extLst>
              <a:ext uri="{FF2B5EF4-FFF2-40B4-BE49-F238E27FC236}">
                <a16:creationId xmlns:a16="http://schemas.microsoft.com/office/drawing/2014/main" id="{2DC25F6E-F803-AA08-680E-05596958DA1A}"/>
              </a:ext>
            </a:extLst>
          </p:cNvPr>
          <p:cNvGraphicFramePr>
            <a:graphicFrameLocks/>
          </p:cNvGraphicFramePr>
          <p:nvPr>
            <p:extLst>
              <p:ext uri="{D42A27DB-BD31-4B8C-83A1-F6EECF244321}">
                <p14:modId xmlns:p14="http://schemas.microsoft.com/office/powerpoint/2010/main" val="3027666241"/>
              </p:ext>
            </p:extLst>
          </p:nvPr>
        </p:nvGraphicFramePr>
        <p:xfrm>
          <a:off x="3225780" y="2536206"/>
          <a:ext cx="2747220" cy="3099829"/>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54" name="Tijdelijke aanduiding voor inhoud 2">
            <a:extLst>
              <a:ext uri="{FF2B5EF4-FFF2-40B4-BE49-F238E27FC236}">
                <a16:creationId xmlns:a16="http://schemas.microsoft.com/office/drawing/2014/main" id="{58203F77-88BC-2A05-2AD3-B118996970B9}"/>
              </a:ext>
            </a:extLst>
          </p:cNvPr>
          <p:cNvGraphicFramePr>
            <a:graphicFrameLocks/>
          </p:cNvGraphicFramePr>
          <p:nvPr>
            <p:extLst>
              <p:ext uri="{D42A27DB-BD31-4B8C-83A1-F6EECF244321}">
                <p14:modId xmlns:p14="http://schemas.microsoft.com/office/powerpoint/2010/main" val="3085486893"/>
              </p:ext>
            </p:extLst>
          </p:nvPr>
        </p:nvGraphicFramePr>
        <p:xfrm>
          <a:off x="147473" y="3445413"/>
          <a:ext cx="3214811" cy="4801339"/>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2072626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r>
              <a:rPr lang="nl-NL" altLang="nl-NL" sz="3200" b="1">
                <a:solidFill>
                  <a:schemeClr val="tx1"/>
                </a:solidFill>
                <a:latin typeface="Calibri"/>
                <a:cs typeface="Times"/>
              </a:rPr>
              <a:t>Werkzame elementen MDA++ aanpak</a:t>
            </a:r>
            <a:br>
              <a:rPr lang="nl-NL" altLang="nl-NL" sz="2400" b="1">
                <a:latin typeface="Calibri"/>
                <a:cs typeface="Times"/>
              </a:rPr>
            </a:br>
            <a:br>
              <a:rPr lang="nl-NL" altLang="nl-NL" sz="3200" b="1">
                <a:latin typeface="+mj-ea"/>
                <a:cs typeface="Calibri"/>
              </a:rPr>
            </a:br>
            <a:r>
              <a:rPr lang="nl-NL" sz="2400">
                <a:solidFill>
                  <a:srgbClr val="0070C0"/>
                </a:solidFill>
                <a:latin typeface="Calibri"/>
                <a:cs typeface="Times"/>
              </a:rPr>
              <a:t>Onderzoekers </a:t>
            </a:r>
            <a:r>
              <a:rPr lang="nl-NL" sz="2400" b="1">
                <a:solidFill>
                  <a:srgbClr val="0070C0"/>
                </a:solidFill>
                <a:latin typeface="Calibri"/>
                <a:cs typeface="Times"/>
              </a:rPr>
              <a:t>Verwey-Jonker Instituut </a:t>
            </a:r>
            <a:endParaRPr lang="nl-NL" sz="2000" b="1">
              <a:solidFill>
                <a:srgbClr val="000000"/>
              </a:solidFill>
              <a:latin typeface="Segoe UI"/>
              <a:cs typeface="Segoe UI"/>
            </a:endParaRPr>
          </a:p>
          <a:p>
            <a:pPr algn="l"/>
            <a:br>
              <a:rPr lang="nl-NL" sz="2400" b="1">
                <a:latin typeface="Calibri"/>
                <a:cs typeface="Calibri"/>
              </a:rPr>
            </a:br>
            <a:r>
              <a:rPr lang="nl-NL" sz="2400">
                <a:solidFill>
                  <a:srgbClr val="0070C0"/>
                </a:solidFill>
                <a:latin typeface="Calibri"/>
                <a:cs typeface="Calibri"/>
              </a:rPr>
              <a:t>Onderdeel programma</a:t>
            </a:r>
            <a:r>
              <a:rPr lang="nl-NL" sz="2400" b="1">
                <a:solidFill>
                  <a:srgbClr val="0070C0"/>
                </a:solidFill>
                <a:latin typeface="Calibri"/>
                <a:cs typeface="Calibri"/>
              </a:rPr>
              <a:t> “Geweld hoort nergens Thuis”</a:t>
            </a:r>
            <a:br>
              <a:rPr lang="nl-NL" sz="2400" b="1">
                <a:solidFill>
                  <a:srgbClr val="0070C0"/>
                </a:solidFill>
                <a:latin typeface="Calibri"/>
                <a:cs typeface="Calibri"/>
              </a:rPr>
            </a:br>
            <a:endParaRPr lang="nl-NL" sz="2400" b="1">
              <a:latin typeface="Calibri"/>
              <a:cs typeface="Calibri"/>
            </a:endParaRPr>
          </a:p>
          <a:p>
            <a:pPr algn="l"/>
            <a:r>
              <a:rPr lang="nl-NL" sz="2400" b="1">
                <a:solidFill>
                  <a:srgbClr val="0070C0"/>
                </a:solidFill>
                <a:latin typeface="Calibri"/>
                <a:cs typeface="Calibri"/>
              </a:rPr>
              <a:t>Twee regio pilots: </a:t>
            </a:r>
            <a:r>
              <a:rPr lang="nl-NL" sz="2400">
                <a:solidFill>
                  <a:srgbClr val="0070C0"/>
                </a:solidFill>
                <a:latin typeface="Calibri"/>
                <a:cs typeface="Calibri"/>
              </a:rPr>
              <a:t>Rotterdam en Hart van Brabant</a:t>
            </a:r>
            <a:br>
              <a:rPr lang="nl-NL" sz="2400">
                <a:solidFill>
                  <a:srgbClr val="0070C0"/>
                </a:solidFill>
                <a:latin typeface="Calibri"/>
                <a:cs typeface="Calibri"/>
              </a:rPr>
            </a:br>
            <a:endParaRPr lang="nl-NL" sz="2400">
              <a:latin typeface="Calibri"/>
              <a:cs typeface="Calibri"/>
            </a:endParaRPr>
          </a:p>
          <a:p>
            <a:pPr algn="l"/>
            <a:r>
              <a:rPr lang="nl-NL" sz="2400" b="1">
                <a:solidFill>
                  <a:srgbClr val="0070C0"/>
                </a:solidFill>
                <a:latin typeface="Calibri"/>
                <a:cs typeface="Calibri"/>
              </a:rPr>
              <a:t>MDA++  </a:t>
            </a:r>
            <a:r>
              <a:rPr lang="nl-NL" sz="2400">
                <a:solidFill>
                  <a:srgbClr val="0070C0"/>
                </a:solidFill>
                <a:latin typeface="Calibri"/>
                <a:cs typeface="Calibri"/>
              </a:rPr>
              <a:t>intersectorale specialistische Multidisciplinaire Aanpak</a:t>
            </a:r>
            <a:br>
              <a:rPr lang="nl-NL" sz="2400">
                <a:solidFill>
                  <a:srgbClr val="0070C0"/>
                </a:solidFill>
                <a:latin typeface="Calibri"/>
                <a:cs typeface="Calibri"/>
              </a:rPr>
            </a:br>
            <a:br>
              <a:rPr lang="nl-NL" sz="2400">
                <a:latin typeface="Calibri"/>
                <a:cs typeface="Calibri"/>
              </a:rPr>
            </a:br>
            <a:r>
              <a:rPr lang="nl-NL" sz="2400" b="1">
                <a:solidFill>
                  <a:srgbClr val="0070C0"/>
                </a:solidFill>
                <a:latin typeface="Calibri"/>
                <a:cs typeface="Calibri"/>
              </a:rPr>
              <a:t>Doel:</a:t>
            </a:r>
            <a:r>
              <a:rPr lang="nl-NL" sz="2400">
                <a:solidFill>
                  <a:srgbClr val="0070C0"/>
                </a:solidFill>
                <a:latin typeface="Calibri"/>
                <a:cs typeface="Calibri"/>
              </a:rPr>
              <a:t> Multidisciplinair én systeemgericht werken onder één dak</a:t>
            </a:r>
            <a:r>
              <a:rPr lang="nl-NL" sz="2000" b="1">
                <a:solidFill>
                  <a:srgbClr val="000000"/>
                </a:solidFill>
                <a:latin typeface="Segoe UI"/>
                <a:cs typeface="Segoe UI"/>
              </a:rPr>
              <a:t> </a:t>
            </a:r>
            <a:endParaRPr lang="nl-NL" sz="2000">
              <a:solidFill>
                <a:srgbClr val="000000"/>
              </a:solidFill>
              <a:latin typeface="Segoe UI"/>
              <a:cs typeface="Segoe UI"/>
            </a:endParaRPr>
          </a:p>
          <a:p>
            <a:pPr algn="l"/>
            <a:endParaRPr lang="nl-NL" sz="2400">
              <a:latin typeface="+mj-ea"/>
              <a:cs typeface="Calibri"/>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3766197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br>
              <a:rPr lang="nl-NL" sz="2400">
                <a:latin typeface="Calibri"/>
                <a:cs typeface="Times"/>
              </a:rPr>
            </a:br>
            <a:br>
              <a:rPr lang="nl-NL" sz="2400">
                <a:latin typeface="Calibri"/>
                <a:cs typeface="Times"/>
              </a:rPr>
            </a:br>
            <a:r>
              <a:rPr lang="nl-NL" sz="2400" b="1">
                <a:solidFill>
                  <a:srgbClr val="0070C0"/>
                </a:solidFill>
                <a:latin typeface="Calibri"/>
                <a:cs typeface="Times"/>
              </a:rPr>
              <a:t>Resultaten:</a:t>
            </a:r>
            <a:br>
              <a:rPr lang="nl-NL" sz="2400" b="1">
                <a:solidFill>
                  <a:srgbClr val="0070C0"/>
                </a:solidFill>
                <a:latin typeface="Calibri"/>
                <a:cs typeface="Times"/>
              </a:rPr>
            </a:br>
            <a:br>
              <a:rPr lang="nl-NL" sz="2400" b="1">
                <a:latin typeface="Calibri"/>
                <a:cs typeface="Times"/>
              </a:rPr>
            </a:br>
            <a:r>
              <a:rPr lang="nl-NL" sz="2000" b="1">
                <a:solidFill>
                  <a:srgbClr val="0070C0"/>
                </a:solidFill>
                <a:latin typeface="Calibri"/>
                <a:cs typeface="Times"/>
              </a:rPr>
              <a:t>Voor cliënten heeft inzet van MDA++ duidelijke meerwaarde</a:t>
            </a:r>
            <a:br>
              <a:rPr lang="nl-NL" sz="2000" b="1">
                <a:solidFill>
                  <a:srgbClr val="0070C0"/>
                </a:solidFill>
                <a:latin typeface="Calibri"/>
                <a:cs typeface="Times"/>
              </a:rPr>
            </a:br>
            <a:endParaRPr lang="nl-NL" sz="2000" b="1">
              <a:solidFill>
                <a:srgbClr val="0070C0"/>
              </a:solidFill>
              <a:latin typeface="Calibri"/>
              <a:cs typeface="Times"/>
            </a:endParaRPr>
          </a:p>
          <a:p>
            <a:pPr algn="l"/>
            <a:r>
              <a:rPr lang="nl-NL" sz="2000" b="1">
                <a:solidFill>
                  <a:srgbClr val="0070C0"/>
                </a:solidFill>
                <a:latin typeface="Calibri"/>
                <a:cs typeface="Calibri"/>
              </a:rPr>
              <a:t>Professionals: MDA++ vult een lacune in het aanbod op</a:t>
            </a:r>
            <a:br>
              <a:rPr lang="nl-NL" sz="2000" b="1">
                <a:solidFill>
                  <a:srgbClr val="0070C0"/>
                </a:solidFill>
                <a:latin typeface="Calibri"/>
                <a:cs typeface="Calibri"/>
              </a:rPr>
            </a:br>
            <a:endParaRPr lang="nl-NL" sz="2000">
              <a:solidFill>
                <a:srgbClr val="0070C0"/>
              </a:solidFill>
              <a:latin typeface="Calibri"/>
              <a:cs typeface="Calibri"/>
            </a:endParaRPr>
          </a:p>
          <a:p>
            <a:pPr algn="l"/>
            <a:r>
              <a:rPr lang="nl-NL" sz="2000" b="1">
                <a:solidFill>
                  <a:srgbClr val="0070C0"/>
                </a:solidFill>
                <a:latin typeface="Calibri"/>
                <a:cs typeface="Calibri"/>
              </a:rPr>
              <a:t>Enorm lastig om het geweld duurzaam te stoppen  </a:t>
            </a:r>
            <a:endParaRPr lang="nl-NL" sz="2000">
              <a:solidFill>
                <a:srgbClr val="0070C0"/>
              </a:solidFill>
              <a:latin typeface="Times"/>
              <a:cs typeface="Calibri"/>
            </a:endParaRPr>
          </a:p>
          <a:p>
            <a:pPr algn="l"/>
            <a:r>
              <a:rPr lang="nl-NL" sz="2000">
                <a:solidFill>
                  <a:srgbClr val="0070C0"/>
                </a:solidFill>
                <a:latin typeface="Calibri"/>
                <a:cs typeface="Calibri"/>
              </a:rPr>
              <a:t>grote groep gezinnen bij tweede meting nog steeds veelvuldig of ernstige vormen van huiselijk geweld rapporteren. </a:t>
            </a:r>
            <a:br>
              <a:rPr lang="nl-NL" sz="2000" b="1">
                <a:solidFill>
                  <a:srgbClr val="0070C0"/>
                </a:solidFill>
                <a:latin typeface="Calibri"/>
                <a:cs typeface="Calibri"/>
              </a:rPr>
            </a:br>
            <a:br>
              <a:rPr lang="nl-NL" sz="2000" b="1">
                <a:solidFill>
                  <a:srgbClr val="0070C0"/>
                </a:solidFill>
                <a:latin typeface="Calibri"/>
                <a:cs typeface="Calibri"/>
              </a:rPr>
            </a:br>
            <a:r>
              <a:rPr lang="nl-NL" sz="2000" b="1">
                <a:solidFill>
                  <a:srgbClr val="0070C0"/>
                </a:solidFill>
                <a:latin typeface="Calibri"/>
                <a:cs typeface="Calibri"/>
              </a:rPr>
              <a:t>Niet alle veranderingen zijn alleen toe te schrijven aan MDA++</a:t>
            </a:r>
            <a:br>
              <a:rPr lang="nl-NL" sz="2000" b="1">
                <a:solidFill>
                  <a:srgbClr val="0070C0"/>
                </a:solidFill>
                <a:latin typeface="Calibri"/>
                <a:cs typeface="Calibri"/>
              </a:rPr>
            </a:br>
            <a:br>
              <a:rPr lang="nl-NL" sz="2000" b="1">
                <a:solidFill>
                  <a:srgbClr val="0070C0"/>
                </a:solidFill>
                <a:latin typeface="Calibri"/>
                <a:cs typeface="Calibri"/>
              </a:rPr>
            </a:br>
            <a:r>
              <a:rPr lang="nl-NL" sz="2000" b="1">
                <a:solidFill>
                  <a:srgbClr val="0070C0"/>
                </a:solidFill>
                <a:latin typeface="Calibri"/>
                <a:cs typeface="Calibri"/>
              </a:rPr>
              <a:t>Per regio: aantal werkzame elementen:  </a:t>
            </a:r>
            <a:r>
              <a:rPr lang="nl-NL" sz="2000">
                <a:solidFill>
                  <a:srgbClr val="0070C0"/>
                </a:solidFill>
                <a:latin typeface="Calibri"/>
                <a:cs typeface="Calibri"/>
              </a:rPr>
              <a:t>helpend om de aanpak goed vorm te geven</a:t>
            </a:r>
            <a:r>
              <a:rPr lang="nl-NL" altLang="nl-NL" sz="2000">
                <a:solidFill>
                  <a:srgbClr val="0070C0"/>
                </a:solidFill>
                <a:latin typeface="Calibri"/>
                <a:cs typeface="Times"/>
              </a:rPr>
              <a:t> </a:t>
            </a:r>
            <a:br>
              <a:rPr lang="nl-NL" altLang="nl-NL" sz="2400">
                <a:latin typeface="Calibri"/>
                <a:ea typeface="Calibri"/>
                <a:cs typeface="Times"/>
              </a:rPr>
            </a:br>
            <a:endParaRPr lang="nl-NL" sz="1400">
              <a:latin typeface="Calibri"/>
              <a:ea typeface="Calibri"/>
              <a:cs typeface="Calibri"/>
            </a:endParaRPr>
          </a:p>
          <a:p>
            <a:pPr algn="l"/>
            <a:endParaRPr lang="nl-NL" altLang="nl-NL" sz="2400">
              <a:latin typeface="Calibri"/>
              <a:ea typeface="Calibri"/>
              <a:cs typeface="Times"/>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2293622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a:extLst>
              <a:ext uri="{FF2B5EF4-FFF2-40B4-BE49-F238E27FC236}">
                <a16:creationId xmlns:a16="http://schemas.microsoft.com/office/drawing/2014/main" id="{DA33F9E2-23FD-4D3A-944A-B1A5B1B50BBF}"/>
              </a:ext>
            </a:extLst>
          </p:cNvPr>
          <p:cNvSpPr>
            <a:spLocks noGrp="1" noChangeArrowheads="1"/>
          </p:cNvSpPr>
          <p:nvPr>
            <p:ph type="ctrTitle"/>
          </p:nvPr>
        </p:nvSpPr>
        <p:spPr>
          <a:xfrm>
            <a:off x="464249" y="547378"/>
            <a:ext cx="8205430" cy="5461467"/>
          </a:xfrm>
        </p:spPr>
        <p:txBody>
          <a:bodyPr/>
          <a:lstStyle/>
          <a:p>
            <a:pPr algn="l"/>
            <a:r>
              <a:rPr lang="nl-NL" sz="2400" b="1" dirty="0">
                <a:solidFill>
                  <a:srgbClr val="0070C0"/>
                </a:solidFill>
                <a:latin typeface="Calibri"/>
                <a:cs typeface="Calibri"/>
              </a:rPr>
              <a:t>Conclusie:</a:t>
            </a:r>
            <a:br>
              <a:rPr lang="nl-NL" sz="2400" b="1" dirty="0">
                <a:latin typeface="Calibri"/>
                <a:cs typeface="Calibri"/>
              </a:rPr>
            </a:br>
            <a:endParaRPr lang="nl-NL" sz="2400">
              <a:solidFill>
                <a:srgbClr val="0070C0"/>
              </a:solidFill>
              <a:latin typeface="Calibri"/>
              <a:cs typeface="Calibri"/>
            </a:endParaRPr>
          </a:p>
          <a:p>
            <a:pPr algn="l"/>
            <a:r>
              <a:rPr lang="nl-NL" sz="2400" dirty="0">
                <a:solidFill>
                  <a:srgbClr val="0070C0"/>
                </a:solidFill>
                <a:latin typeface="Calibri"/>
                <a:cs typeface="Calibri"/>
              </a:rPr>
              <a:t>MDA++ is een succesvolle aanpak voor complexe problematiek in gezinnen met huiselijk geweld en/of kindermishandeling</a:t>
            </a:r>
            <a:br>
              <a:rPr lang="nl-NL" sz="2400" dirty="0">
                <a:latin typeface="Calibri"/>
                <a:cs typeface="Calibri"/>
              </a:rPr>
            </a:br>
            <a:br>
              <a:rPr lang="nl-NL" sz="2400" dirty="0">
                <a:latin typeface="Calibri"/>
                <a:cs typeface="Calibri"/>
              </a:rPr>
            </a:br>
            <a:r>
              <a:rPr lang="nl-NL" sz="2400" dirty="0">
                <a:solidFill>
                  <a:srgbClr val="0070C0"/>
                </a:solidFill>
                <a:latin typeface="Calibri"/>
                <a:cs typeface="Calibri"/>
              </a:rPr>
              <a:t>Advies bij de ontwikkeling van het Regionaal Veiligheidsteam: </a:t>
            </a:r>
            <a:br>
              <a:rPr lang="nl-NL" sz="2400" dirty="0">
                <a:latin typeface="Calibri"/>
                <a:cs typeface="Calibri"/>
              </a:rPr>
            </a:br>
            <a:r>
              <a:rPr lang="nl-NL" sz="2400" dirty="0">
                <a:solidFill>
                  <a:srgbClr val="0070C0"/>
                </a:solidFill>
                <a:latin typeface="Calibri"/>
                <a:cs typeface="Calibri"/>
              </a:rPr>
              <a:t>- niet opnieuw beginnen</a:t>
            </a:r>
            <a:br>
              <a:rPr lang="nl-NL" sz="2400" dirty="0">
                <a:latin typeface="Calibri"/>
                <a:cs typeface="Calibri"/>
              </a:rPr>
            </a:br>
            <a:r>
              <a:rPr lang="nl-NL" sz="2400" dirty="0">
                <a:solidFill>
                  <a:srgbClr val="0070C0"/>
                </a:solidFill>
                <a:latin typeface="Calibri"/>
                <a:cs typeface="Calibri"/>
              </a:rPr>
              <a:t>- aansluiten en voortbouwen op kennis, ervaring en geleerde lessen binnen MDA++</a:t>
            </a:r>
            <a:br>
              <a:rPr lang="nl-NL" sz="2400" dirty="0">
                <a:latin typeface="Calibri"/>
                <a:cs typeface="Calibri"/>
              </a:rPr>
            </a:br>
            <a:br>
              <a:rPr lang="nl-NL" sz="2400" dirty="0">
                <a:latin typeface="Calibri"/>
                <a:cs typeface="Calibri"/>
              </a:rPr>
            </a:br>
            <a:r>
              <a:rPr lang="nl-NL" sz="1800" b="1" dirty="0">
                <a:solidFill>
                  <a:srgbClr val="0070C0"/>
                </a:solidFill>
                <a:latin typeface="Calibri"/>
                <a:cs typeface="Calibri"/>
              </a:rPr>
              <a:t>Onderzoeksrapport Verwey-Jonker (2023):</a:t>
            </a:r>
            <a:br>
              <a:rPr lang="nl-NL" sz="1800" b="1" dirty="0">
                <a:latin typeface="Calibri"/>
                <a:cs typeface="Calibri"/>
              </a:rPr>
            </a:br>
            <a:r>
              <a:rPr lang="nl-NL" sz="1400" i="1" dirty="0">
                <a:solidFill>
                  <a:srgbClr val="0070C0"/>
                </a:solidFill>
                <a:latin typeface="Calibri"/>
                <a:cs typeface="Calibri"/>
                <a:hlinkClick r:id="rId3">
                  <a:extLst>
                    <a:ext uri="{A12FA001-AC4F-418D-AE19-62706E023703}">
                      <ahyp:hlinkClr xmlns:ahyp="http://schemas.microsoft.com/office/drawing/2018/hyperlinkcolor" val="tx"/>
                    </a:ext>
                  </a:extLst>
                </a:hlinkClick>
              </a:rPr>
              <a:t>Goed ingerichte MDA++ helpt gezinnen met complexe problematiek huiselijk geweld en kindermishandeling - Verwey-Jonker Instituut</a:t>
            </a:r>
            <a:endParaRPr lang="en-US" sz="2400" i="1" dirty="0">
              <a:solidFill>
                <a:srgbClr val="0070C0"/>
              </a:solidFill>
              <a:latin typeface="Calibri"/>
              <a:cs typeface="Calibri"/>
            </a:endParaRPr>
          </a:p>
        </p:txBody>
      </p:sp>
      <p:pic>
        <p:nvPicPr>
          <p:cNvPr id="3075" name="Picture 2" descr="Vereniging Valente">
            <a:extLst>
              <a:ext uri="{FF2B5EF4-FFF2-40B4-BE49-F238E27FC236}">
                <a16:creationId xmlns:a16="http://schemas.microsoft.com/office/drawing/2014/main" id="{DCE98A7B-1ECF-4B70-9AA6-80C86DEFDE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1925" y="6188075"/>
            <a:ext cx="2520950"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phic 2">
            <a:extLst>
              <a:ext uri="{FF2B5EF4-FFF2-40B4-BE49-F238E27FC236}">
                <a16:creationId xmlns:a16="http://schemas.microsoft.com/office/drawing/2014/main" id="{DB744235-DBD1-8FE0-EA1B-2148301883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3289" y="6079761"/>
            <a:ext cx="1226250" cy="680346"/>
          </a:xfrm>
          <a:prstGeom prst="rect">
            <a:avLst/>
          </a:prstGeom>
        </p:spPr>
      </p:pic>
    </p:spTree>
    <p:extLst>
      <p:ext uri="{BB962C8B-B14F-4D97-AF65-F5344CB8AC3E}">
        <p14:creationId xmlns:p14="http://schemas.microsoft.com/office/powerpoint/2010/main" val="4231007728"/>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nl-NL"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nl-NL" sz="2400" b="0" i="0" u="none" strike="noStrike" cap="none" normalizeH="0" baseline="0" smtClean="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6F36917F-CD49-4749-B6D8-BE93A70924F0}" vid="{3E55BD43-12D2-4B0F-9D53-526832811162}"/>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F844A116404E447919FEF2F458E2C93" ma:contentTypeVersion="18" ma:contentTypeDescription="Een nieuw document maken." ma:contentTypeScope="" ma:versionID="57ed5d44c764ba0af86b0e9b09f4be2b">
  <xsd:schema xmlns:xsd="http://www.w3.org/2001/XMLSchema" xmlns:xs="http://www.w3.org/2001/XMLSchema" xmlns:p="http://schemas.microsoft.com/office/2006/metadata/properties" xmlns:ns2="821a2b57-7569-4715-a681-b0f1dc418d66" xmlns:ns3="161cfcfb-ecf8-4dfe-bd23-f8b163cd503c" targetNamespace="http://schemas.microsoft.com/office/2006/metadata/properties" ma:root="true" ma:fieldsID="d436f01e7ed02f1b7b9cdc9c4fa83664" ns2:_="" ns3:_="">
    <xsd:import namespace="821a2b57-7569-4715-a681-b0f1dc418d66"/>
    <xsd:import namespace="161cfcfb-ecf8-4dfe-bd23-f8b163cd503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LengthInSeconds" minOccurs="0"/>
                <xsd:element ref="ns2:mf68cf9996414f0c8c5f0d9168511a7d"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1a2b57-7569-4715-a681-b0f1dc418d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f68cf9996414f0c8c5f0d9168511a7d" ma:index="22" nillable="true" ma:taxonomy="true" ma:internalName="mf68cf9996414f0c8c5f0d9168511a7d" ma:taxonomyFieldName="extra" ma:displayName="extra" ma:default="" ma:fieldId="{6f68cf99-9641-4f0c-8c5f-0d9168511a7d}" ma:sspId="cb0ef8f0-240f-49be-895b-4f581d0c94fb" ma:termSetId="386095d1-c68d-4c6d-b587-48ddaf1aecc9" ma:anchorId="00000000-0000-0000-0000-000000000000" ma:open="true" ma:isKeyword="false">
      <xsd:complexType>
        <xsd:sequence>
          <xsd:element ref="pc:Terms" minOccurs="0" maxOccurs="1"/>
        </xsd:sequence>
      </xsd:complexType>
    </xsd:element>
    <xsd:element name="lcf76f155ced4ddcb4097134ff3c332f" ma:index="25" nillable="true" ma:taxonomy="true" ma:internalName="lcf76f155ced4ddcb4097134ff3c332f" ma:taxonomyFieldName="MediaServiceImageTags" ma:displayName="Afbeeldingtags" ma:readOnly="false" ma:fieldId="{5cf76f15-5ced-4ddc-b409-7134ff3c332f}" ma:taxonomyMulti="true" ma:sspId="cb0ef8f0-240f-49be-895b-4f581d0c94f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1cfcfb-ecf8-4dfe-bd23-f8b163cd503c" elementFormDefault="qualified">
    <xsd:import namespace="http://schemas.microsoft.com/office/2006/documentManagement/types"/>
    <xsd:import namespace="http://schemas.microsoft.com/office/infopath/2007/PartnerControls"/>
    <xsd:element name="SharedWithUsers" ma:index="17"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135937f-58d3-46a6-be0d-78e1e0c1ef33}" ma:internalName="TaxCatchAll" ma:showField="CatchAllData" ma:web="161cfcfb-ecf8-4dfe-bd23-f8b163cd50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LongProperties xmlns="http://schemas.microsoft.com/office/2006/metadata/longProperties"/>
</file>

<file path=customXml/item4.xml><?xml version="1.0" encoding="utf-8"?>
<p:properties xmlns:p="http://schemas.microsoft.com/office/2006/metadata/properties" xmlns:xsi="http://www.w3.org/2001/XMLSchema-instance" xmlns:pc="http://schemas.microsoft.com/office/infopath/2007/PartnerControls">
  <documentManagement>
    <TaxCatchAll xmlns="161cfcfb-ecf8-4dfe-bd23-f8b163cd503c" xsi:nil="true"/>
    <lcf76f155ced4ddcb4097134ff3c332f xmlns="821a2b57-7569-4715-a681-b0f1dc418d66">
      <Terms xmlns="http://schemas.microsoft.com/office/infopath/2007/PartnerControls"/>
    </lcf76f155ced4ddcb4097134ff3c332f>
    <mf68cf9996414f0c8c5f0d9168511a7d xmlns="821a2b57-7569-4715-a681-b0f1dc418d66">
      <Terms xmlns="http://schemas.microsoft.com/office/infopath/2007/PartnerControls"/>
    </mf68cf9996414f0c8c5f0d9168511a7d>
    <SharedWithUsers xmlns="161cfcfb-ecf8-4dfe-bd23-f8b163cd503c">
      <UserInfo>
        <DisplayName>Soumaya el Bouzrute</DisplayName>
        <AccountId>8980</AccountId>
        <AccountType/>
      </UserInfo>
    </SharedWithUsers>
  </documentManagement>
</p:properties>
</file>

<file path=customXml/itemProps1.xml><?xml version="1.0" encoding="utf-8"?>
<ds:datastoreItem xmlns:ds="http://schemas.openxmlformats.org/officeDocument/2006/customXml" ds:itemID="{03ACFF21-0327-402E-AF1A-2C5F6396EDDC}">
  <ds:schemaRefs>
    <ds:schemaRef ds:uri="http://schemas.microsoft.com/sharepoint/v3/contenttype/forms"/>
  </ds:schemaRefs>
</ds:datastoreItem>
</file>

<file path=customXml/itemProps2.xml><?xml version="1.0" encoding="utf-8"?>
<ds:datastoreItem xmlns:ds="http://schemas.openxmlformats.org/officeDocument/2006/customXml" ds:itemID="{FAF75FD6-80E4-44AD-9C0A-FDB6C14DD181}">
  <ds:schemaRefs>
    <ds:schemaRef ds:uri="161cfcfb-ecf8-4dfe-bd23-f8b163cd503c"/>
    <ds:schemaRef ds:uri="821a2b57-7569-4715-a681-b0f1dc418d6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8DC76B9-0AAA-4E56-9710-C486719AC2C8}">
  <ds:schemaRefs>
    <ds:schemaRef ds:uri="http://schemas.microsoft.com/office/2006/metadata/longProperties"/>
  </ds:schemaRefs>
</ds:datastoreItem>
</file>

<file path=customXml/itemProps4.xml><?xml version="1.0" encoding="utf-8"?>
<ds:datastoreItem xmlns:ds="http://schemas.openxmlformats.org/officeDocument/2006/customXml" ds:itemID="{3BE8F503-1D26-48BD-96D7-0E153288693E}">
  <ds:schemaRefs>
    <ds:schemaRef ds:uri="161cfcfb-ecf8-4dfe-bd23-f8b163cd503c"/>
    <ds:schemaRef ds:uri="2bc380e6-6e30-4a8c-8a30-d26e2a04207f"/>
    <ds:schemaRef ds:uri="821a2b57-7569-4715-a681-b0f1dc418d66"/>
    <ds:schemaRef ds:uri="9A7D9A33-1A82-404D-A80B-291042D3573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1168</Words>
  <Application>Microsoft Office PowerPoint</Application>
  <PresentationFormat>Diavoorstelling (4:3)</PresentationFormat>
  <Paragraphs>60</Paragraphs>
  <Slides>19</Slides>
  <Notes>16</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19</vt:i4>
      </vt:variant>
    </vt:vector>
  </HeadingPairs>
  <TitlesOfParts>
    <vt:vector size="26" baseType="lpstr">
      <vt:lpstr>Arial</vt:lpstr>
      <vt:lpstr>Calibri</vt:lpstr>
      <vt:lpstr>Calibri Light</vt:lpstr>
      <vt:lpstr>Segoe UI</vt:lpstr>
      <vt:lpstr>Times</vt:lpstr>
      <vt:lpstr>Blank Presentation</vt:lpstr>
      <vt:lpstr>Kantoorthema</vt:lpstr>
      <vt:lpstr>Landelijke onderzoeksagenda Valente 2020 – 2024 branchevereniging voor participatie, begeleiding en veilige opvang  Maatschappelijke en Vrouwenopvang, Beschermd Wonen, Forensische Zorg, Kinderen - in en buiten de opvang</vt:lpstr>
      <vt:lpstr> Landelijke onderzoeksagenda Valente  kader 2020 – 2024: ambities, rolverdeling en thema's   Ambities: kennisdeling/-opbouw: resultaten benutten en delen, lacunes invullen, meer samenhang  samenwerking onderzoekers, professionals, ervaringsdeskundigen bevorderen  Agenderen/lobby: onderzoeksnetwerken, beleidsmakers, financiers  Kwaliteitsverbetering en innovatie stimuleren  </vt:lpstr>
      <vt:lpstr>Hoe zijn we hiermee bezig?  Werkgroep: uitwisseling onderling en met leden  Doelgroep in beeld: ontwikkelen en ervaringen van cliënten in beeld krijgen  Verbinding met onderzoeksnetwerk en kennisinstituten:  onderzoeksnetwerk partnergeweld  Leerstoel OU Janine Janssen, rechtsantropologie  Onderzoek bij of door leden: samen, met anderen</vt:lpstr>
      <vt:lpstr>Hoe laten we onderzoek in de praktijk landen?</vt:lpstr>
      <vt:lpstr> Koppeling Onderzoek, Beleid en Praktijk  Drieluik: beleid kan niet zonder onderzoek, onderzoek niet zonder praktijk en praktijk niet zonder beleid  Realiteit van onderzoek: kenniskloof tussen een onderzoeksrapport en hoe deze in praktijk toegepast moet worden  Valorisatie: omschrijft het benutten van kennis in de praktijk en het delen van kennis met een breed (maatschappelijk) publiek.   </vt:lpstr>
      <vt:lpstr>Recent voor de sector relevant onderzoek</vt:lpstr>
      <vt:lpstr>Werkzame elementen MDA++ aanpak  Onderzoekers Verwey-Jonker Instituut   Onderdeel programma “Geweld hoort nergens Thuis”  Twee regio pilots: Rotterdam en Hart van Brabant  MDA++  intersectorale specialistische Multidisciplinaire Aanpak  Doel: Multidisciplinair én systeemgericht werken onder één dak  </vt:lpstr>
      <vt:lpstr>  Resultaten:  Voor cliënten heeft inzet van MDA++ duidelijke meerwaarde  Professionals: MDA++ vult een lacune in het aanbod op  Enorm lastig om het geweld duurzaam te stoppen   grote groep gezinnen bij tweede meting nog steeds veelvuldig of ernstige vormen van huiselijk geweld rapporteren.   Niet alle veranderingen zijn alleen toe te schrijven aan MDA++  Per regio: aantal werkzame elementen:  helpend om de aanpak goed vorm te geven   </vt:lpstr>
      <vt:lpstr>Conclusie:  MDA++ is een succesvolle aanpak voor complexe problematiek in gezinnen met huiselijk geweld en/of kindermishandeling  Advies bij de ontwikkeling van het Regionaal Veiligheidsteam:  - niet opnieuw beginnen - aansluiten en voortbouwen op kennis, ervaring en geleerde lessen binnen MDA++  Onderzoeksrapport Verwey-Jonker (2023): Goed ingerichte MDA++ helpt gezinnen met complexe problematiek huiselijk geweld en kindermishandeling - Verwey-Jonker Instituut</vt:lpstr>
      <vt:lpstr> Laagdrempelige hulp voor slachtoffers en plegers van geweld in afhankelijkheidsrelaties  Onderzoekers Verwey-Jonker Instituut in opdracht van Ministerie van Volksgezondheid, Welzijn en Sport (VWS)  Interviews met 60 slachtoffers, hulpverleners en plegers - Ervaringen met de vindbaarheid en toegankelijkheid van laagdrempelige hulp en waardering ervan? - Hoe verhouden behoeften zich tot het aanbod van laagdrempelige hulp?   Specifieke behoeften van slachtoffers per soort geweld     </vt:lpstr>
      <vt:lpstr>   Resultaten:  Het zoeken van hulp is een complex en langdurig proces  Vaak geen hulpvraag:  - gevoelens van loyaliteit of afhankelijkheid ten opzichte van de dader  - angst voor zichzelf of hun naasten.   Starten met zoeken naar anonieme informatievoorziening:  - informatie over hetgeen hen overkomen is  - grensoverschrijdend gedrag - wat gebeurt er als je om hulp vraagt - overzicht van welke ondersteuning / hulp er is   Eerste stap naar informele hulp in gesprek met een vriend, vriendin, partner of familielid  Daarna pas formele hulpinstanties     </vt:lpstr>
      <vt:lpstr>            Bron:  Onderzoeksrapport Verwey-Jonker (2023):  Laagdrempelige-hulp.pdf (verwey-jonker.nl)</vt:lpstr>
      <vt:lpstr> Jongens aan het woord  Consortium: samenwerking tussen zorg- en expertiseorganisaties Koraal, Fier, Lumens, Pretty Woman/Best Man en Sterk Huis  Onderzoek in opdracht van Ministerie Volksgezondheid, Welzijn en Sport (VWS)  Doel: inzicht verkrijgen in de achtergronden en unieke levensverhalen en op basis van ondersteuningsbehoeften (zorg)methodieken doorontwikkelen  </vt:lpstr>
      <vt:lpstr> interviews waarbij de jongens zelf aan het woord kwamen over seksuele uitbuiting en seksueel geweld en wat eraan vooraf ging  kwetsbare groep jongeren (ingrijpende jeugdervaringen):  - opeenstapeling van problemen in opgroeicontext - (vroegkinderlijk) trauma - gedrags- en schoolproblemen - uithuisplaatsingen - risicovol gedrag - meer dan de helft minderjarig ten tijde start uitbuiting  Ondanks hulpverleningsverleden, nauwelijks zicht op deze groep slachtoffers   </vt:lpstr>
      <vt:lpstr> Ervaren drempels in hulpvraag:  - onpersoonlijke bejegening - focus op probleemgedrag - geen passend hulpaanbod beschikbaar - gebrek voorlichting   Ondersteuningsbehoeften:  - maatwerk (eigen regie en tempo) - laagdrempelige hulp - voorlichting: bespreekbaar maken taboes - systeemgerichte hulp - toekomstgericht  </vt:lpstr>
      <vt:lpstr>  Conclusie: De bewustwording van het slachtofferschap van jongens is van groot belang. Tijd voor erkenning en herkenning, zowel vanuit het perspectief van professionals, de jongens zelf en hun omgeving. Daarnaast belangrijk om hulpaanbod beter aan te laten sluiten bij de ondersteuningsbehoeften van de jongens    Onderzoeksrapport en Factsheets : Consortium seksuele uitbuiting jongens en jonge mannen (2023) Onderzoek en factsheets: (potentiële) jongensslachtoffers van seksuele uitbuiting - Sterk Huis   </vt:lpstr>
      <vt:lpstr> Uitdagingen binnen onderzoek  Participanten  Consortium:  onderzoek doen met elkaar samen (multidisciplinaire aanpak)  Niet iedere keer hetzelfde doen --&gt; samenwerken  Verdieping &amp; implementatie in praktijk  </vt:lpstr>
      <vt:lpstr>Halen en brengen:   over welk thema wil jij weten welk relevant (recent) onderzoek er is?  EN/OF  met dit onderzoek is mijn organisatie bezig!   in tweetallen bespreken, tips uitwisselen  lever je vraag en informatie in, mét je mailadres  voor 1 juli ontvang je mail      </vt:lpstr>
      <vt:lpstr>Ons bereiken na vandaag?    Chantal Timmermans chantaltimmermans@sterkhuis.nl      Essa Reijmers essa.reijmers@valente.nl  </vt:lpstr>
    </vt:vector>
  </TitlesOfParts>
  <Company>nounou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Gert</dc:creator>
  <cp:lastModifiedBy>Laura  Kluinhaar</cp:lastModifiedBy>
  <cp:revision>32</cp:revision>
  <dcterms:created xsi:type="dcterms:W3CDTF">2005-12-21T13:59:04Z</dcterms:created>
  <dcterms:modified xsi:type="dcterms:W3CDTF">2023-06-01T15:04:02Z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W_DocumentStatus">
    <vt:lpwstr>Concept</vt:lpwstr>
  </property>
  <property fmtid="{D5CDD505-2E9C-101B-9397-08002B2CF9AE}" pid="3" name="KW_Regio">
    <vt:lpwstr/>
  </property>
  <property fmtid="{D5CDD505-2E9C-101B-9397-08002B2CF9AE}" pid="4" name="KW_Locatie">
    <vt:lpwstr/>
  </property>
  <property fmtid="{D5CDD505-2E9C-101B-9397-08002B2CF9AE}" pid="5" name="l513eff5b0884c92b00bead7eb4d89bc">
    <vt:lpwstr/>
  </property>
  <property fmtid="{D5CDD505-2E9C-101B-9397-08002B2CF9AE}" pid="6" name="KW_Afdeling">
    <vt:lpwstr/>
  </property>
  <property fmtid="{D5CDD505-2E9C-101B-9397-08002B2CF9AE}" pid="7" name="a3020140f08848c0904539e0d4542323">
    <vt:lpwstr/>
  </property>
  <property fmtid="{D5CDD505-2E9C-101B-9397-08002B2CF9AE}" pid="8" name="mf31358a2d3f44ddb40eafd5f00823b5">
    <vt:lpwstr/>
  </property>
  <property fmtid="{D5CDD505-2E9C-101B-9397-08002B2CF9AE}" pid="9" name="h51eb8ddd6174eefa235f2ecf2cc982a">
    <vt:lpwstr/>
  </property>
  <property fmtid="{D5CDD505-2E9C-101B-9397-08002B2CF9AE}" pid="10" name="KW_Onderwerpen">
    <vt:lpwstr/>
  </property>
  <property fmtid="{D5CDD505-2E9C-101B-9397-08002B2CF9AE}" pid="11" name="TaxCatchAll">
    <vt:lpwstr/>
  </property>
  <property fmtid="{D5CDD505-2E9C-101B-9397-08002B2CF9AE}" pid="12" name="ContentTypeId">
    <vt:lpwstr>0x0101001F844A116404E447919FEF2F458E2C93</vt:lpwstr>
  </property>
  <property fmtid="{D5CDD505-2E9C-101B-9397-08002B2CF9AE}" pid="13" name="extra">
    <vt:lpwstr/>
  </property>
  <property fmtid="{D5CDD505-2E9C-101B-9397-08002B2CF9AE}" pid="14" name="MediaServiceImageTags">
    <vt:lpwstr/>
  </property>
</Properties>
</file>