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350" r:id="rId5"/>
    <p:sldId id="289" r:id="rId6"/>
    <p:sldId id="294" r:id="rId7"/>
    <p:sldId id="1604" r:id="rId8"/>
    <p:sldId id="271" r:id="rId9"/>
    <p:sldId id="296" r:id="rId10"/>
    <p:sldId id="1605" r:id="rId11"/>
    <p:sldId id="1606" r:id="rId12"/>
    <p:sldId id="1611" r:id="rId13"/>
    <p:sldId id="1612" r:id="rId14"/>
    <p:sldId id="1613" r:id="rId15"/>
    <p:sldId id="1614" r:id="rId16"/>
    <p:sldId id="1615" r:id="rId17"/>
    <p:sldId id="263" r:id="rId18"/>
    <p:sldId id="1616" r:id="rId19"/>
    <p:sldId id="359" r:id="rId20"/>
    <p:sldId id="411" r:id="rId21"/>
    <p:sldId id="412" r:id="rId22"/>
    <p:sldId id="256" r:id="rId23"/>
    <p:sldId id="257" r:id="rId24"/>
    <p:sldId id="258" r:id="rId25"/>
    <p:sldId id="1608" r:id="rId26"/>
    <p:sldId id="1609" r:id="rId27"/>
    <p:sldId id="1610" r:id="rId28"/>
    <p:sldId id="320" r:id="rId29"/>
    <p:sldId id="1617" r:id="rId30"/>
    <p:sldId id="413" r:id="rId31"/>
    <p:sldId id="319" r:id="rId32"/>
    <p:sldId id="1618" r:id="rId33"/>
    <p:sldId id="259" r:id="rId34"/>
    <p:sldId id="265" r:id="rId35"/>
    <p:sldId id="266" r:id="rId36"/>
    <p:sldId id="264" r:id="rId37"/>
    <p:sldId id="260" r:id="rId38"/>
    <p:sldId id="267" r:id="rId39"/>
    <p:sldId id="261" r:id="rId40"/>
    <p:sldId id="262"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van de Wetering" initials="KvdW" lastIdx="1" clrIdx="0">
    <p:extLst>
      <p:ext uri="{19B8F6BF-5375-455C-9EA6-DF929625EA0E}">
        <p15:presenceInfo xmlns:p15="http://schemas.microsoft.com/office/powerpoint/2012/main" userId="Kim van de Weter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3AE"/>
    <a:srgbClr val="1C72E1"/>
    <a:srgbClr val="0FEAC1"/>
    <a:srgbClr val="E41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EB005-E669-57E6-B964-50B03AB8B72F}" v="5" dt="2025-05-16T13:47:49.94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23" autoAdjust="0"/>
  </p:normalViewPr>
  <p:slideViewPr>
    <p:cSldViewPr snapToGrid="0">
      <p:cViewPr varScale="1">
        <p:scale>
          <a:sx n="118" d="100"/>
          <a:sy n="118" d="100"/>
        </p:scale>
        <p:origin x="189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57580-7F91-41D5-96DB-4DA77561415B}" type="datetimeFigureOut">
              <a:rPr lang="nl-NL" smtClean="0"/>
              <a:t>26-6-2025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6B062-6D26-4BB0-87DF-7E2F16E04A64}" type="slidenum">
              <a:rPr lang="nl-NL" smtClean="0"/>
              <a:t>‹#›</a:t>
            </a:fld>
            <a:endParaRPr lang="nl-NL"/>
          </a:p>
        </p:txBody>
      </p:sp>
    </p:spTree>
    <p:extLst>
      <p:ext uri="{BB962C8B-B14F-4D97-AF65-F5344CB8AC3E}">
        <p14:creationId xmlns:p14="http://schemas.microsoft.com/office/powerpoint/2010/main" val="3185902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0EC4-2ED2-EB5C-9A57-B79D051B2D3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8DF5F12-9ACB-7B2E-E36E-F415B885BB0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30DB0E4-FE1D-2AAE-5714-4D5DC29A551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59614533-EC9D-E004-D8C9-CD2EEA47E42D}"/>
              </a:ext>
            </a:extLst>
          </p:cNvPr>
          <p:cNvSpPr>
            <a:spLocks noGrp="1"/>
          </p:cNvSpPr>
          <p:nvPr>
            <p:ph type="sldNum" sz="quarter" idx="5"/>
          </p:nvPr>
        </p:nvSpPr>
        <p:spPr/>
        <p:txBody>
          <a:bodyPr/>
          <a:lstStyle/>
          <a:p>
            <a:fld id="{F091E2F8-D952-499F-B2D3-275D1F6E85C0}" type="slidenum">
              <a:rPr lang="nl-NL" smtClean="0"/>
              <a:t>2</a:t>
            </a:fld>
            <a:endParaRPr lang="nl-NL"/>
          </a:p>
        </p:txBody>
      </p:sp>
    </p:spTree>
    <p:extLst>
      <p:ext uri="{BB962C8B-B14F-4D97-AF65-F5344CB8AC3E}">
        <p14:creationId xmlns:p14="http://schemas.microsoft.com/office/powerpoint/2010/main" val="1153422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4af0a4af9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34af0a4af9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4af0a4af9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34af0a4af9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4af0a4af9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34af0a4af9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4af0a4af9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34af0a4af9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2F369-39DC-9912-E498-F39C5F42B8B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023A65C-DADE-38DA-6077-E5ACB2AE4A7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B6216F1-0355-C1E4-CECF-7ACD7E9B32A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0E2F464-CF9B-21D5-0CA8-735C55EF10DD}"/>
              </a:ext>
            </a:extLst>
          </p:cNvPr>
          <p:cNvSpPr>
            <a:spLocks noGrp="1"/>
          </p:cNvSpPr>
          <p:nvPr>
            <p:ph type="sldNum" sz="quarter" idx="5"/>
          </p:nvPr>
        </p:nvSpPr>
        <p:spPr/>
        <p:txBody>
          <a:bodyPr/>
          <a:lstStyle/>
          <a:p>
            <a:fld id="{F091E2F8-D952-499F-B2D3-275D1F6E85C0}" type="slidenum">
              <a:rPr lang="nl-NL" smtClean="0"/>
              <a:t>25</a:t>
            </a:fld>
            <a:endParaRPr lang="nl-NL"/>
          </a:p>
        </p:txBody>
      </p:sp>
    </p:spTree>
    <p:extLst>
      <p:ext uri="{BB962C8B-B14F-4D97-AF65-F5344CB8AC3E}">
        <p14:creationId xmlns:p14="http://schemas.microsoft.com/office/powerpoint/2010/main" val="4044656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3065B-2BBB-1C7E-ED38-5B1B08AB57C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55CAF98-D302-1CAE-C4B2-0010FB698EF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A987613-BEA1-4798-7C78-13016BD0DBC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5DFE946-346D-D0E4-B72E-9BA8144548ED}"/>
              </a:ext>
            </a:extLst>
          </p:cNvPr>
          <p:cNvSpPr>
            <a:spLocks noGrp="1"/>
          </p:cNvSpPr>
          <p:nvPr>
            <p:ph type="sldNum" sz="quarter" idx="5"/>
          </p:nvPr>
        </p:nvSpPr>
        <p:spPr/>
        <p:txBody>
          <a:bodyPr/>
          <a:lstStyle/>
          <a:p>
            <a:fld id="{F091E2F8-D952-499F-B2D3-275D1F6E85C0}" type="slidenum">
              <a:rPr lang="nl-NL" smtClean="0"/>
              <a:t>26</a:t>
            </a:fld>
            <a:endParaRPr lang="nl-NL"/>
          </a:p>
        </p:txBody>
      </p:sp>
    </p:spTree>
    <p:extLst>
      <p:ext uri="{BB962C8B-B14F-4D97-AF65-F5344CB8AC3E}">
        <p14:creationId xmlns:p14="http://schemas.microsoft.com/office/powerpoint/2010/main" val="2495999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77D38-1AA0-2DE8-042F-6293CA7F036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02E5D8E-F253-96D3-B77D-EF8796CB8B8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ACA3841-5791-C623-DA3E-5AA86F3B0DA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2F6276D-C08F-50CC-87A6-4EF65519B187}"/>
              </a:ext>
            </a:extLst>
          </p:cNvPr>
          <p:cNvSpPr>
            <a:spLocks noGrp="1"/>
          </p:cNvSpPr>
          <p:nvPr>
            <p:ph type="sldNum" sz="quarter" idx="5"/>
          </p:nvPr>
        </p:nvSpPr>
        <p:spPr/>
        <p:txBody>
          <a:bodyPr/>
          <a:lstStyle/>
          <a:p>
            <a:fld id="{F091E2F8-D952-499F-B2D3-275D1F6E85C0}" type="slidenum">
              <a:rPr lang="nl-NL" smtClean="0"/>
              <a:t>27</a:t>
            </a:fld>
            <a:endParaRPr lang="nl-NL"/>
          </a:p>
        </p:txBody>
      </p:sp>
    </p:spTree>
    <p:extLst>
      <p:ext uri="{BB962C8B-B14F-4D97-AF65-F5344CB8AC3E}">
        <p14:creationId xmlns:p14="http://schemas.microsoft.com/office/powerpoint/2010/main" val="4116049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768EE-D91E-BDE1-EFB5-8BB0861D326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F5DF540-54F6-C47F-C1B2-59514FB293E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DE6348F-78DB-0ACB-218F-1E0D58D3464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549ADBD-8B38-7F73-DAB3-59A7AD54E753}"/>
              </a:ext>
            </a:extLst>
          </p:cNvPr>
          <p:cNvSpPr>
            <a:spLocks noGrp="1"/>
          </p:cNvSpPr>
          <p:nvPr>
            <p:ph type="sldNum" sz="quarter" idx="5"/>
          </p:nvPr>
        </p:nvSpPr>
        <p:spPr/>
        <p:txBody>
          <a:bodyPr/>
          <a:lstStyle/>
          <a:p>
            <a:fld id="{F091E2F8-D952-499F-B2D3-275D1F6E85C0}" type="slidenum">
              <a:rPr lang="nl-NL" smtClean="0"/>
              <a:t>28</a:t>
            </a:fld>
            <a:endParaRPr lang="nl-NL"/>
          </a:p>
        </p:txBody>
      </p:sp>
    </p:spTree>
    <p:extLst>
      <p:ext uri="{BB962C8B-B14F-4D97-AF65-F5344CB8AC3E}">
        <p14:creationId xmlns:p14="http://schemas.microsoft.com/office/powerpoint/2010/main" val="3740254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0F7C1-FA7D-BDA6-8CCC-50078C9600F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4AE336F-3ACB-AD11-F44A-82F3D710367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AEDEC02-2E6E-EBA7-0B93-EB1E1B3C4FE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AA06194-E826-7057-CEDD-7592AA726FFE}"/>
              </a:ext>
            </a:extLst>
          </p:cNvPr>
          <p:cNvSpPr>
            <a:spLocks noGrp="1"/>
          </p:cNvSpPr>
          <p:nvPr>
            <p:ph type="sldNum" sz="quarter" idx="5"/>
          </p:nvPr>
        </p:nvSpPr>
        <p:spPr/>
        <p:txBody>
          <a:bodyPr/>
          <a:lstStyle/>
          <a:p>
            <a:fld id="{F091E2F8-D952-499F-B2D3-275D1F6E85C0}" type="slidenum">
              <a:rPr lang="nl-NL" smtClean="0"/>
              <a:t>29</a:t>
            </a:fld>
            <a:endParaRPr lang="nl-NL"/>
          </a:p>
        </p:txBody>
      </p:sp>
    </p:spTree>
    <p:extLst>
      <p:ext uri="{BB962C8B-B14F-4D97-AF65-F5344CB8AC3E}">
        <p14:creationId xmlns:p14="http://schemas.microsoft.com/office/powerpoint/2010/main" val="238465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C1723-E629-8AD8-1AB2-748DB55B02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8173E85-A3A7-94FF-CCD8-9582BC2AF0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0CE3BCB-3321-62EA-C31E-03BDAF43C3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0" dirty="0"/>
          </a:p>
        </p:txBody>
      </p:sp>
      <p:sp>
        <p:nvSpPr>
          <p:cNvPr id="4" name="Tijdelijke aanduiding voor dianummer 3">
            <a:extLst>
              <a:ext uri="{FF2B5EF4-FFF2-40B4-BE49-F238E27FC236}">
                <a16:creationId xmlns:a16="http://schemas.microsoft.com/office/drawing/2014/main" id="{F40EFDE1-2B24-7CC7-4CC0-32972AF0D08E}"/>
              </a:ext>
            </a:extLst>
          </p:cNvPr>
          <p:cNvSpPr>
            <a:spLocks noGrp="1"/>
          </p:cNvSpPr>
          <p:nvPr>
            <p:ph type="sldNum" sz="quarter" idx="5"/>
          </p:nvPr>
        </p:nvSpPr>
        <p:spPr/>
        <p:txBody>
          <a:bodyPr/>
          <a:lstStyle/>
          <a:p>
            <a:fld id="{F091E2F8-D952-499F-B2D3-275D1F6E85C0}" type="slidenum">
              <a:rPr lang="nl-NL" smtClean="0"/>
              <a:t>3</a:t>
            </a:fld>
            <a:endParaRPr lang="nl-NL"/>
          </a:p>
        </p:txBody>
      </p:sp>
    </p:spTree>
    <p:extLst>
      <p:ext uri="{BB962C8B-B14F-4D97-AF65-F5344CB8AC3E}">
        <p14:creationId xmlns:p14="http://schemas.microsoft.com/office/powerpoint/2010/main" val="417340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C629C-A8CD-F549-8D63-762EB9BD300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297BB9B-7080-443F-FF96-489F7617CCD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0A449E6-A497-2C2A-8034-D7B0C68C0F28}"/>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A9CFC5D2-88FD-4F9C-6438-BEE2DEC6B408}"/>
              </a:ext>
            </a:extLst>
          </p:cNvPr>
          <p:cNvSpPr>
            <a:spLocks noGrp="1"/>
          </p:cNvSpPr>
          <p:nvPr>
            <p:ph type="sldNum" sz="quarter" idx="5"/>
          </p:nvPr>
        </p:nvSpPr>
        <p:spPr/>
        <p:txBody>
          <a:bodyPr/>
          <a:lstStyle/>
          <a:p>
            <a:fld id="{F091E2F8-D952-499F-B2D3-275D1F6E85C0}" type="slidenum">
              <a:rPr lang="nl-NL" smtClean="0"/>
              <a:t>6</a:t>
            </a:fld>
            <a:endParaRPr lang="nl-NL"/>
          </a:p>
        </p:txBody>
      </p:sp>
    </p:spTree>
    <p:extLst>
      <p:ext uri="{BB962C8B-B14F-4D97-AF65-F5344CB8AC3E}">
        <p14:creationId xmlns:p14="http://schemas.microsoft.com/office/powerpoint/2010/main" val="23757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BA4C3-50EA-846A-01D8-8691E980E53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700ABCF-96F4-2283-C880-75194AF2D01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5B1CADB-D035-7194-DD98-11CBAA60FA36}"/>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061C49A0-BD86-FD3C-4A33-53FAAF29103D}"/>
              </a:ext>
            </a:extLst>
          </p:cNvPr>
          <p:cNvSpPr>
            <a:spLocks noGrp="1"/>
          </p:cNvSpPr>
          <p:nvPr>
            <p:ph type="sldNum" sz="quarter" idx="5"/>
          </p:nvPr>
        </p:nvSpPr>
        <p:spPr/>
        <p:txBody>
          <a:bodyPr/>
          <a:lstStyle/>
          <a:p>
            <a:fld id="{F091E2F8-D952-499F-B2D3-275D1F6E85C0}" type="slidenum">
              <a:rPr lang="nl-NL" smtClean="0"/>
              <a:t>7</a:t>
            </a:fld>
            <a:endParaRPr lang="nl-NL"/>
          </a:p>
        </p:txBody>
      </p:sp>
    </p:spTree>
    <p:extLst>
      <p:ext uri="{BB962C8B-B14F-4D97-AF65-F5344CB8AC3E}">
        <p14:creationId xmlns:p14="http://schemas.microsoft.com/office/powerpoint/2010/main" val="4294817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A71E5-5A93-F848-B64C-14136BB3F48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8EEBE25-A299-877C-1490-0A47513FA94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F3C6533-A656-5868-F20A-777EBC8AB7F8}"/>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AF96FD5-322C-20CB-C621-FFA1A55BB6FF}"/>
              </a:ext>
            </a:extLst>
          </p:cNvPr>
          <p:cNvSpPr>
            <a:spLocks noGrp="1"/>
          </p:cNvSpPr>
          <p:nvPr>
            <p:ph type="sldNum" sz="quarter" idx="5"/>
          </p:nvPr>
        </p:nvSpPr>
        <p:spPr/>
        <p:txBody>
          <a:bodyPr/>
          <a:lstStyle/>
          <a:p>
            <a:fld id="{F091E2F8-D952-499F-B2D3-275D1F6E85C0}" type="slidenum">
              <a:rPr lang="nl-NL" smtClean="0"/>
              <a:t>16</a:t>
            </a:fld>
            <a:endParaRPr lang="nl-NL"/>
          </a:p>
        </p:txBody>
      </p:sp>
    </p:spTree>
    <p:extLst>
      <p:ext uri="{BB962C8B-B14F-4D97-AF65-F5344CB8AC3E}">
        <p14:creationId xmlns:p14="http://schemas.microsoft.com/office/powerpoint/2010/main" val="418146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90B45-5923-0EBC-522E-9275BAFF12D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C090812-759C-FB35-AFD7-BD3B9FB769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B3BF567-D3B2-7ED3-51C5-E9F21E32DDF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A896160-3282-6E41-9085-3096AEE09CAD}"/>
              </a:ext>
            </a:extLst>
          </p:cNvPr>
          <p:cNvSpPr>
            <a:spLocks noGrp="1"/>
          </p:cNvSpPr>
          <p:nvPr>
            <p:ph type="sldNum" sz="quarter" idx="5"/>
          </p:nvPr>
        </p:nvSpPr>
        <p:spPr/>
        <p:txBody>
          <a:bodyPr/>
          <a:lstStyle/>
          <a:p>
            <a:fld id="{F091E2F8-D952-499F-B2D3-275D1F6E85C0}" type="slidenum">
              <a:rPr lang="nl-NL" smtClean="0"/>
              <a:t>17</a:t>
            </a:fld>
            <a:endParaRPr lang="nl-NL"/>
          </a:p>
        </p:txBody>
      </p:sp>
    </p:spTree>
    <p:extLst>
      <p:ext uri="{BB962C8B-B14F-4D97-AF65-F5344CB8AC3E}">
        <p14:creationId xmlns:p14="http://schemas.microsoft.com/office/powerpoint/2010/main" val="2454207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C0E30-ED45-923A-DE94-808425F6CD4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4EFA48E-4521-743B-5A20-38A7AC3BCF6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ECEA5DA-54D4-4EA2-E484-F456A25F9CF6}"/>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C08D709-CF29-29F4-0687-05C196E0CB05}"/>
              </a:ext>
            </a:extLst>
          </p:cNvPr>
          <p:cNvSpPr>
            <a:spLocks noGrp="1"/>
          </p:cNvSpPr>
          <p:nvPr>
            <p:ph type="sldNum" sz="quarter" idx="5"/>
          </p:nvPr>
        </p:nvSpPr>
        <p:spPr/>
        <p:txBody>
          <a:bodyPr/>
          <a:lstStyle/>
          <a:p>
            <a:fld id="{F091E2F8-D952-499F-B2D3-275D1F6E85C0}" type="slidenum">
              <a:rPr lang="nl-NL" smtClean="0"/>
              <a:t>18</a:t>
            </a:fld>
            <a:endParaRPr lang="nl-NL"/>
          </a:p>
        </p:txBody>
      </p:sp>
    </p:spTree>
    <p:extLst>
      <p:ext uri="{BB962C8B-B14F-4D97-AF65-F5344CB8AC3E}">
        <p14:creationId xmlns:p14="http://schemas.microsoft.com/office/powerpoint/2010/main" val="2320995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79041-625C-4659-802A-12DAF1EF6B5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0400458A-92BD-4FDA-BAF6-77701CCFB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47575916-3402-486E-B3CB-F3C82BD69112}"/>
              </a:ext>
            </a:extLst>
          </p:cNvPr>
          <p:cNvSpPr>
            <a:spLocks noGrp="1"/>
          </p:cNvSpPr>
          <p:nvPr>
            <p:ph type="dt" sz="half" idx="10"/>
          </p:nvPr>
        </p:nvSpPr>
        <p:spPr/>
        <p:txBody>
          <a:bodyPr/>
          <a:lstStyle/>
          <a:p>
            <a:fld id="{E311B859-213E-415C-B1EE-1CD80681A6D2}" type="datetimeFigureOut">
              <a:rPr lang="nl-NL" smtClean="0"/>
              <a:t>26-6-2025</a:t>
            </a:fld>
            <a:endParaRPr lang="nl-NL"/>
          </a:p>
        </p:txBody>
      </p:sp>
      <p:sp>
        <p:nvSpPr>
          <p:cNvPr id="5" name="Tijdelijke aanduiding voor voettekst 4">
            <a:extLst>
              <a:ext uri="{FF2B5EF4-FFF2-40B4-BE49-F238E27FC236}">
                <a16:creationId xmlns:a16="http://schemas.microsoft.com/office/drawing/2014/main" id="{6BAFC6A6-A39B-4185-BD2E-14B858CD20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5689DC-FF63-418B-88F5-FB0A9106D895}"/>
              </a:ext>
            </a:extLst>
          </p:cNvPr>
          <p:cNvSpPr>
            <a:spLocks noGrp="1"/>
          </p:cNvSpPr>
          <p:nvPr>
            <p:ph type="sldNum" sz="quarter" idx="12"/>
          </p:nvPr>
        </p:nvSpPr>
        <p:spPr/>
        <p:txBody>
          <a:bodyPr/>
          <a:lstStyle/>
          <a:p>
            <a:fld id="{5EF5144B-F575-47CD-80B1-ACC57F1F19E8}" type="slidenum">
              <a:rPr lang="nl-NL" smtClean="0"/>
              <a:t>‹#›</a:t>
            </a:fld>
            <a:endParaRPr lang="nl-NL"/>
          </a:p>
        </p:txBody>
      </p:sp>
    </p:spTree>
    <p:extLst>
      <p:ext uri="{BB962C8B-B14F-4D97-AF65-F5344CB8AC3E}">
        <p14:creationId xmlns:p14="http://schemas.microsoft.com/office/powerpoint/2010/main" val="140673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744D8-79C4-42DF-B0FB-4024B75EBA7A}"/>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5D2C5494-1066-48A5-83D7-8BACA8C7E07C}"/>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5B904F-CA90-4FF5-B2C1-0D192732A92E}"/>
              </a:ext>
            </a:extLst>
          </p:cNvPr>
          <p:cNvSpPr>
            <a:spLocks noGrp="1"/>
          </p:cNvSpPr>
          <p:nvPr>
            <p:ph type="dt" sz="half" idx="10"/>
          </p:nvPr>
        </p:nvSpPr>
        <p:spPr/>
        <p:txBody>
          <a:bodyPr/>
          <a:lstStyle/>
          <a:p>
            <a:fld id="{E311B859-213E-415C-B1EE-1CD80681A6D2}" type="datetimeFigureOut">
              <a:rPr lang="nl-NL" smtClean="0"/>
              <a:t>26-6-2025</a:t>
            </a:fld>
            <a:endParaRPr lang="nl-NL"/>
          </a:p>
        </p:txBody>
      </p:sp>
      <p:sp>
        <p:nvSpPr>
          <p:cNvPr id="5" name="Tijdelijke aanduiding voor voettekst 4">
            <a:extLst>
              <a:ext uri="{FF2B5EF4-FFF2-40B4-BE49-F238E27FC236}">
                <a16:creationId xmlns:a16="http://schemas.microsoft.com/office/drawing/2014/main" id="{0C7EF9AF-9552-4B5C-8838-0EDE887670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1056F2-AA7B-4936-900C-A88811E35789}"/>
              </a:ext>
            </a:extLst>
          </p:cNvPr>
          <p:cNvSpPr>
            <a:spLocks noGrp="1"/>
          </p:cNvSpPr>
          <p:nvPr>
            <p:ph type="sldNum" sz="quarter" idx="12"/>
          </p:nvPr>
        </p:nvSpPr>
        <p:spPr/>
        <p:txBody>
          <a:bodyPr/>
          <a:lstStyle/>
          <a:p>
            <a:fld id="{5EF5144B-F575-47CD-80B1-ACC57F1F19E8}" type="slidenum">
              <a:rPr lang="nl-NL" smtClean="0"/>
              <a:t>‹#›</a:t>
            </a:fld>
            <a:endParaRPr lang="nl-NL"/>
          </a:p>
        </p:txBody>
      </p:sp>
    </p:spTree>
    <p:extLst>
      <p:ext uri="{BB962C8B-B14F-4D97-AF65-F5344CB8AC3E}">
        <p14:creationId xmlns:p14="http://schemas.microsoft.com/office/powerpoint/2010/main" val="360881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B65B36F-FF51-45B3-BCC5-E4C518565809}"/>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BAE3F655-8116-4BA5-A43E-051FDA79DA33}"/>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423497-E600-4573-A75E-D1B2776D93B1}"/>
              </a:ext>
            </a:extLst>
          </p:cNvPr>
          <p:cNvSpPr>
            <a:spLocks noGrp="1"/>
          </p:cNvSpPr>
          <p:nvPr>
            <p:ph type="dt" sz="half" idx="10"/>
          </p:nvPr>
        </p:nvSpPr>
        <p:spPr/>
        <p:txBody>
          <a:bodyPr/>
          <a:lstStyle/>
          <a:p>
            <a:fld id="{E311B859-213E-415C-B1EE-1CD80681A6D2}" type="datetimeFigureOut">
              <a:rPr lang="nl-NL" smtClean="0"/>
              <a:t>26-6-2025</a:t>
            </a:fld>
            <a:endParaRPr lang="nl-NL"/>
          </a:p>
        </p:txBody>
      </p:sp>
      <p:sp>
        <p:nvSpPr>
          <p:cNvPr id="5" name="Tijdelijke aanduiding voor voettekst 4">
            <a:extLst>
              <a:ext uri="{FF2B5EF4-FFF2-40B4-BE49-F238E27FC236}">
                <a16:creationId xmlns:a16="http://schemas.microsoft.com/office/drawing/2014/main" id="{BEEBDB74-ACF5-4762-A9D0-143DEF79D5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C3FB06-56E6-43EC-8504-6670C64E88FC}"/>
              </a:ext>
            </a:extLst>
          </p:cNvPr>
          <p:cNvSpPr>
            <a:spLocks noGrp="1"/>
          </p:cNvSpPr>
          <p:nvPr>
            <p:ph type="sldNum" sz="quarter" idx="12"/>
          </p:nvPr>
        </p:nvSpPr>
        <p:spPr/>
        <p:txBody>
          <a:bodyPr/>
          <a:lstStyle/>
          <a:p>
            <a:fld id="{5EF5144B-F575-47CD-80B1-ACC57F1F19E8}" type="slidenum">
              <a:rPr lang="nl-NL" smtClean="0"/>
              <a:t>‹#›</a:t>
            </a:fld>
            <a:endParaRPr lang="nl-NL"/>
          </a:p>
        </p:txBody>
      </p:sp>
    </p:spTree>
    <p:extLst>
      <p:ext uri="{BB962C8B-B14F-4D97-AF65-F5344CB8AC3E}">
        <p14:creationId xmlns:p14="http://schemas.microsoft.com/office/powerpoint/2010/main" val="2570013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iteraat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8C35F-7A1C-4928-9425-EB7DE8DBF9FD}"/>
              </a:ext>
            </a:extLst>
          </p:cNvPr>
          <p:cNvSpPr txBox="1">
            <a:spLocks noGrp="1"/>
          </p:cNvSpPr>
          <p:nvPr>
            <p:ph type="title"/>
          </p:nvPr>
        </p:nvSpPr>
        <p:spPr>
          <a:xfrm>
            <a:off x="2849947" y="609603"/>
            <a:ext cx="8393926" cy="2895603"/>
          </a:xfrm>
        </p:spPr>
        <p:txBody>
          <a:bodyPr/>
          <a:lstStyle>
            <a:lvl1pPr>
              <a:defRPr/>
            </a:lvl1pPr>
          </a:lstStyle>
          <a:p>
            <a:pPr lvl="0"/>
            <a:r>
              <a:rPr lang="nl-NL"/>
              <a:t>Klik om de stijl te bewerken</a:t>
            </a:r>
            <a:endParaRPr lang="en-US"/>
          </a:p>
        </p:txBody>
      </p:sp>
      <p:sp>
        <p:nvSpPr>
          <p:cNvPr id="3" name="Text Placeholder 9">
            <a:extLst>
              <a:ext uri="{FF2B5EF4-FFF2-40B4-BE49-F238E27FC236}">
                <a16:creationId xmlns:a16="http://schemas.microsoft.com/office/drawing/2014/main" id="{DB74907F-A864-488B-9D02-0769EC4D0B5E}"/>
              </a:ext>
            </a:extLst>
          </p:cNvPr>
          <p:cNvSpPr txBox="1">
            <a:spLocks noGrp="1"/>
          </p:cNvSpPr>
          <p:nvPr>
            <p:ph type="body" idx="4294967295"/>
          </p:nvPr>
        </p:nvSpPr>
        <p:spPr>
          <a:xfrm>
            <a:off x="3275015" y="3505196"/>
            <a:ext cx="7536557" cy="381003"/>
          </a:xfrm>
        </p:spPr>
        <p:txBody>
          <a:bodyPr anchor="ctr">
            <a:noAutofit/>
          </a:bodyPr>
          <a:lstStyle>
            <a:lvl1pPr marL="0" indent="0">
              <a:buNone/>
              <a:defRPr sz="1600">
                <a:solidFill>
                  <a:srgbClr val="7F7F7F"/>
                </a:solidFill>
              </a:defRPr>
            </a:lvl1pPr>
          </a:lstStyle>
          <a:p>
            <a:pPr lvl="0"/>
            <a:r>
              <a:rPr lang="nl-NL"/>
              <a:t>Tekststijl van het model bewerken</a:t>
            </a:r>
          </a:p>
        </p:txBody>
      </p:sp>
      <p:sp>
        <p:nvSpPr>
          <p:cNvPr id="4" name="Text Placeholder 2">
            <a:extLst>
              <a:ext uri="{FF2B5EF4-FFF2-40B4-BE49-F238E27FC236}">
                <a16:creationId xmlns:a16="http://schemas.microsoft.com/office/drawing/2014/main" id="{0609E2B6-1876-4CDE-9909-DD012509FE24}"/>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nl-NL"/>
              <a:t>Tekststijl van het model bewerken</a:t>
            </a:r>
          </a:p>
        </p:txBody>
      </p:sp>
      <p:sp>
        <p:nvSpPr>
          <p:cNvPr id="5" name="Date Placeholder 3">
            <a:extLst>
              <a:ext uri="{FF2B5EF4-FFF2-40B4-BE49-F238E27FC236}">
                <a16:creationId xmlns:a16="http://schemas.microsoft.com/office/drawing/2014/main" id="{217293BB-62CB-4EFA-8BB4-D997F36DDAF0}"/>
              </a:ext>
            </a:extLst>
          </p:cNvPr>
          <p:cNvSpPr txBox="1">
            <a:spLocks noGrp="1"/>
          </p:cNvSpPr>
          <p:nvPr>
            <p:ph type="dt" sz="half" idx="7"/>
          </p:nvPr>
        </p:nvSpPr>
        <p:spPr/>
        <p:txBody>
          <a:bodyPr/>
          <a:lstStyle>
            <a:lvl1pPr>
              <a:defRPr/>
            </a:lvl1pPr>
          </a:lstStyle>
          <a:p>
            <a:pPr lvl="0"/>
            <a:fld id="{42D60BE0-0AF0-45CD-9A5E-58879F9F8CBF}" type="datetime1">
              <a:rPr lang="en-US"/>
              <a:pPr lvl="0"/>
              <a:t>6/26/2025</a:t>
            </a:fld>
            <a:endParaRPr lang="en-US"/>
          </a:p>
        </p:txBody>
      </p:sp>
      <p:sp>
        <p:nvSpPr>
          <p:cNvPr id="6" name="Footer Placeholder 4">
            <a:extLst>
              <a:ext uri="{FF2B5EF4-FFF2-40B4-BE49-F238E27FC236}">
                <a16:creationId xmlns:a16="http://schemas.microsoft.com/office/drawing/2014/main" id="{95AB9329-93B3-4D0C-BF75-7DE9F9F83160}"/>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265001A0-D42E-40A7-8B79-0D3E19062B61}"/>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alibri"/>
            </a:endParaRPr>
          </a:p>
        </p:txBody>
      </p:sp>
      <p:sp>
        <p:nvSpPr>
          <p:cNvPr id="8" name="Slide Number Placeholder 5">
            <a:extLst>
              <a:ext uri="{FF2B5EF4-FFF2-40B4-BE49-F238E27FC236}">
                <a16:creationId xmlns:a16="http://schemas.microsoft.com/office/drawing/2014/main" id="{CBD592AF-89E5-4511-90B2-379642A99187}"/>
              </a:ext>
            </a:extLst>
          </p:cNvPr>
          <p:cNvSpPr txBox="1">
            <a:spLocks noGrp="1"/>
          </p:cNvSpPr>
          <p:nvPr>
            <p:ph type="sldNum" sz="quarter" idx="8"/>
          </p:nvPr>
        </p:nvSpPr>
        <p:spPr>
          <a:xfrm>
            <a:off x="531815" y="3244135"/>
            <a:ext cx="779763" cy="365129"/>
          </a:xfrm>
        </p:spPr>
        <p:txBody>
          <a:bodyPr/>
          <a:lstStyle>
            <a:lvl1pPr>
              <a:defRPr/>
            </a:lvl1pPr>
          </a:lstStyle>
          <a:p>
            <a:pPr lvl="0"/>
            <a:fld id="{E574C379-BFBC-4A61-A9E2-02D178F7C3F4}" type="slidenum">
              <a:t>‹#›</a:t>
            </a:fld>
            <a:endParaRPr lang="en-US"/>
          </a:p>
        </p:txBody>
      </p:sp>
      <p:sp>
        <p:nvSpPr>
          <p:cNvPr id="9" name="TextBox 13">
            <a:extLst>
              <a:ext uri="{FF2B5EF4-FFF2-40B4-BE49-F238E27FC236}">
                <a16:creationId xmlns:a16="http://schemas.microsoft.com/office/drawing/2014/main" id="{6F93F6E8-8297-455D-8558-AE2B2C2EC823}"/>
              </a:ext>
            </a:extLst>
          </p:cNvPr>
          <p:cNvSpPr txBox="1"/>
          <p:nvPr/>
        </p:nvSpPr>
        <p:spPr>
          <a:xfrm>
            <a:off x="2467654" y="64800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1CADE4"/>
                </a:solidFill>
                <a:uFillTx/>
                <a:latin typeface="Arial"/>
              </a:rPr>
              <a:t>“</a:t>
            </a:r>
          </a:p>
        </p:txBody>
      </p:sp>
      <p:sp>
        <p:nvSpPr>
          <p:cNvPr id="10" name="TextBox 14">
            <a:extLst>
              <a:ext uri="{FF2B5EF4-FFF2-40B4-BE49-F238E27FC236}">
                <a16:creationId xmlns:a16="http://schemas.microsoft.com/office/drawing/2014/main" id="{BC5016E9-27CB-4B06-917B-2B00911E9BAD}"/>
              </a:ext>
            </a:extLst>
          </p:cNvPr>
          <p:cNvSpPr txBox="1"/>
          <p:nvPr/>
        </p:nvSpPr>
        <p:spPr>
          <a:xfrm>
            <a:off x="11114852" y="290530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1CADE4"/>
                </a:solidFill>
                <a:uFillTx/>
                <a:latin typeface="Arial"/>
              </a:rPr>
              <a:t>”</a:t>
            </a:r>
          </a:p>
        </p:txBody>
      </p:sp>
    </p:spTree>
    <p:extLst>
      <p:ext uri="{BB962C8B-B14F-4D97-AF65-F5344CB8AC3E}">
        <p14:creationId xmlns:p14="http://schemas.microsoft.com/office/powerpoint/2010/main" val="3216118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 volledige breedt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77925" y="510525"/>
            <a:ext cx="11040000" cy="708620"/>
          </a:xfrm>
          <a:prstGeom prst="rect">
            <a:avLst/>
          </a:prstGeom>
        </p:spPr>
        <p:txBody>
          <a:bodyPr vert="horz" lIns="91440" tIns="45720" rIns="91440" bIns="45720" rtlCol="0" anchor="ctr">
            <a:noAutofit/>
          </a:bodyPr>
          <a:lstStyle/>
          <a:p>
            <a:r>
              <a:rPr lang="nl-NL"/>
              <a:t>Klik om stijl te bewerken</a:t>
            </a:r>
          </a:p>
        </p:txBody>
      </p:sp>
    </p:spTree>
    <p:extLst>
      <p:ext uri="{BB962C8B-B14F-4D97-AF65-F5344CB8AC3E}">
        <p14:creationId xmlns:p14="http://schemas.microsoft.com/office/powerpoint/2010/main" val="1214042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Openingsdia">
  <p:cSld name="Openingsdia">
    <p:spTree>
      <p:nvGrpSpPr>
        <p:cNvPr id="1" name="Shape 25"/>
        <p:cNvGrpSpPr/>
        <p:nvPr/>
      </p:nvGrpSpPr>
      <p:grpSpPr>
        <a:xfrm>
          <a:off x="0" y="0"/>
          <a:ext cx="0" cy="0"/>
          <a:chOff x="0" y="0"/>
          <a:chExt cx="0" cy="0"/>
        </a:xfrm>
      </p:grpSpPr>
      <p:sp>
        <p:nvSpPr>
          <p:cNvPr id="26" name="Google Shape;26;p2"/>
          <p:cNvSpPr txBox="1">
            <a:spLocks noGrp="1"/>
          </p:cNvSpPr>
          <p:nvPr>
            <p:ph type="subTitle" idx="1"/>
          </p:nvPr>
        </p:nvSpPr>
        <p:spPr>
          <a:xfrm>
            <a:off x="2327741" y="3239839"/>
            <a:ext cx="9216000" cy="126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840"/>
              <a:buFont typeface="Arial"/>
              <a:buNone/>
              <a:defRPr sz="4267" b="0" i="0" u="none" strike="noStrike" cap="none">
                <a:solidFill>
                  <a:schemeClr val="lt1"/>
                </a:solidFill>
                <a:latin typeface="Calibri"/>
                <a:ea typeface="Calibri"/>
                <a:cs typeface="Calibri"/>
                <a:sym typeface="Calibri"/>
              </a:defRPr>
            </a:lvl1pPr>
            <a:lvl2pPr marR="0" lvl="1" algn="ctr" rtl="0">
              <a:lnSpc>
                <a:spcPct val="110000"/>
              </a:lnSpc>
              <a:spcBef>
                <a:spcPts val="0"/>
              </a:spcBef>
              <a:spcAft>
                <a:spcPts val="0"/>
              </a:spcAft>
              <a:buClr>
                <a:srgbClr val="888888"/>
              </a:buClr>
              <a:buSzPts val="1800"/>
              <a:buFont typeface="Arial"/>
              <a:buNone/>
              <a:defRPr sz="2400" b="0" i="0" u="none" strike="noStrike" cap="none">
                <a:solidFill>
                  <a:srgbClr val="888888"/>
                </a:solidFill>
                <a:latin typeface="Calibri"/>
                <a:ea typeface="Calibri"/>
                <a:cs typeface="Calibri"/>
                <a:sym typeface="Calibri"/>
              </a:defRPr>
            </a:lvl2pPr>
            <a:lvl3pPr marR="0" lvl="2" algn="ctr" rtl="0">
              <a:lnSpc>
                <a:spcPct val="110000"/>
              </a:lnSpc>
              <a:spcBef>
                <a:spcPts val="533"/>
              </a:spcBef>
              <a:spcAft>
                <a:spcPts val="0"/>
              </a:spcAft>
              <a:buClr>
                <a:srgbClr val="888888"/>
              </a:buClr>
              <a:buSzPts val="1400"/>
              <a:buFont typeface="Arial"/>
              <a:buNone/>
              <a:defRPr sz="1867" b="0" i="0" u="none" strike="noStrike" cap="none">
                <a:solidFill>
                  <a:srgbClr val="888888"/>
                </a:solidFill>
                <a:latin typeface="Calibri"/>
                <a:ea typeface="Calibri"/>
                <a:cs typeface="Calibri"/>
                <a:sym typeface="Calibri"/>
              </a:defRPr>
            </a:lvl3pPr>
            <a:lvl4pPr marR="0" lvl="3" algn="ctr" rtl="0">
              <a:lnSpc>
                <a:spcPct val="110000"/>
              </a:lnSpc>
              <a:spcBef>
                <a:spcPts val="0"/>
              </a:spcBef>
              <a:spcAft>
                <a:spcPts val="0"/>
              </a:spcAft>
              <a:buClr>
                <a:srgbClr val="888888"/>
              </a:buClr>
              <a:buSzPts val="1800"/>
              <a:buFont typeface="Arial"/>
              <a:buNone/>
              <a:defRPr sz="2400" b="1" i="0" u="none" strike="noStrike" cap="none">
                <a:solidFill>
                  <a:srgbClr val="888888"/>
                </a:solidFill>
                <a:latin typeface="Calibri"/>
                <a:ea typeface="Calibri"/>
                <a:cs typeface="Calibri"/>
                <a:sym typeface="Calibri"/>
              </a:defRPr>
            </a:lvl4pPr>
            <a:lvl5pPr marR="0" lvl="4" algn="ctr" rtl="0">
              <a:lnSpc>
                <a:spcPct val="110000"/>
              </a:lnSpc>
              <a:spcBef>
                <a:spcPts val="0"/>
              </a:spcBef>
              <a:spcAft>
                <a:spcPts val="0"/>
              </a:spcAft>
              <a:buClr>
                <a:srgbClr val="888888"/>
              </a:buClr>
              <a:buSzPts val="1800"/>
              <a:buFont typeface="Arial"/>
              <a:buNone/>
              <a:defRPr sz="2400" b="0" i="0" u="none" strike="noStrike" cap="none">
                <a:solidFill>
                  <a:srgbClr val="888888"/>
                </a:solidFill>
                <a:latin typeface="Calibri"/>
                <a:ea typeface="Calibri"/>
                <a:cs typeface="Calibri"/>
                <a:sym typeface="Calibri"/>
              </a:defRPr>
            </a:lvl5pPr>
            <a:lvl6pPr marR="0" lvl="5" algn="ctr" rtl="0">
              <a:lnSpc>
                <a:spcPct val="110000"/>
              </a:lnSpc>
              <a:spcBef>
                <a:spcPts val="0"/>
              </a:spcBef>
              <a:spcAft>
                <a:spcPts val="0"/>
              </a:spcAft>
              <a:buClr>
                <a:srgbClr val="888888"/>
              </a:buClr>
              <a:buSzPts val="1800"/>
              <a:buFont typeface="Arial"/>
              <a:buNone/>
              <a:defRPr sz="2400" b="0" i="0" u="none" strike="noStrike" cap="none">
                <a:solidFill>
                  <a:srgbClr val="888888"/>
                </a:solidFill>
                <a:latin typeface="Calibri"/>
                <a:ea typeface="Calibri"/>
                <a:cs typeface="Calibri"/>
                <a:sym typeface="Calibri"/>
              </a:defRPr>
            </a:lvl6pPr>
            <a:lvl7pPr marR="0" lvl="6" algn="ctr" rtl="0">
              <a:lnSpc>
                <a:spcPct val="110000"/>
              </a:lnSpc>
              <a:spcBef>
                <a:spcPts val="0"/>
              </a:spcBef>
              <a:spcAft>
                <a:spcPts val="0"/>
              </a:spcAft>
              <a:buClr>
                <a:srgbClr val="888888"/>
              </a:buClr>
              <a:buSzPts val="1800"/>
              <a:buFont typeface="Arial"/>
              <a:buNone/>
              <a:defRPr sz="2400" b="0" i="0" u="none" strike="noStrike" cap="none">
                <a:solidFill>
                  <a:srgbClr val="888888"/>
                </a:solidFill>
                <a:latin typeface="Calibri"/>
                <a:ea typeface="Calibri"/>
                <a:cs typeface="Calibri"/>
                <a:sym typeface="Calibri"/>
              </a:defRPr>
            </a:lvl7pPr>
            <a:lvl8pPr marR="0" lvl="7" algn="ctr" rtl="0">
              <a:lnSpc>
                <a:spcPct val="110000"/>
              </a:lnSpc>
              <a:spcBef>
                <a:spcPts val="0"/>
              </a:spcBef>
              <a:spcAft>
                <a:spcPts val="0"/>
              </a:spcAft>
              <a:buClr>
                <a:srgbClr val="888888"/>
              </a:buClr>
              <a:buSzPts val="1400"/>
              <a:buFont typeface="Arial"/>
              <a:buNone/>
              <a:defRPr sz="1867" b="0" i="0" u="none" strike="noStrike" cap="none">
                <a:solidFill>
                  <a:srgbClr val="888888"/>
                </a:solidFill>
                <a:latin typeface="Calibri"/>
                <a:ea typeface="Calibri"/>
                <a:cs typeface="Calibri"/>
                <a:sym typeface="Calibri"/>
              </a:defRPr>
            </a:lvl8pPr>
            <a:lvl9pPr marR="0" lvl="8" algn="ctr" rtl="0">
              <a:lnSpc>
                <a:spcPct val="110000"/>
              </a:lnSpc>
              <a:spcBef>
                <a:spcPts val="0"/>
              </a:spcBef>
              <a:spcAft>
                <a:spcPts val="0"/>
              </a:spcAft>
              <a:buClr>
                <a:srgbClr val="888888"/>
              </a:buClr>
              <a:buSzPts val="1400"/>
              <a:buFont typeface="Arial"/>
              <a:buNone/>
              <a:defRPr sz="1867" b="0" i="0" u="none" strike="noStrike" cap="none">
                <a:solidFill>
                  <a:srgbClr val="888888"/>
                </a:solidFill>
                <a:latin typeface="Calibri"/>
                <a:ea typeface="Calibri"/>
                <a:cs typeface="Calibri"/>
                <a:sym typeface="Calibri"/>
              </a:defRPr>
            </a:lvl9pPr>
          </a:lstStyle>
          <a:p>
            <a:endParaRPr/>
          </a:p>
        </p:txBody>
      </p:sp>
      <p:sp>
        <p:nvSpPr>
          <p:cNvPr id="27" name="Google Shape;27;p2"/>
          <p:cNvSpPr txBox="1">
            <a:spLocks noGrp="1"/>
          </p:cNvSpPr>
          <p:nvPr>
            <p:ph type="sldNum" idx="12"/>
          </p:nvPr>
        </p:nvSpPr>
        <p:spPr>
          <a:xfrm>
            <a:off x="11666216" y="6340757"/>
            <a:ext cx="432000" cy="3652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400" b="1">
                <a:solidFill>
                  <a:schemeClr val="dk1"/>
                </a:solidFill>
                <a:latin typeface="Calibri"/>
                <a:ea typeface="Calibri"/>
                <a:cs typeface="Calibri"/>
                <a:sym typeface="Calibri"/>
              </a:defRPr>
            </a:lvl1pPr>
            <a:lvl2pPr marL="0" marR="0" lvl="1" indent="0" algn="l" rtl="0">
              <a:spcBef>
                <a:spcPts val="0"/>
              </a:spcBef>
              <a:buNone/>
              <a:defRPr sz="1400" b="1">
                <a:solidFill>
                  <a:schemeClr val="dk1"/>
                </a:solidFill>
                <a:latin typeface="Calibri"/>
                <a:ea typeface="Calibri"/>
                <a:cs typeface="Calibri"/>
                <a:sym typeface="Calibri"/>
              </a:defRPr>
            </a:lvl2pPr>
            <a:lvl3pPr marL="0" marR="0" lvl="2" indent="0" algn="l" rtl="0">
              <a:spcBef>
                <a:spcPts val="0"/>
              </a:spcBef>
              <a:buNone/>
              <a:defRPr sz="1400" b="1">
                <a:solidFill>
                  <a:schemeClr val="dk1"/>
                </a:solidFill>
                <a:latin typeface="Calibri"/>
                <a:ea typeface="Calibri"/>
                <a:cs typeface="Calibri"/>
                <a:sym typeface="Calibri"/>
              </a:defRPr>
            </a:lvl3pPr>
            <a:lvl4pPr marL="0" marR="0" lvl="3" indent="0" algn="l" rtl="0">
              <a:spcBef>
                <a:spcPts val="0"/>
              </a:spcBef>
              <a:buNone/>
              <a:defRPr sz="1400" b="1">
                <a:solidFill>
                  <a:schemeClr val="dk1"/>
                </a:solidFill>
                <a:latin typeface="Calibri"/>
                <a:ea typeface="Calibri"/>
                <a:cs typeface="Calibri"/>
                <a:sym typeface="Calibri"/>
              </a:defRPr>
            </a:lvl4pPr>
            <a:lvl5pPr marL="0" marR="0" lvl="4" indent="0" algn="l" rtl="0">
              <a:spcBef>
                <a:spcPts val="0"/>
              </a:spcBef>
              <a:buNone/>
              <a:defRPr sz="1400" b="1">
                <a:solidFill>
                  <a:schemeClr val="dk1"/>
                </a:solidFill>
                <a:latin typeface="Calibri"/>
                <a:ea typeface="Calibri"/>
                <a:cs typeface="Calibri"/>
                <a:sym typeface="Calibri"/>
              </a:defRPr>
            </a:lvl5pPr>
            <a:lvl6pPr marL="0" marR="0" lvl="5" indent="0" algn="l" rtl="0">
              <a:spcBef>
                <a:spcPts val="0"/>
              </a:spcBef>
              <a:buNone/>
              <a:defRPr sz="1400" b="1">
                <a:solidFill>
                  <a:schemeClr val="dk1"/>
                </a:solidFill>
                <a:latin typeface="Calibri"/>
                <a:ea typeface="Calibri"/>
                <a:cs typeface="Calibri"/>
                <a:sym typeface="Calibri"/>
              </a:defRPr>
            </a:lvl6pPr>
            <a:lvl7pPr marL="0" marR="0" lvl="6" indent="0" algn="l" rtl="0">
              <a:spcBef>
                <a:spcPts val="0"/>
              </a:spcBef>
              <a:buNone/>
              <a:defRPr sz="1400" b="1">
                <a:solidFill>
                  <a:schemeClr val="dk1"/>
                </a:solidFill>
                <a:latin typeface="Calibri"/>
                <a:ea typeface="Calibri"/>
                <a:cs typeface="Calibri"/>
                <a:sym typeface="Calibri"/>
              </a:defRPr>
            </a:lvl7pPr>
            <a:lvl8pPr marL="0" marR="0" lvl="7" indent="0" algn="l" rtl="0">
              <a:spcBef>
                <a:spcPts val="0"/>
              </a:spcBef>
              <a:buNone/>
              <a:defRPr sz="1400" b="1">
                <a:solidFill>
                  <a:schemeClr val="dk1"/>
                </a:solidFill>
                <a:latin typeface="Calibri"/>
                <a:ea typeface="Calibri"/>
                <a:cs typeface="Calibri"/>
                <a:sym typeface="Calibri"/>
              </a:defRPr>
            </a:lvl8pPr>
            <a:lvl9pPr marL="0" marR="0" lvl="8" indent="0" algn="l" rtl="0">
              <a:spcBef>
                <a:spcPts val="0"/>
              </a:spcBef>
              <a:buNone/>
              <a:defRPr sz="1400" b="1">
                <a:solidFill>
                  <a:schemeClr val="dk1"/>
                </a:solidFill>
                <a:latin typeface="Calibri"/>
                <a:ea typeface="Calibri"/>
                <a:cs typeface="Calibri"/>
                <a:sym typeface="Calibri"/>
              </a:defRPr>
            </a:lvl9pPr>
          </a:lstStyle>
          <a:p>
            <a:fld id="{00000000-1234-1234-1234-123412341234}" type="slidenum">
              <a:rPr lang="nl-NL" smtClean="0"/>
              <a:pPr/>
              <a:t>‹#›</a:t>
            </a:fld>
            <a:endParaRPr lang="nl-NL"/>
          </a:p>
        </p:txBody>
      </p:sp>
      <p:sp>
        <p:nvSpPr>
          <p:cNvPr id="28" name="Google Shape;28;p2"/>
          <p:cNvSpPr txBox="1">
            <a:spLocks noGrp="1"/>
          </p:cNvSpPr>
          <p:nvPr>
            <p:ph type="ftr" idx="11"/>
          </p:nvPr>
        </p:nvSpPr>
        <p:spPr>
          <a:xfrm>
            <a:off x="3562964" y="6356351"/>
            <a:ext cx="8041200" cy="365200"/>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000" b="1">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29" name="Google Shape;29;p2"/>
          <p:cNvSpPr txBox="1">
            <a:spLocks noGrp="1"/>
          </p:cNvSpPr>
          <p:nvPr>
            <p:ph type="body" idx="2"/>
          </p:nvPr>
        </p:nvSpPr>
        <p:spPr>
          <a:xfrm>
            <a:off x="2340183" y="2283213"/>
            <a:ext cx="9216000" cy="539600"/>
          </a:xfrm>
          <a:prstGeom prst="rect">
            <a:avLst/>
          </a:prstGeom>
          <a:noFill/>
          <a:ln>
            <a:noFill/>
          </a:ln>
        </p:spPr>
        <p:txBody>
          <a:bodyPr spcFirstLastPara="1" wrap="square" lIns="91425" tIns="91425" rIns="91425" bIns="91425" anchor="t" anchorCtr="0">
            <a:noAutofit/>
          </a:bodyPr>
          <a:lstStyle>
            <a:lvl1pPr marL="609585" marR="0" lvl="0" indent="-304792" algn="l" rtl="0">
              <a:lnSpc>
                <a:spcPct val="100000"/>
              </a:lnSpc>
              <a:spcBef>
                <a:spcPts val="0"/>
              </a:spcBef>
              <a:spcAft>
                <a:spcPts val="0"/>
              </a:spcAft>
              <a:buClr>
                <a:schemeClr val="dk2"/>
              </a:buClr>
              <a:buSzPts val="3840"/>
              <a:buFont typeface="Arial"/>
              <a:buNone/>
              <a:defRPr sz="4267" b="0" i="0" u="none" strike="noStrike" cap="none">
                <a:solidFill>
                  <a:schemeClr val="lt1"/>
                </a:solidFill>
                <a:latin typeface="Calibri"/>
                <a:ea typeface="Calibri"/>
                <a:cs typeface="Calibri"/>
                <a:sym typeface="Calibri"/>
              </a:defRPr>
            </a:lvl1pPr>
            <a:lvl2pPr marL="1219170" marR="0" lvl="1" indent="-457189"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23323" algn="l" rtl="0">
              <a:lnSpc>
                <a:spcPct val="11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3pPr>
            <a:lvl4pPr marL="2438339" marR="0" lvl="3" indent="-304792" algn="l" rtl="0">
              <a:lnSpc>
                <a:spcPct val="110000"/>
              </a:lnSpc>
              <a:spcBef>
                <a:spcPts val="0"/>
              </a:spcBef>
              <a:spcAft>
                <a:spcPts val="0"/>
              </a:spcAft>
              <a:buClr>
                <a:schemeClr val="dk1"/>
              </a:buClr>
              <a:buSzPts val="1800"/>
              <a:buFont typeface="Arial"/>
              <a:buNone/>
              <a:defRPr sz="2400" b="1" i="0" u="none" strike="noStrike" cap="none">
                <a:solidFill>
                  <a:schemeClr val="dk1"/>
                </a:solidFill>
                <a:latin typeface="Calibri"/>
                <a:ea typeface="Calibri"/>
                <a:cs typeface="Calibri"/>
                <a:sym typeface="Calibri"/>
              </a:defRPr>
            </a:lvl4pPr>
            <a:lvl5pPr marL="3047924" marR="0" lvl="4" indent="-304792" algn="l" rtl="0">
              <a:lnSpc>
                <a:spcPct val="110000"/>
              </a:lnSpc>
              <a:spcBef>
                <a:spcPts val="0"/>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5pPr>
            <a:lvl6pPr marL="3657509" marR="0" lvl="5" indent="-304792" algn="l" rtl="0">
              <a:lnSpc>
                <a:spcPct val="110000"/>
              </a:lnSpc>
              <a:spcBef>
                <a:spcPts val="0"/>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6pPr>
            <a:lvl7pPr marL="4267093" marR="0" lvl="6" indent="-304792" algn="l" rtl="0">
              <a:lnSpc>
                <a:spcPct val="110000"/>
              </a:lnSpc>
              <a:spcBef>
                <a:spcPts val="0"/>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7pPr>
            <a:lvl8pPr marL="4876678" marR="0" lvl="7" indent="-304792" algn="l" rtl="0">
              <a:lnSpc>
                <a:spcPct val="110000"/>
              </a:lnSpc>
              <a:spcBef>
                <a:spcPts val="0"/>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8pPr>
            <a:lvl9pPr marL="5486263" marR="0" lvl="8" indent="-304792" algn="l" rtl="0">
              <a:lnSpc>
                <a:spcPct val="110000"/>
              </a:lnSpc>
              <a:spcBef>
                <a:spcPts val="0"/>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30" name="Google Shape;30;p2"/>
          <p:cNvSpPr txBox="1"/>
          <p:nvPr/>
        </p:nvSpPr>
        <p:spPr>
          <a:xfrm>
            <a:off x="2366400" y="1738800"/>
            <a:ext cx="9216000" cy="60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l-NL" sz="5067" b="1">
                <a:solidFill>
                  <a:schemeClr val="lt1"/>
                </a:solidFill>
                <a:latin typeface="Calibri"/>
                <a:ea typeface="Calibri"/>
                <a:cs typeface="Calibri"/>
                <a:sym typeface="Calibri"/>
              </a:rPr>
              <a:t>Welkom</a:t>
            </a:r>
            <a:endParaRPr sz="5067" b="1">
              <a:solidFill>
                <a:schemeClr val="lt1"/>
              </a:solidFill>
              <a:latin typeface="Calibri"/>
              <a:ea typeface="Calibri"/>
              <a:cs typeface="Calibri"/>
              <a:sym typeface="Calibri"/>
            </a:endParaRPr>
          </a:p>
        </p:txBody>
      </p:sp>
      <p:grpSp>
        <p:nvGrpSpPr>
          <p:cNvPr id="31" name="Google Shape;31;p2"/>
          <p:cNvGrpSpPr/>
          <p:nvPr/>
        </p:nvGrpSpPr>
        <p:grpSpPr>
          <a:xfrm>
            <a:off x="297818" y="183518"/>
            <a:ext cx="1771652" cy="819145"/>
            <a:chOff x="322263" y="322263"/>
            <a:chExt cx="1328739" cy="614359"/>
          </a:xfrm>
        </p:grpSpPr>
        <p:sp>
          <p:nvSpPr>
            <p:cNvPr id="32" name="Google Shape;32;p2"/>
            <p:cNvSpPr/>
            <p:nvPr/>
          </p:nvSpPr>
          <p:spPr>
            <a:xfrm>
              <a:off x="774700" y="328613"/>
              <a:ext cx="874715" cy="538165"/>
            </a:xfrm>
            <a:custGeom>
              <a:avLst/>
              <a:gdLst/>
              <a:ahLst/>
              <a:cxnLst/>
              <a:rect l="l" t="t" r="r" b="b"/>
              <a:pathLst>
                <a:path w="3917" h="2409" extrusionOk="0">
                  <a:moveTo>
                    <a:pt x="2620" y="1588"/>
                  </a:moveTo>
                  <a:cubicBezTo>
                    <a:pt x="2593" y="1624"/>
                    <a:pt x="2073" y="2174"/>
                    <a:pt x="1975" y="2240"/>
                  </a:cubicBezTo>
                  <a:cubicBezTo>
                    <a:pt x="1962" y="2248"/>
                    <a:pt x="1950" y="2255"/>
                    <a:pt x="1937" y="2260"/>
                  </a:cubicBezTo>
                  <a:cubicBezTo>
                    <a:pt x="1917" y="2234"/>
                    <a:pt x="1875" y="2177"/>
                    <a:pt x="1824" y="2132"/>
                  </a:cubicBezTo>
                  <a:cubicBezTo>
                    <a:pt x="1811" y="2120"/>
                    <a:pt x="1796" y="2111"/>
                    <a:pt x="1782" y="2102"/>
                  </a:cubicBezTo>
                  <a:cubicBezTo>
                    <a:pt x="1768" y="2093"/>
                    <a:pt x="1738" y="2078"/>
                    <a:pt x="1706" y="2060"/>
                  </a:cubicBezTo>
                  <a:cubicBezTo>
                    <a:pt x="1688" y="2004"/>
                    <a:pt x="1664" y="1933"/>
                    <a:pt x="1644" y="1895"/>
                  </a:cubicBezTo>
                  <a:cubicBezTo>
                    <a:pt x="1623" y="1853"/>
                    <a:pt x="1583" y="1802"/>
                    <a:pt x="1553" y="1755"/>
                  </a:cubicBezTo>
                  <a:cubicBezTo>
                    <a:pt x="1564" y="1741"/>
                    <a:pt x="1577" y="1730"/>
                    <a:pt x="1593" y="1721"/>
                  </a:cubicBezTo>
                  <a:cubicBezTo>
                    <a:pt x="1671" y="1677"/>
                    <a:pt x="2420" y="1369"/>
                    <a:pt x="2452" y="1359"/>
                  </a:cubicBezTo>
                  <a:cubicBezTo>
                    <a:pt x="2461" y="1356"/>
                    <a:pt x="2470" y="1354"/>
                    <a:pt x="2479" y="1352"/>
                  </a:cubicBezTo>
                  <a:cubicBezTo>
                    <a:pt x="2480" y="1352"/>
                    <a:pt x="2480" y="1352"/>
                    <a:pt x="2480" y="1352"/>
                  </a:cubicBezTo>
                  <a:cubicBezTo>
                    <a:pt x="2491" y="1351"/>
                    <a:pt x="2502" y="1350"/>
                    <a:pt x="2513" y="1351"/>
                  </a:cubicBezTo>
                  <a:cubicBezTo>
                    <a:pt x="2594" y="1357"/>
                    <a:pt x="2656" y="1428"/>
                    <a:pt x="2650" y="1509"/>
                  </a:cubicBezTo>
                  <a:cubicBezTo>
                    <a:pt x="2649" y="1526"/>
                    <a:pt x="2644" y="1542"/>
                    <a:pt x="2638" y="1557"/>
                  </a:cubicBezTo>
                  <a:cubicBezTo>
                    <a:pt x="2635" y="1563"/>
                    <a:pt x="2635" y="1563"/>
                    <a:pt x="2635" y="1563"/>
                  </a:cubicBezTo>
                  <a:cubicBezTo>
                    <a:pt x="2631" y="1572"/>
                    <a:pt x="2626" y="1580"/>
                    <a:pt x="2620" y="1588"/>
                  </a:cubicBezTo>
                  <a:moveTo>
                    <a:pt x="3917" y="176"/>
                  </a:moveTo>
                  <a:cubicBezTo>
                    <a:pt x="3917" y="141"/>
                    <a:pt x="3907" y="108"/>
                    <a:pt x="3889" y="81"/>
                  </a:cubicBezTo>
                  <a:cubicBezTo>
                    <a:pt x="3865" y="45"/>
                    <a:pt x="3830" y="19"/>
                    <a:pt x="3789" y="7"/>
                  </a:cubicBezTo>
                  <a:cubicBezTo>
                    <a:pt x="3789" y="7"/>
                    <a:pt x="3789" y="7"/>
                    <a:pt x="3789" y="7"/>
                  </a:cubicBezTo>
                  <a:cubicBezTo>
                    <a:pt x="3784" y="5"/>
                    <a:pt x="3784" y="5"/>
                    <a:pt x="3784" y="5"/>
                  </a:cubicBezTo>
                  <a:cubicBezTo>
                    <a:pt x="3770" y="2"/>
                    <a:pt x="3756" y="0"/>
                    <a:pt x="3741" y="0"/>
                  </a:cubicBezTo>
                  <a:cubicBezTo>
                    <a:pt x="3737" y="0"/>
                    <a:pt x="3737" y="0"/>
                    <a:pt x="3737" y="0"/>
                  </a:cubicBezTo>
                  <a:cubicBezTo>
                    <a:pt x="3733" y="0"/>
                    <a:pt x="3730" y="0"/>
                    <a:pt x="3726" y="0"/>
                  </a:cubicBezTo>
                  <a:cubicBezTo>
                    <a:pt x="3723" y="0"/>
                    <a:pt x="3723" y="0"/>
                    <a:pt x="3723" y="0"/>
                  </a:cubicBezTo>
                  <a:cubicBezTo>
                    <a:pt x="3718" y="1"/>
                    <a:pt x="3718" y="1"/>
                    <a:pt x="3718" y="1"/>
                  </a:cubicBezTo>
                  <a:cubicBezTo>
                    <a:pt x="3699" y="3"/>
                    <a:pt x="3682" y="8"/>
                    <a:pt x="3666" y="15"/>
                  </a:cubicBezTo>
                  <a:cubicBezTo>
                    <a:pt x="3659" y="17"/>
                    <a:pt x="3608" y="41"/>
                    <a:pt x="3584" y="53"/>
                  </a:cubicBezTo>
                  <a:cubicBezTo>
                    <a:pt x="3565" y="63"/>
                    <a:pt x="2988" y="363"/>
                    <a:pt x="2844" y="443"/>
                  </a:cubicBezTo>
                  <a:cubicBezTo>
                    <a:pt x="2856" y="460"/>
                    <a:pt x="2869" y="478"/>
                    <a:pt x="2882" y="496"/>
                  </a:cubicBezTo>
                  <a:cubicBezTo>
                    <a:pt x="2918" y="545"/>
                    <a:pt x="2953" y="592"/>
                    <a:pt x="2978" y="648"/>
                  </a:cubicBezTo>
                  <a:cubicBezTo>
                    <a:pt x="3000" y="699"/>
                    <a:pt x="3018" y="752"/>
                    <a:pt x="3034" y="805"/>
                  </a:cubicBezTo>
                  <a:cubicBezTo>
                    <a:pt x="3042" y="831"/>
                    <a:pt x="3049" y="857"/>
                    <a:pt x="3057" y="882"/>
                  </a:cubicBezTo>
                  <a:cubicBezTo>
                    <a:pt x="3145" y="909"/>
                    <a:pt x="3239" y="941"/>
                    <a:pt x="3298" y="970"/>
                  </a:cubicBezTo>
                  <a:cubicBezTo>
                    <a:pt x="3354" y="995"/>
                    <a:pt x="3443" y="1061"/>
                    <a:pt x="3509" y="1110"/>
                  </a:cubicBezTo>
                  <a:cubicBezTo>
                    <a:pt x="3549" y="1042"/>
                    <a:pt x="3903" y="264"/>
                    <a:pt x="3908" y="229"/>
                  </a:cubicBezTo>
                  <a:cubicBezTo>
                    <a:pt x="3914" y="212"/>
                    <a:pt x="3917" y="194"/>
                    <a:pt x="3917" y="176"/>
                  </a:cubicBezTo>
                  <a:moveTo>
                    <a:pt x="1045" y="2334"/>
                  </a:moveTo>
                  <a:cubicBezTo>
                    <a:pt x="1083" y="2316"/>
                    <a:pt x="1107" y="2277"/>
                    <a:pt x="1098" y="2235"/>
                  </a:cubicBezTo>
                  <a:cubicBezTo>
                    <a:pt x="1089" y="2189"/>
                    <a:pt x="1050" y="2168"/>
                    <a:pt x="1008" y="2158"/>
                  </a:cubicBezTo>
                  <a:cubicBezTo>
                    <a:pt x="955" y="2146"/>
                    <a:pt x="899" y="2143"/>
                    <a:pt x="844" y="2138"/>
                  </a:cubicBezTo>
                  <a:cubicBezTo>
                    <a:pt x="759" y="2129"/>
                    <a:pt x="674" y="2120"/>
                    <a:pt x="589" y="2111"/>
                  </a:cubicBezTo>
                  <a:cubicBezTo>
                    <a:pt x="499" y="2101"/>
                    <a:pt x="408" y="2092"/>
                    <a:pt x="318" y="2083"/>
                  </a:cubicBezTo>
                  <a:cubicBezTo>
                    <a:pt x="267" y="2078"/>
                    <a:pt x="217" y="2073"/>
                    <a:pt x="166" y="2069"/>
                  </a:cubicBezTo>
                  <a:cubicBezTo>
                    <a:pt x="162" y="2080"/>
                    <a:pt x="162" y="2080"/>
                    <a:pt x="162" y="2080"/>
                  </a:cubicBezTo>
                  <a:cubicBezTo>
                    <a:pt x="159" y="2086"/>
                    <a:pt x="159" y="2086"/>
                    <a:pt x="159" y="2086"/>
                  </a:cubicBezTo>
                  <a:cubicBezTo>
                    <a:pt x="158" y="2087"/>
                    <a:pt x="158" y="2087"/>
                    <a:pt x="158" y="2087"/>
                  </a:cubicBezTo>
                  <a:cubicBezTo>
                    <a:pt x="154" y="2093"/>
                    <a:pt x="150" y="2098"/>
                    <a:pt x="146" y="2103"/>
                  </a:cubicBezTo>
                  <a:cubicBezTo>
                    <a:pt x="138" y="2113"/>
                    <a:pt x="128" y="2121"/>
                    <a:pt x="118" y="2129"/>
                  </a:cubicBezTo>
                  <a:cubicBezTo>
                    <a:pt x="86" y="2156"/>
                    <a:pt x="59" y="2178"/>
                    <a:pt x="48" y="2221"/>
                  </a:cubicBezTo>
                  <a:cubicBezTo>
                    <a:pt x="0" y="2409"/>
                    <a:pt x="394" y="2377"/>
                    <a:pt x="500" y="2372"/>
                  </a:cubicBezTo>
                  <a:cubicBezTo>
                    <a:pt x="501" y="2372"/>
                    <a:pt x="501" y="2372"/>
                    <a:pt x="501" y="2372"/>
                  </a:cubicBezTo>
                  <a:cubicBezTo>
                    <a:pt x="542" y="2370"/>
                    <a:pt x="592" y="2368"/>
                    <a:pt x="643" y="2366"/>
                  </a:cubicBezTo>
                  <a:cubicBezTo>
                    <a:pt x="659" y="2365"/>
                    <a:pt x="675" y="2364"/>
                    <a:pt x="690" y="2363"/>
                  </a:cubicBezTo>
                  <a:cubicBezTo>
                    <a:pt x="736" y="2361"/>
                    <a:pt x="782" y="2358"/>
                    <a:pt x="822" y="2356"/>
                  </a:cubicBezTo>
                  <a:cubicBezTo>
                    <a:pt x="823" y="2356"/>
                    <a:pt x="823" y="2356"/>
                    <a:pt x="823" y="2356"/>
                  </a:cubicBezTo>
                  <a:cubicBezTo>
                    <a:pt x="823" y="2356"/>
                    <a:pt x="823" y="2356"/>
                    <a:pt x="823" y="2356"/>
                  </a:cubicBezTo>
                  <a:cubicBezTo>
                    <a:pt x="873" y="2353"/>
                    <a:pt x="915" y="2351"/>
                    <a:pt x="941" y="2349"/>
                  </a:cubicBezTo>
                  <a:cubicBezTo>
                    <a:pt x="942" y="2349"/>
                    <a:pt x="942" y="2349"/>
                    <a:pt x="942" y="2349"/>
                  </a:cubicBezTo>
                  <a:cubicBezTo>
                    <a:pt x="942" y="2349"/>
                    <a:pt x="942" y="2349"/>
                    <a:pt x="942" y="2349"/>
                  </a:cubicBezTo>
                  <a:cubicBezTo>
                    <a:pt x="955" y="2349"/>
                    <a:pt x="964" y="2348"/>
                    <a:pt x="968" y="2348"/>
                  </a:cubicBezTo>
                  <a:cubicBezTo>
                    <a:pt x="993" y="2346"/>
                    <a:pt x="1026" y="2340"/>
                    <a:pt x="1038" y="2337"/>
                  </a:cubicBezTo>
                  <a:cubicBezTo>
                    <a:pt x="1045" y="2334"/>
                    <a:pt x="1045" y="2334"/>
                    <a:pt x="1045" y="2334"/>
                  </a:cubicBezTo>
                  <a:cubicBezTo>
                    <a:pt x="1046" y="2334"/>
                    <a:pt x="1046" y="2334"/>
                    <a:pt x="1046" y="2334"/>
                  </a:cubicBezTo>
                  <a:cubicBezTo>
                    <a:pt x="1045" y="2334"/>
                    <a:pt x="1045" y="2334"/>
                    <a:pt x="1045" y="2334"/>
                  </a:cubicBezTo>
                </a:path>
              </a:pathLst>
            </a:custGeom>
            <a:solidFill>
              <a:srgbClr val="693A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 name="Google Shape;33;p2"/>
            <p:cNvSpPr/>
            <p:nvPr/>
          </p:nvSpPr>
          <p:spPr>
            <a:xfrm>
              <a:off x="322263" y="327025"/>
              <a:ext cx="1328739" cy="609597"/>
            </a:xfrm>
            <a:custGeom>
              <a:avLst/>
              <a:gdLst/>
              <a:ahLst/>
              <a:cxnLst/>
              <a:rect l="l" t="t" r="r" b="b"/>
              <a:pathLst>
                <a:path w="5953" h="2729" extrusionOk="0">
                  <a:moveTo>
                    <a:pt x="4007" y="2248"/>
                  </a:moveTo>
                  <a:cubicBezTo>
                    <a:pt x="4105" y="2182"/>
                    <a:pt x="4625" y="1632"/>
                    <a:pt x="4652" y="1596"/>
                  </a:cubicBezTo>
                  <a:cubicBezTo>
                    <a:pt x="4658" y="1588"/>
                    <a:pt x="4663" y="1580"/>
                    <a:pt x="4667" y="1571"/>
                  </a:cubicBezTo>
                  <a:cubicBezTo>
                    <a:pt x="4666" y="1574"/>
                    <a:pt x="4666" y="1574"/>
                    <a:pt x="4666" y="1574"/>
                  </a:cubicBezTo>
                  <a:cubicBezTo>
                    <a:pt x="4666" y="1574"/>
                    <a:pt x="4377" y="2270"/>
                    <a:pt x="4310" y="2357"/>
                  </a:cubicBezTo>
                  <a:cubicBezTo>
                    <a:pt x="4299" y="2371"/>
                    <a:pt x="4286" y="2384"/>
                    <a:pt x="4272" y="2393"/>
                  </a:cubicBezTo>
                  <a:cubicBezTo>
                    <a:pt x="4245" y="2412"/>
                    <a:pt x="4215" y="2419"/>
                    <a:pt x="4183" y="2417"/>
                  </a:cubicBezTo>
                  <a:cubicBezTo>
                    <a:pt x="4180" y="2417"/>
                    <a:pt x="4180" y="2417"/>
                    <a:pt x="4180" y="2417"/>
                  </a:cubicBezTo>
                  <a:cubicBezTo>
                    <a:pt x="4166" y="2416"/>
                    <a:pt x="4152" y="2413"/>
                    <a:pt x="4140" y="2408"/>
                  </a:cubicBezTo>
                  <a:cubicBezTo>
                    <a:pt x="4138" y="2407"/>
                    <a:pt x="4138" y="2407"/>
                    <a:pt x="4138" y="2407"/>
                  </a:cubicBezTo>
                  <a:cubicBezTo>
                    <a:pt x="4078" y="2387"/>
                    <a:pt x="4029" y="2340"/>
                    <a:pt x="3989" y="2293"/>
                  </a:cubicBezTo>
                  <a:cubicBezTo>
                    <a:pt x="3983" y="2287"/>
                    <a:pt x="3978" y="2280"/>
                    <a:pt x="3972" y="2273"/>
                  </a:cubicBezTo>
                  <a:cubicBezTo>
                    <a:pt x="3969" y="2268"/>
                    <a:pt x="3969" y="2268"/>
                    <a:pt x="3969" y="2268"/>
                  </a:cubicBezTo>
                  <a:cubicBezTo>
                    <a:pt x="3982" y="2263"/>
                    <a:pt x="3994" y="2256"/>
                    <a:pt x="4007" y="2248"/>
                  </a:cubicBezTo>
                  <a:moveTo>
                    <a:pt x="3585" y="1763"/>
                  </a:moveTo>
                  <a:cubicBezTo>
                    <a:pt x="3533" y="1827"/>
                    <a:pt x="3543" y="1933"/>
                    <a:pt x="3625" y="1999"/>
                  </a:cubicBezTo>
                  <a:cubicBezTo>
                    <a:pt x="3651" y="2020"/>
                    <a:pt x="3697" y="2046"/>
                    <a:pt x="3738" y="2068"/>
                  </a:cubicBezTo>
                  <a:cubicBezTo>
                    <a:pt x="3720" y="2012"/>
                    <a:pt x="3696" y="1941"/>
                    <a:pt x="3676" y="1903"/>
                  </a:cubicBezTo>
                  <a:cubicBezTo>
                    <a:pt x="3655" y="1861"/>
                    <a:pt x="3615" y="1810"/>
                    <a:pt x="3585" y="1763"/>
                  </a:cubicBezTo>
                  <a:moveTo>
                    <a:pt x="5010" y="656"/>
                  </a:moveTo>
                  <a:cubicBezTo>
                    <a:pt x="4985" y="600"/>
                    <a:pt x="4950" y="553"/>
                    <a:pt x="4914" y="503"/>
                  </a:cubicBezTo>
                  <a:cubicBezTo>
                    <a:pt x="4901" y="486"/>
                    <a:pt x="4888" y="468"/>
                    <a:pt x="4876" y="451"/>
                  </a:cubicBezTo>
                  <a:cubicBezTo>
                    <a:pt x="4861" y="459"/>
                    <a:pt x="4851" y="465"/>
                    <a:pt x="4846" y="468"/>
                  </a:cubicBezTo>
                  <a:cubicBezTo>
                    <a:pt x="4822" y="483"/>
                    <a:pt x="4799" y="499"/>
                    <a:pt x="4780" y="520"/>
                  </a:cubicBezTo>
                  <a:cubicBezTo>
                    <a:pt x="4680" y="629"/>
                    <a:pt x="4740" y="791"/>
                    <a:pt x="4901" y="836"/>
                  </a:cubicBezTo>
                  <a:cubicBezTo>
                    <a:pt x="4937" y="846"/>
                    <a:pt x="5010" y="866"/>
                    <a:pt x="5089" y="890"/>
                  </a:cubicBezTo>
                  <a:cubicBezTo>
                    <a:pt x="5081" y="865"/>
                    <a:pt x="5074" y="839"/>
                    <a:pt x="5066" y="813"/>
                  </a:cubicBezTo>
                  <a:cubicBezTo>
                    <a:pt x="5050" y="760"/>
                    <a:pt x="5032" y="707"/>
                    <a:pt x="5010" y="656"/>
                  </a:cubicBezTo>
                  <a:moveTo>
                    <a:pt x="5950" y="168"/>
                  </a:moveTo>
                  <a:cubicBezTo>
                    <a:pt x="5947" y="144"/>
                    <a:pt x="5939" y="121"/>
                    <a:pt x="5928" y="101"/>
                  </a:cubicBezTo>
                  <a:cubicBezTo>
                    <a:pt x="5941" y="126"/>
                    <a:pt x="5949" y="154"/>
                    <a:pt x="5949" y="184"/>
                  </a:cubicBezTo>
                  <a:cubicBezTo>
                    <a:pt x="5949" y="202"/>
                    <a:pt x="5946" y="220"/>
                    <a:pt x="5940" y="237"/>
                  </a:cubicBezTo>
                  <a:cubicBezTo>
                    <a:pt x="5935" y="272"/>
                    <a:pt x="5581" y="1050"/>
                    <a:pt x="5541" y="1118"/>
                  </a:cubicBezTo>
                  <a:cubicBezTo>
                    <a:pt x="5579" y="1146"/>
                    <a:pt x="5609" y="1169"/>
                    <a:pt x="5620" y="1175"/>
                  </a:cubicBezTo>
                  <a:cubicBezTo>
                    <a:pt x="5678" y="1207"/>
                    <a:pt x="5716" y="1222"/>
                    <a:pt x="5783" y="1220"/>
                  </a:cubicBezTo>
                  <a:cubicBezTo>
                    <a:pt x="5899" y="1217"/>
                    <a:pt x="5953" y="1131"/>
                    <a:pt x="5953" y="1021"/>
                  </a:cubicBezTo>
                  <a:cubicBezTo>
                    <a:pt x="5953" y="286"/>
                    <a:pt x="5953" y="286"/>
                    <a:pt x="5953" y="286"/>
                  </a:cubicBezTo>
                  <a:cubicBezTo>
                    <a:pt x="5951" y="235"/>
                    <a:pt x="5953" y="194"/>
                    <a:pt x="5950" y="168"/>
                  </a:cubicBezTo>
                  <a:moveTo>
                    <a:pt x="413" y="692"/>
                  </a:moveTo>
                  <a:cubicBezTo>
                    <a:pt x="271" y="692"/>
                    <a:pt x="271" y="692"/>
                    <a:pt x="271" y="692"/>
                  </a:cubicBezTo>
                  <a:cubicBezTo>
                    <a:pt x="209" y="692"/>
                    <a:pt x="191" y="674"/>
                    <a:pt x="191" y="602"/>
                  </a:cubicBezTo>
                  <a:cubicBezTo>
                    <a:pt x="191" y="58"/>
                    <a:pt x="191" y="58"/>
                    <a:pt x="191" y="58"/>
                  </a:cubicBezTo>
                  <a:cubicBezTo>
                    <a:pt x="191" y="27"/>
                    <a:pt x="174" y="9"/>
                    <a:pt x="142" y="9"/>
                  </a:cubicBezTo>
                  <a:cubicBezTo>
                    <a:pt x="49" y="9"/>
                    <a:pt x="49" y="9"/>
                    <a:pt x="49" y="9"/>
                  </a:cubicBezTo>
                  <a:cubicBezTo>
                    <a:pt x="18" y="9"/>
                    <a:pt x="0" y="27"/>
                    <a:pt x="0" y="58"/>
                  </a:cubicBezTo>
                  <a:cubicBezTo>
                    <a:pt x="0" y="639"/>
                    <a:pt x="0" y="639"/>
                    <a:pt x="0" y="639"/>
                  </a:cubicBezTo>
                  <a:cubicBezTo>
                    <a:pt x="0" y="781"/>
                    <a:pt x="72" y="860"/>
                    <a:pt x="204" y="860"/>
                  </a:cubicBezTo>
                  <a:cubicBezTo>
                    <a:pt x="413" y="860"/>
                    <a:pt x="413" y="860"/>
                    <a:pt x="413" y="860"/>
                  </a:cubicBezTo>
                  <a:cubicBezTo>
                    <a:pt x="444" y="860"/>
                    <a:pt x="462" y="842"/>
                    <a:pt x="462" y="811"/>
                  </a:cubicBezTo>
                  <a:cubicBezTo>
                    <a:pt x="462" y="741"/>
                    <a:pt x="462" y="741"/>
                    <a:pt x="462" y="741"/>
                  </a:cubicBezTo>
                  <a:cubicBezTo>
                    <a:pt x="462" y="709"/>
                    <a:pt x="444" y="692"/>
                    <a:pt x="413" y="692"/>
                  </a:cubicBezTo>
                  <a:moveTo>
                    <a:pt x="1461" y="355"/>
                  </a:moveTo>
                  <a:cubicBezTo>
                    <a:pt x="1593" y="396"/>
                    <a:pt x="1660" y="461"/>
                    <a:pt x="1660" y="602"/>
                  </a:cubicBezTo>
                  <a:cubicBezTo>
                    <a:pt x="1660" y="789"/>
                    <a:pt x="1528" y="869"/>
                    <a:pt x="1342" y="869"/>
                  </a:cubicBezTo>
                  <a:cubicBezTo>
                    <a:pt x="1319" y="869"/>
                    <a:pt x="1319" y="869"/>
                    <a:pt x="1319" y="869"/>
                  </a:cubicBezTo>
                  <a:cubicBezTo>
                    <a:pt x="1269" y="869"/>
                    <a:pt x="1212" y="859"/>
                    <a:pt x="1160" y="844"/>
                  </a:cubicBezTo>
                  <a:cubicBezTo>
                    <a:pt x="1128" y="836"/>
                    <a:pt x="1111" y="818"/>
                    <a:pt x="1111" y="787"/>
                  </a:cubicBezTo>
                  <a:cubicBezTo>
                    <a:pt x="1111" y="722"/>
                    <a:pt x="1111" y="722"/>
                    <a:pt x="1111" y="722"/>
                  </a:cubicBezTo>
                  <a:cubicBezTo>
                    <a:pt x="1111" y="694"/>
                    <a:pt x="1124" y="679"/>
                    <a:pt x="1146" y="679"/>
                  </a:cubicBezTo>
                  <a:cubicBezTo>
                    <a:pt x="1151" y="679"/>
                    <a:pt x="1155" y="680"/>
                    <a:pt x="1160" y="681"/>
                  </a:cubicBezTo>
                  <a:cubicBezTo>
                    <a:pt x="1205" y="693"/>
                    <a:pt x="1262" y="705"/>
                    <a:pt x="1319" y="705"/>
                  </a:cubicBezTo>
                  <a:cubicBezTo>
                    <a:pt x="1342" y="705"/>
                    <a:pt x="1342" y="705"/>
                    <a:pt x="1342" y="705"/>
                  </a:cubicBezTo>
                  <a:cubicBezTo>
                    <a:pt x="1408" y="705"/>
                    <a:pt x="1461" y="688"/>
                    <a:pt x="1461" y="607"/>
                  </a:cubicBezTo>
                  <a:cubicBezTo>
                    <a:pt x="1461" y="554"/>
                    <a:pt x="1423" y="531"/>
                    <a:pt x="1363" y="514"/>
                  </a:cubicBezTo>
                  <a:cubicBezTo>
                    <a:pt x="1302" y="497"/>
                    <a:pt x="1302" y="497"/>
                    <a:pt x="1302" y="497"/>
                  </a:cubicBezTo>
                  <a:cubicBezTo>
                    <a:pt x="1195" y="466"/>
                    <a:pt x="1107" y="395"/>
                    <a:pt x="1107" y="248"/>
                  </a:cubicBezTo>
                  <a:cubicBezTo>
                    <a:pt x="1107" y="84"/>
                    <a:pt x="1239" y="0"/>
                    <a:pt x="1412" y="0"/>
                  </a:cubicBezTo>
                  <a:cubicBezTo>
                    <a:pt x="1453" y="0"/>
                    <a:pt x="1453" y="0"/>
                    <a:pt x="1453" y="0"/>
                  </a:cubicBezTo>
                  <a:cubicBezTo>
                    <a:pt x="1490" y="0"/>
                    <a:pt x="1536" y="7"/>
                    <a:pt x="1576" y="17"/>
                  </a:cubicBezTo>
                  <a:cubicBezTo>
                    <a:pt x="1607" y="22"/>
                    <a:pt x="1625" y="42"/>
                    <a:pt x="1625" y="74"/>
                  </a:cubicBezTo>
                  <a:cubicBezTo>
                    <a:pt x="1625" y="138"/>
                    <a:pt x="1625" y="138"/>
                    <a:pt x="1625" y="138"/>
                  </a:cubicBezTo>
                  <a:cubicBezTo>
                    <a:pt x="1625" y="165"/>
                    <a:pt x="1612" y="181"/>
                    <a:pt x="1588" y="181"/>
                  </a:cubicBezTo>
                  <a:cubicBezTo>
                    <a:pt x="1584" y="181"/>
                    <a:pt x="1581" y="181"/>
                    <a:pt x="1576" y="180"/>
                  </a:cubicBezTo>
                  <a:cubicBezTo>
                    <a:pt x="1536" y="173"/>
                    <a:pt x="1488" y="164"/>
                    <a:pt x="1453" y="164"/>
                  </a:cubicBezTo>
                  <a:cubicBezTo>
                    <a:pt x="1412" y="164"/>
                    <a:pt x="1412" y="164"/>
                    <a:pt x="1412" y="164"/>
                  </a:cubicBezTo>
                  <a:cubicBezTo>
                    <a:pt x="1346" y="164"/>
                    <a:pt x="1306" y="186"/>
                    <a:pt x="1306" y="244"/>
                  </a:cubicBezTo>
                  <a:cubicBezTo>
                    <a:pt x="1306" y="297"/>
                    <a:pt x="1335" y="316"/>
                    <a:pt x="1404" y="337"/>
                  </a:cubicBezTo>
                  <a:cubicBezTo>
                    <a:pt x="1461" y="355"/>
                    <a:pt x="1461" y="355"/>
                    <a:pt x="1461" y="355"/>
                  </a:cubicBezTo>
                  <a:moveTo>
                    <a:pt x="1994" y="177"/>
                  </a:moveTo>
                  <a:cubicBezTo>
                    <a:pt x="1856" y="177"/>
                    <a:pt x="1856" y="177"/>
                    <a:pt x="1856" y="177"/>
                  </a:cubicBezTo>
                  <a:cubicBezTo>
                    <a:pt x="1825" y="177"/>
                    <a:pt x="1808" y="160"/>
                    <a:pt x="1808" y="128"/>
                  </a:cubicBezTo>
                  <a:cubicBezTo>
                    <a:pt x="1808" y="58"/>
                    <a:pt x="1808" y="58"/>
                    <a:pt x="1808" y="58"/>
                  </a:cubicBezTo>
                  <a:cubicBezTo>
                    <a:pt x="1808" y="27"/>
                    <a:pt x="1825" y="9"/>
                    <a:pt x="1856" y="9"/>
                  </a:cubicBezTo>
                  <a:cubicBezTo>
                    <a:pt x="2322" y="9"/>
                    <a:pt x="2322" y="9"/>
                    <a:pt x="2322" y="9"/>
                  </a:cubicBezTo>
                  <a:cubicBezTo>
                    <a:pt x="2352" y="9"/>
                    <a:pt x="2371" y="27"/>
                    <a:pt x="2371" y="58"/>
                  </a:cubicBezTo>
                  <a:cubicBezTo>
                    <a:pt x="2371" y="128"/>
                    <a:pt x="2371" y="128"/>
                    <a:pt x="2371" y="128"/>
                  </a:cubicBezTo>
                  <a:cubicBezTo>
                    <a:pt x="2371" y="160"/>
                    <a:pt x="2352" y="177"/>
                    <a:pt x="2322" y="177"/>
                  </a:cubicBezTo>
                  <a:cubicBezTo>
                    <a:pt x="2184" y="177"/>
                    <a:pt x="2184" y="177"/>
                    <a:pt x="2184" y="177"/>
                  </a:cubicBezTo>
                  <a:cubicBezTo>
                    <a:pt x="2184" y="811"/>
                    <a:pt x="2184" y="811"/>
                    <a:pt x="2184" y="811"/>
                  </a:cubicBezTo>
                  <a:cubicBezTo>
                    <a:pt x="2184" y="842"/>
                    <a:pt x="2166" y="860"/>
                    <a:pt x="2136" y="860"/>
                  </a:cubicBezTo>
                  <a:cubicBezTo>
                    <a:pt x="2042" y="860"/>
                    <a:pt x="2042" y="860"/>
                    <a:pt x="2042" y="860"/>
                  </a:cubicBezTo>
                  <a:cubicBezTo>
                    <a:pt x="2011" y="860"/>
                    <a:pt x="1994" y="842"/>
                    <a:pt x="1994" y="811"/>
                  </a:cubicBezTo>
                  <a:lnTo>
                    <a:pt x="1994" y="177"/>
                  </a:lnTo>
                  <a:close/>
                  <a:moveTo>
                    <a:pt x="2754" y="860"/>
                  </a:moveTo>
                  <a:cubicBezTo>
                    <a:pt x="2621" y="860"/>
                    <a:pt x="2550" y="781"/>
                    <a:pt x="2550" y="639"/>
                  </a:cubicBezTo>
                  <a:cubicBezTo>
                    <a:pt x="2550" y="58"/>
                    <a:pt x="2550" y="58"/>
                    <a:pt x="2550" y="58"/>
                  </a:cubicBezTo>
                  <a:cubicBezTo>
                    <a:pt x="2550" y="27"/>
                    <a:pt x="2568" y="9"/>
                    <a:pt x="2599" y="9"/>
                  </a:cubicBezTo>
                  <a:cubicBezTo>
                    <a:pt x="2971" y="9"/>
                    <a:pt x="2971" y="9"/>
                    <a:pt x="2971" y="9"/>
                  </a:cubicBezTo>
                  <a:cubicBezTo>
                    <a:pt x="3003" y="9"/>
                    <a:pt x="3020" y="27"/>
                    <a:pt x="3020" y="58"/>
                  </a:cubicBezTo>
                  <a:cubicBezTo>
                    <a:pt x="3020" y="128"/>
                    <a:pt x="3020" y="128"/>
                    <a:pt x="3020" y="128"/>
                  </a:cubicBezTo>
                  <a:cubicBezTo>
                    <a:pt x="3020" y="160"/>
                    <a:pt x="3003" y="177"/>
                    <a:pt x="2971" y="177"/>
                  </a:cubicBezTo>
                  <a:cubicBezTo>
                    <a:pt x="2741" y="177"/>
                    <a:pt x="2741" y="177"/>
                    <a:pt x="2741" y="177"/>
                  </a:cubicBezTo>
                  <a:cubicBezTo>
                    <a:pt x="2741" y="346"/>
                    <a:pt x="2741" y="346"/>
                    <a:pt x="2741" y="346"/>
                  </a:cubicBezTo>
                  <a:cubicBezTo>
                    <a:pt x="2936" y="346"/>
                    <a:pt x="2936" y="346"/>
                    <a:pt x="2936" y="346"/>
                  </a:cubicBezTo>
                  <a:cubicBezTo>
                    <a:pt x="2966" y="346"/>
                    <a:pt x="2985" y="364"/>
                    <a:pt x="2985" y="395"/>
                  </a:cubicBezTo>
                  <a:cubicBezTo>
                    <a:pt x="2985" y="465"/>
                    <a:pt x="2985" y="465"/>
                    <a:pt x="2985" y="465"/>
                  </a:cubicBezTo>
                  <a:cubicBezTo>
                    <a:pt x="2985" y="497"/>
                    <a:pt x="2966" y="514"/>
                    <a:pt x="2936" y="514"/>
                  </a:cubicBezTo>
                  <a:cubicBezTo>
                    <a:pt x="2741" y="514"/>
                    <a:pt x="2741" y="514"/>
                    <a:pt x="2741" y="514"/>
                  </a:cubicBezTo>
                  <a:cubicBezTo>
                    <a:pt x="2741" y="602"/>
                    <a:pt x="2741" y="602"/>
                    <a:pt x="2741" y="602"/>
                  </a:cubicBezTo>
                  <a:cubicBezTo>
                    <a:pt x="2741" y="674"/>
                    <a:pt x="2759" y="692"/>
                    <a:pt x="2821" y="692"/>
                  </a:cubicBezTo>
                  <a:cubicBezTo>
                    <a:pt x="2989" y="692"/>
                    <a:pt x="2989" y="692"/>
                    <a:pt x="2989" y="692"/>
                  </a:cubicBezTo>
                  <a:cubicBezTo>
                    <a:pt x="3020" y="692"/>
                    <a:pt x="3038" y="709"/>
                    <a:pt x="3038" y="741"/>
                  </a:cubicBezTo>
                  <a:cubicBezTo>
                    <a:pt x="3038" y="811"/>
                    <a:pt x="3038" y="811"/>
                    <a:pt x="3038" y="811"/>
                  </a:cubicBezTo>
                  <a:cubicBezTo>
                    <a:pt x="3038" y="842"/>
                    <a:pt x="3020" y="860"/>
                    <a:pt x="2989" y="860"/>
                  </a:cubicBezTo>
                  <a:cubicBezTo>
                    <a:pt x="2754" y="860"/>
                    <a:pt x="2754" y="860"/>
                    <a:pt x="2754" y="860"/>
                  </a:cubicBezTo>
                  <a:moveTo>
                    <a:pt x="3701" y="528"/>
                  </a:moveTo>
                  <a:cubicBezTo>
                    <a:pt x="3780" y="483"/>
                    <a:pt x="3838" y="421"/>
                    <a:pt x="3838" y="288"/>
                  </a:cubicBezTo>
                  <a:cubicBezTo>
                    <a:pt x="3838" y="76"/>
                    <a:pt x="3714" y="9"/>
                    <a:pt x="3519" y="9"/>
                  </a:cubicBezTo>
                  <a:cubicBezTo>
                    <a:pt x="3301" y="9"/>
                    <a:pt x="3301" y="9"/>
                    <a:pt x="3301" y="9"/>
                  </a:cubicBezTo>
                  <a:cubicBezTo>
                    <a:pt x="3271" y="9"/>
                    <a:pt x="3253" y="27"/>
                    <a:pt x="3253" y="58"/>
                  </a:cubicBezTo>
                  <a:cubicBezTo>
                    <a:pt x="3253" y="811"/>
                    <a:pt x="3253" y="811"/>
                    <a:pt x="3253" y="811"/>
                  </a:cubicBezTo>
                  <a:cubicBezTo>
                    <a:pt x="3253" y="842"/>
                    <a:pt x="3271" y="860"/>
                    <a:pt x="3301" y="860"/>
                  </a:cubicBezTo>
                  <a:cubicBezTo>
                    <a:pt x="3394" y="860"/>
                    <a:pt x="3394" y="860"/>
                    <a:pt x="3394" y="860"/>
                  </a:cubicBezTo>
                  <a:cubicBezTo>
                    <a:pt x="3426" y="860"/>
                    <a:pt x="3443" y="842"/>
                    <a:pt x="3443" y="811"/>
                  </a:cubicBezTo>
                  <a:cubicBezTo>
                    <a:pt x="3443" y="599"/>
                    <a:pt x="3443" y="599"/>
                    <a:pt x="3443" y="599"/>
                  </a:cubicBezTo>
                  <a:cubicBezTo>
                    <a:pt x="3528" y="599"/>
                    <a:pt x="3528" y="599"/>
                    <a:pt x="3528" y="599"/>
                  </a:cubicBezTo>
                  <a:cubicBezTo>
                    <a:pt x="3583" y="633"/>
                    <a:pt x="3628" y="742"/>
                    <a:pt x="3655" y="811"/>
                  </a:cubicBezTo>
                  <a:cubicBezTo>
                    <a:pt x="3668" y="842"/>
                    <a:pt x="3685" y="860"/>
                    <a:pt x="3717" y="860"/>
                  </a:cubicBezTo>
                  <a:cubicBezTo>
                    <a:pt x="3822" y="860"/>
                    <a:pt x="3822" y="860"/>
                    <a:pt x="3822" y="860"/>
                  </a:cubicBezTo>
                  <a:cubicBezTo>
                    <a:pt x="3847" y="860"/>
                    <a:pt x="3863" y="849"/>
                    <a:pt x="3863" y="830"/>
                  </a:cubicBezTo>
                  <a:cubicBezTo>
                    <a:pt x="3863" y="824"/>
                    <a:pt x="3862" y="818"/>
                    <a:pt x="3860" y="811"/>
                  </a:cubicBezTo>
                  <a:cubicBezTo>
                    <a:pt x="3837" y="733"/>
                    <a:pt x="3777" y="590"/>
                    <a:pt x="3701" y="528"/>
                  </a:cubicBezTo>
                  <a:moveTo>
                    <a:pt x="3487" y="434"/>
                  </a:moveTo>
                  <a:cubicBezTo>
                    <a:pt x="3443" y="434"/>
                    <a:pt x="3443" y="434"/>
                    <a:pt x="3443" y="434"/>
                  </a:cubicBezTo>
                  <a:cubicBezTo>
                    <a:pt x="3443" y="177"/>
                    <a:pt x="3443" y="177"/>
                    <a:pt x="3443" y="177"/>
                  </a:cubicBezTo>
                  <a:cubicBezTo>
                    <a:pt x="3487" y="177"/>
                    <a:pt x="3487" y="177"/>
                    <a:pt x="3487" y="177"/>
                  </a:cubicBezTo>
                  <a:cubicBezTo>
                    <a:pt x="3594" y="177"/>
                    <a:pt x="3638" y="195"/>
                    <a:pt x="3638" y="297"/>
                  </a:cubicBezTo>
                  <a:cubicBezTo>
                    <a:pt x="3638" y="399"/>
                    <a:pt x="3590" y="434"/>
                    <a:pt x="3487" y="434"/>
                  </a:cubicBezTo>
                  <a:moveTo>
                    <a:pt x="3000" y="2356"/>
                  </a:moveTo>
                  <a:cubicBezTo>
                    <a:pt x="2996" y="2356"/>
                    <a:pt x="2987" y="2357"/>
                    <a:pt x="2974" y="2357"/>
                  </a:cubicBezTo>
                  <a:cubicBezTo>
                    <a:pt x="2973" y="2357"/>
                    <a:pt x="2973" y="2357"/>
                    <a:pt x="2973" y="2357"/>
                  </a:cubicBezTo>
                  <a:cubicBezTo>
                    <a:pt x="2947" y="2359"/>
                    <a:pt x="2905" y="2361"/>
                    <a:pt x="2855" y="2364"/>
                  </a:cubicBezTo>
                  <a:cubicBezTo>
                    <a:pt x="2855" y="2364"/>
                    <a:pt x="2855" y="2364"/>
                    <a:pt x="2855" y="2364"/>
                  </a:cubicBezTo>
                  <a:cubicBezTo>
                    <a:pt x="2854" y="2364"/>
                    <a:pt x="2854" y="2364"/>
                    <a:pt x="2854" y="2364"/>
                  </a:cubicBezTo>
                  <a:cubicBezTo>
                    <a:pt x="2814" y="2366"/>
                    <a:pt x="2768" y="2369"/>
                    <a:pt x="2722" y="2371"/>
                  </a:cubicBezTo>
                  <a:cubicBezTo>
                    <a:pt x="2707" y="2372"/>
                    <a:pt x="2691" y="2373"/>
                    <a:pt x="2675" y="2374"/>
                  </a:cubicBezTo>
                  <a:cubicBezTo>
                    <a:pt x="2624" y="2376"/>
                    <a:pt x="2574" y="2379"/>
                    <a:pt x="2533" y="2380"/>
                  </a:cubicBezTo>
                  <a:cubicBezTo>
                    <a:pt x="2532" y="2380"/>
                    <a:pt x="2532" y="2380"/>
                    <a:pt x="2532" y="2380"/>
                  </a:cubicBezTo>
                  <a:cubicBezTo>
                    <a:pt x="2426" y="2385"/>
                    <a:pt x="2032" y="2417"/>
                    <a:pt x="2080" y="2229"/>
                  </a:cubicBezTo>
                  <a:cubicBezTo>
                    <a:pt x="2091" y="2186"/>
                    <a:pt x="2118" y="2164"/>
                    <a:pt x="2150" y="2137"/>
                  </a:cubicBezTo>
                  <a:cubicBezTo>
                    <a:pt x="2160" y="2129"/>
                    <a:pt x="2170" y="2121"/>
                    <a:pt x="2178" y="2111"/>
                  </a:cubicBezTo>
                  <a:cubicBezTo>
                    <a:pt x="2182" y="2106"/>
                    <a:pt x="2186" y="2101"/>
                    <a:pt x="2190" y="2095"/>
                  </a:cubicBezTo>
                  <a:cubicBezTo>
                    <a:pt x="2191" y="2094"/>
                    <a:pt x="2191" y="2094"/>
                    <a:pt x="2191" y="2094"/>
                  </a:cubicBezTo>
                  <a:cubicBezTo>
                    <a:pt x="2194" y="2088"/>
                    <a:pt x="2194" y="2088"/>
                    <a:pt x="2194" y="2088"/>
                  </a:cubicBezTo>
                  <a:cubicBezTo>
                    <a:pt x="2198" y="2077"/>
                    <a:pt x="2198" y="2077"/>
                    <a:pt x="2198" y="2077"/>
                  </a:cubicBezTo>
                  <a:cubicBezTo>
                    <a:pt x="2195" y="2077"/>
                    <a:pt x="2195" y="2077"/>
                    <a:pt x="2195" y="2077"/>
                  </a:cubicBezTo>
                  <a:cubicBezTo>
                    <a:pt x="2125" y="2074"/>
                    <a:pt x="2064" y="2071"/>
                    <a:pt x="2024" y="2107"/>
                  </a:cubicBezTo>
                  <a:cubicBezTo>
                    <a:pt x="1984" y="2143"/>
                    <a:pt x="1968" y="2213"/>
                    <a:pt x="2002" y="2286"/>
                  </a:cubicBezTo>
                  <a:cubicBezTo>
                    <a:pt x="2044" y="2379"/>
                    <a:pt x="2185" y="2410"/>
                    <a:pt x="2191" y="2432"/>
                  </a:cubicBezTo>
                  <a:cubicBezTo>
                    <a:pt x="2197" y="2453"/>
                    <a:pt x="2179" y="2497"/>
                    <a:pt x="2178" y="2533"/>
                  </a:cubicBezTo>
                  <a:cubicBezTo>
                    <a:pt x="2172" y="2729"/>
                    <a:pt x="2357" y="2673"/>
                    <a:pt x="2498" y="2611"/>
                  </a:cubicBezTo>
                  <a:cubicBezTo>
                    <a:pt x="2536" y="2595"/>
                    <a:pt x="3004" y="2378"/>
                    <a:pt x="3076" y="2343"/>
                  </a:cubicBezTo>
                  <a:cubicBezTo>
                    <a:pt x="3070" y="2345"/>
                    <a:pt x="3070" y="2345"/>
                    <a:pt x="3070" y="2345"/>
                  </a:cubicBezTo>
                  <a:cubicBezTo>
                    <a:pt x="3058" y="2348"/>
                    <a:pt x="3025" y="2354"/>
                    <a:pt x="3000" y="2356"/>
                  </a:cubicBezTo>
                </a:path>
              </a:pathLst>
            </a:custGeom>
            <a:solidFill>
              <a:srgbClr val="F266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 name="Google Shape;34;p2"/>
            <p:cNvSpPr/>
            <p:nvPr/>
          </p:nvSpPr>
          <p:spPr>
            <a:xfrm>
              <a:off x="452438" y="322263"/>
              <a:ext cx="1154108" cy="527048"/>
            </a:xfrm>
            <a:custGeom>
              <a:avLst/>
              <a:gdLst/>
              <a:ahLst/>
              <a:cxnLst/>
              <a:rect l="l" t="t" r="r" b="b"/>
              <a:pathLst>
                <a:path w="5169" h="2367" extrusionOk="0">
                  <a:moveTo>
                    <a:pt x="448" y="1319"/>
                  </a:moveTo>
                  <a:cubicBezTo>
                    <a:pt x="465" y="1319"/>
                    <a:pt x="484" y="1323"/>
                    <a:pt x="499" y="1338"/>
                  </a:cubicBezTo>
                  <a:cubicBezTo>
                    <a:pt x="545" y="1382"/>
                    <a:pt x="889" y="1862"/>
                    <a:pt x="922" y="1908"/>
                  </a:cubicBezTo>
                  <a:cubicBezTo>
                    <a:pt x="942" y="1935"/>
                    <a:pt x="1009" y="2017"/>
                    <a:pt x="978" y="2070"/>
                  </a:cubicBezTo>
                  <a:cubicBezTo>
                    <a:pt x="965" y="2093"/>
                    <a:pt x="945" y="2102"/>
                    <a:pt x="921" y="2102"/>
                  </a:cubicBezTo>
                  <a:cubicBezTo>
                    <a:pt x="895" y="2102"/>
                    <a:pt x="864" y="2091"/>
                    <a:pt x="830" y="2077"/>
                  </a:cubicBezTo>
                  <a:cubicBezTo>
                    <a:pt x="803" y="2065"/>
                    <a:pt x="239" y="1823"/>
                    <a:pt x="201" y="1746"/>
                  </a:cubicBezTo>
                  <a:cubicBezTo>
                    <a:pt x="157" y="1659"/>
                    <a:pt x="309" y="1635"/>
                    <a:pt x="333" y="1565"/>
                  </a:cubicBezTo>
                  <a:cubicBezTo>
                    <a:pt x="345" y="1529"/>
                    <a:pt x="347" y="1490"/>
                    <a:pt x="352" y="1452"/>
                  </a:cubicBezTo>
                  <a:cubicBezTo>
                    <a:pt x="359" y="1392"/>
                    <a:pt x="368" y="1345"/>
                    <a:pt x="414" y="1325"/>
                  </a:cubicBezTo>
                  <a:cubicBezTo>
                    <a:pt x="420" y="1322"/>
                    <a:pt x="433" y="1319"/>
                    <a:pt x="448" y="1319"/>
                  </a:cubicBezTo>
                  <a:moveTo>
                    <a:pt x="3039" y="1754"/>
                  </a:moveTo>
                  <a:cubicBezTo>
                    <a:pt x="3117" y="1710"/>
                    <a:pt x="3866" y="1402"/>
                    <a:pt x="3898" y="1392"/>
                  </a:cubicBezTo>
                  <a:cubicBezTo>
                    <a:pt x="3907" y="1389"/>
                    <a:pt x="3916" y="1387"/>
                    <a:pt x="3925" y="1385"/>
                  </a:cubicBezTo>
                  <a:cubicBezTo>
                    <a:pt x="3906" y="1387"/>
                    <a:pt x="3188" y="1455"/>
                    <a:pt x="3124" y="1460"/>
                  </a:cubicBezTo>
                  <a:cubicBezTo>
                    <a:pt x="2983" y="1469"/>
                    <a:pt x="2911" y="1577"/>
                    <a:pt x="2966" y="1722"/>
                  </a:cubicBezTo>
                  <a:cubicBezTo>
                    <a:pt x="2972" y="1742"/>
                    <a:pt x="2984" y="1764"/>
                    <a:pt x="2999" y="1788"/>
                  </a:cubicBezTo>
                  <a:cubicBezTo>
                    <a:pt x="3010" y="1774"/>
                    <a:pt x="3023" y="1763"/>
                    <a:pt x="3039" y="1754"/>
                  </a:cubicBezTo>
                  <a:moveTo>
                    <a:pt x="3270" y="2165"/>
                  </a:moveTo>
                  <a:cubicBezTo>
                    <a:pt x="3257" y="2153"/>
                    <a:pt x="3242" y="2144"/>
                    <a:pt x="3228" y="2135"/>
                  </a:cubicBezTo>
                  <a:cubicBezTo>
                    <a:pt x="3214" y="2126"/>
                    <a:pt x="3184" y="2111"/>
                    <a:pt x="3152" y="2093"/>
                  </a:cubicBezTo>
                  <a:cubicBezTo>
                    <a:pt x="3166" y="2137"/>
                    <a:pt x="3176" y="2171"/>
                    <a:pt x="3176" y="2171"/>
                  </a:cubicBezTo>
                  <a:cubicBezTo>
                    <a:pt x="3211" y="2290"/>
                    <a:pt x="3298" y="2327"/>
                    <a:pt x="3383" y="2293"/>
                  </a:cubicBezTo>
                  <a:cubicBezTo>
                    <a:pt x="3363" y="2267"/>
                    <a:pt x="3321" y="2210"/>
                    <a:pt x="3270" y="2165"/>
                  </a:cubicBezTo>
                  <a:moveTo>
                    <a:pt x="4503" y="915"/>
                  </a:moveTo>
                  <a:cubicBezTo>
                    <a:pt x="4512" y="945"/>
                    <a:pt x="4521" y="974"/>
                    <a:pt x="4531" y="1003"/>
                  </a:cubicBezTo>
                  <a:cubicBezTo>
                    <a:pt x="4547" y="1054"/>
                    <a:pt x="4566" y="1103"/>
                    <a:pt x="4592" y="1150"/>
                  </a:cubicBezTo>
                  <a:cubicBezTo>
                    <a:pt x="4615" y="1190"/>
                    <a:pt x="4642" y="1225"/>
                    <a:pt x="4680" y="1250"/>
                  </a:cubicBezTo>
                  <a:cubicBezTo>
                    <a:pt x="4685" y="1253"/>
                    <a:pt x="4689" y="1256"/>
                    <a:pt x="4693" y="1259"/>
                  </a:cubicBezTo>
                  <a:cubicBezTo>
                    <a:pt x="4785" y="1308"/>
                    <a:pt x="4883" y="1264"/>
                    <a:pt x="4955" y="1143"/>
                  </a:cubicBezTo>
                  <a:cubicBezTo>
                    <a:pt x="4889" y="1094"/>
                    <a:pt x="4800" y="1028"/>
                    <a:pt x="4744" y="1003"/>
                  </a:cubicBezTo>
                  <a:cubicBezTo>
                    <a:pt x="4685" y="974"/>
                    <a:pt x="4590" y="942"/>
                    <a:pt x="4503" y="915"/>
                  </a:cubicBezTo>
                  <a:moveTo>
                    <a:pt x="5112" y="48"/>
                  </a:moveTo>
                  <a:cubicBezTo>
                    <a:pt x="5128" y="41"/>
                    <a:pt x="5145" y="36"/>
                    <a:pt x="5164" y="34"/>
                  </a:cubicBezTo>
                  <a:cubicBezTo>
                    <a:pt x="5169" y="33"/>
                    <a:pt x="5169" y="33"/>
                    <a:pt x="5169" y="33"/>
                  </a:cubicBezTo>
                  <a:cubicBezTo>
                    <a:pt x="5115" y="33"/>
                    <a:pt x="4366" y="32"/>
                    <a:pt x="4286" y="33"/>
                  </a:cubicBezTo>
                  <a:cubicBezTo>
                    <a:pt x="4138" y="36"/>
                    <a:pt x="4083" y="155"/>
                    <a:pt x="4167" y="300"/>
                  </a:cubicBezTo>
                  <a:cubicBezTo>
                    <a:pt x="4191" y="340"/>
                    <a:pt x="4220" y="378"/>
                    <a:pt x="4247" y="416"/>
                  </a:cubicBezTo>
                  <a:cubicBezTo>
                    <a:pt x="4261" y="436"/>
                    <a:pt x="4275" y="456"/>
                    <a:pt x="4290" y="476"/>
                  </a:cubicBezTo>
                  <a:cubicBezTo>
                    <a:pt x="4434" y="396"/>
                    <a:pt x="5011" y="96"/>
                    <a:pt x="5030" y="86"/>
                  </a:cubicBezTo>
                  <a:cubicBezTo>
                    <a:pt x="5054" y="74"/>
                    <a:pt x="5106" y="50"/>
                    <a:pt x="5112" y="48"/>
                  </a:cubicBezTo>
                  <a:moveTo>
                    <a:pt x="243" y="0"/>
                  </a:moveTo>
                  <a:cubicBezTo>
                    <a:pt x="216" y="0"/>
                    <a:pt x="152" y="30"/>
                    <a:pt x="103" y="51"/>
                  </a:cubicBezTo>
                  <a:cubicBezTo>
                    <a:pt x="56" y="71"/>
                    <a:pt x="0" y="88"/>
                    <a:pt x="9" y="139"/>
                  </a:cubicBezTo>
                  <a:cubicBezTo>
                    <a:pt x="9" y="140"/>
                    <a:pt x="95" y="800"/>
                    <a:pt x="97" y="818"/>
                  </a:cubicBezTo>
                  <a:cubicBezTo>
                    <a:pt x="99" y="833"/>
                    <a:pt x="101" y="849"/>
                    <a:pt x="108" y="863"/>
                  </a:cubicBezTo>
                  <a:cubicBezTo>
                    <a:pt x="121" y="892"/>
                    <a:pt x="158" y="893"/>
                    <a:pt x="186" y="893"/>
                  </a:cubicBezTo>
                  <a:cubicBezTo>
                    <a:pt x="190" y="893"/>
                    <a:pt x="190" y="893"/>
                    <a:pt x="190" y="893"/>
                  </a:cubicBezTo>
                  <a:cubicBezTo>
                    <a:pt x="217" y="893"/>
                    <a:pt x="245" y="889"/>
                    <a:pt x="256" y="882"/>
                  </a:cubicBezTo>
                  <a:cubicBezTo>
                    <a:pt x="271" y="874"/>
                    <a:pt x="276" y="859"/>
                    <a:pt x="278" y="843"/>
                  </a:cubicBezTo>
                  <a:cubicBezTo>
                    <a:pt x="278" y="842"/>
                    <a:pt x="280" y="827"/>
                    <a:pt x="280" y="803"/>
                  </a:cubicBezTo>
                  <a:cubicBezTo>
                    <a:pt x="280" y="46"/>
                    <a:pt x="280" y="46"/>
                    <a:pt x="280" y="46"/>
                  </a:cubicBezTo>
                  <a:cubicBezTo>
                    <a:pt x="280" y="23"/>
                    <a:pt x="268" y="1"/>
                    <a:pt x="244" y="0"/>
                  </a:cubicBezTo>
                  <a:cubicBezTo>
                    <a:pt x="243" y="0"/>
                    <a:pt x="243" y="0"/>
                    <a:pt x="243" y="0"/>
                  </a:cubicBezTo>
                  <a:moveTo>
                    <a:pt x="2348" y="2108"/>
                  </a:moveTo>
                  <a:cubicBezTo>
                    <a:pt x="2274" y="2078"/>
                    <a:pt x="2200" y="2047"/>
                    <a:pt x="2127" y="2017"/>
                  </a:cubicBezTo>
                  <a:cubicBezTo>
                    <a:pt x="2049" y="1985"/>
                    <a:pt x="1971" y="1953"/>
                    <a:pt x="1894" y="1921"/>
                  </a:cubicBezTo>
                  <a:cubicBezTo>
                    <a:pt x="1864" y="1908"/>
                    <a:pt x="1835" y="1895"/>
                    <a:pt x="1805" y="1882"/>
                  </a:cubicBezTo>
                  <a:cubicBezTo>
                    <a:pt x="1748" y="1856"/>
                    <a:pt x="1668" y="1827"/>
                    <a:pt x="1613" y="1874"/>
                  </a:cubicBezTo>
                  <a:cubicBezTo>
                    <a:pt x="1578" y="1904"/>
                    <a:pt x="1577" y="1954"/>
                    <a:pt x="1590" y="1995"/>
                  </a:cubicBezTo>
                  <a:cubicBezTo>
                    <a:pt x="1601" y="2028"/>
                    <a:pt x="1622" y="2067"/>
                    <a:pt x="1612" y="2102"/>
                  </a:cubicBezTo>
                  <a:cubicBezTo>
                    <a:pt x="1663" y="2106"/>
                    <a:pt x="1713" y="2111"/>
                    <a:pt x="1764" y="2116"/>
                  </a:cubicBezTo>
                  <a:cubicBezTo>
                    <a:pt x="1854" y="2125"/>
                    <a:pt x="1945" y="2134"/>
                    <a:pt x="2035" y="2144"/>
                  </a:cubicBezTo>
                  <a:cubicBezTo>
                    <a:pt x="2120" y="2153"/>
                    <a:pt x="2205" y="2162"/>
                    <a:pt x="2290" y="2170"/>
                  </a:cubicBezTo>
                  <a:cubicBezTo>
                    <a:pt x="2310" y="2173"/>
                    <a:pt x="2330" y="2174"/>
                    <a:pt x="2350" y="2176"/>
                  </a:cubicBezTo>
                  <a:cubicBezTo>
                    <a:pt x="2358" y="2177"/>
                    <a:pt x="2365" y="2178"/>
                    <a:pt x="2373" y="2179"/>
                  </a:cubicBezTo>
                  <a:cubicBezTo>
                    <a:pt x="2385" y="2180"/>
                    <a:pt x="2398" y="2182"/>
                    <a:pt x="2411" y="2183"/>
                  </a:cubicBezTo>
                  <a:cubicBezTo>
                    <a:pt x="2425" y="2186"/>
                    <a:pt x="2440" y="2188"/>
                    <a:pt x="2454" y="2191"/>
                  </a:cubicBezTo>
                  <a:cubicBezTo>
                    <a:pt x="2465" y="2194"/>
                    <a:pt x="2475" y="2197"/>
                    <a:pt x="2485" y="2201"/>
                  </a:cubicBezTo>
                  <a:cubicBezTo>
                    <a:pt x="2509" y="2211"/>
                    <a:pt x="2529" y="2227"/>
                    <a:pt x="2540" y="2252"/>
                  </a:cubicBezTo>
                  <a:cubicBezTo>
                    <a:pt x="2542" y="2257"/>
                    <a:pt x="2543" y="2262"/>
                    <a:pt x="2544" y="2268"/>
                  </a:cubicBezTo>
                  <a:cubicBezTo>
                    <a:pt x="2545" y="2273"/>
                    <a:pt x="2546" y="2278"/>
                    <a:pt x="2546" y="2283"/>
                  </a:cubicBezTo>
                  <a:cubicBezTo>
                    <a:pt x="2546" y="2294"/>
                    <a:pt x="2545" y="2304"/>
                    <a:pt x="2541" y="2313"/>
                  </a:cubicBezTo>
                  <a:cubicBezTo>
                    <a:pt x="2538" y="2322"/>
                    <a:pt x="2533" y="2331"/>
                    <a:pt x="2527" y="2339"/>
                  </a:cubicBezTo>
                  <a:cubicBezTo>
                    <a:pt x="2521" y="2347"/>
                    <a:pt x="2513" y="2354"/>
                    <a:pt x="2505" y="2360"/>
                  </a:cubicBezTo>
                  <a:cubicBezTo>
                    <a:pt x="2500" y="2363"/>
                    <a:pt x="2496" y="2365"/>
                    <a:pt x="2491" y="2367"/>
                  </a:cubicBezTo>
                  <a:cubicBezTo>
                    <a:pt x="2492" y="2367"/>
                    <a:pt x="2492" y="2367"/>
                    <a:pt x="2492" y="2367"/>
                  </a:cubicBezTo>
                  <a:cubicBezTo>
                    <a:pt x="2530" y="2352"/>
                    <a:pt x="2556" y="2314"/>
                    <a:pt x="2556" y="2273"/>
                  </a:cubicBezTo>
                  <a:cubicBezTo>
                    <a:pt x="2556" y="2171"/>
                    <a:pt x="2425" y="2139"/>
                    <a:pt x="2348" y="2108"/>
                  </a:cubicBezTo>
                </a:path>
              </a:pathLst>
            </a:custGeom>
            <a:solidFill>
              <a:srgbClr val="85C4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5" name="Google Shape;35;p2"/>
          <p:cNvGrpSpPr/>
          <p:nvPr/>
        </p:nvGrpSpPr>
        <p:grpSpPr>
          <a:xfrm>
            <a:off x="297817" y="6434452"/>
            <a:ext cx="2971803" cy="177801"/>
            <a:chOff x="322263" y="6453188"/>
            <a:chExt cx="2228852" cy="133351"/>
          </a:xfrm>
        </p:grpSpPr>
        <p:sp>
          <p:nvSpPr>
            <p:cNvPr id="36" name="Google Shape;36;p2"/>
            <p:cNvSpPr/>
            <p:nvPr/>
          </p:nvSpPr>
          <p:spPr>
            <a:xfrm>
              <a:off x="1081088" y="6489700"/>
              <a:ext cx="80963" cy="96839"/>
            </a:xfrm>
            <a:custGeom>
              <a:avLst/>
              <a:gdLst/>
              <a:ahLst/>
              <a:cxnLst/>
              <a:rect l="l" t="t" r="r" b="b"/>
              <a:pathLst>
                <a:path w="364" h="438" extrusionOk="0">
                  <a:moveTo>
                    <a:pt x="364" y="105"/>
                  </a:moveTo>
                  <a:cubicBezTo>
                    <a:pt x="364" y="32"/>
                    <a:pt x="319" y="0"/>
                    <a:pt x="247" y="0"/>
                  </a:cubicBezTo>
                  <a:cubicBezTo>
                    <a:pt x="91" y="0"/>
                    <a:pt x="0" y="125"/>
                    <a:pt x="0" y="277"/>
                  </a:cubicBezTo>
                  <a:cubicBezTo>
                    <a:pt x="0" y="369"/>
                    <a:pt x="47" y="438"/>
                    <a:pt x="158" y="438"/>
                  </a:cubicBezTo>
                  <a:cubicBezTo>
                    <a:pt x="237" y="438"/>
                    <a:pt x="296" y="406"/>
                    <a:pt x="311" y="396"/>
                  </a:cubicBezTo>
                  <a:cubicBezTo>
                    <a:pt x="291" y="327"/>
                    <a:pt x="291" y="327"/>
                    <a:pt x="291" y="327"/>
                  </a:cubicBezTo>
                  <a:cubicBezTo>
                    <a:pt x="268" y="341"/>
                    <a:pt x="232" y="361"/>
                    <a:pt x="180" y="361"/>
                  </a:cubicBezTo>
                  <a:cubicBezTo>
                    <a:pt x="110" y="361"/>
                    <a:pt x="94" y="313"/>
                    <a:pt x="98" y="260"/>
                  </a:cubicBezTo>
                  <a:cubicBezTo>
                    <a:pt x="259" y="267"/>
                    <a:pt x="364" y="228"/>
                    <a:pt x="364" y="105"/>
                  </a:cubicBezTo>
                  <a:close/>
                  <a:moveTo>
                    <a:pt x="230" y="72"/>
                  </a:moveTo>
                  <a:cubicBezTo>
                    <a:pt x="258" y="72"/>
                    <a:pt x="276" y="84"/>
                    <a:pt x="276" y="115"/>
                  </a:cubicBezTo>
                  <a:cubicBezTo>
                    <a:pt x="276" y="177"/>
                    <a:pt x="207" y="193"/>
                    <a:pt x="109" y="190"/>
                  </a:cubicBezTo>
                  <a:cubicBezTo>
                    <a:pt x="120" y="130"/>
                    <a:pt x="166" y="72"/>
                    <a:pt x="230" y="72"/>
                  </a:cubicBezTo>
                  <a:close/>
                </a:path>
              </a:pathLst>
            </a:custGeom>
            <a:solidFill>
              <a:srgbClr val="F266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 name="Google Shape;37;p2"/>
            <p:cNvSpPr/>
            <p:nvPr/>
          </p:nvSpPr>
          <p:spPr>
            <a:xfrm>
              <a:off x="322263" y="6453188"/>
              <a:ext cx="2228852" cy="133350"/>
            </a:xfrm>
            <a:custGeom>
              <a:avLst/>
              <a:gdLst/>
              <a:ahLst/>
              <a:cxnLst/>
              <a:rect l="l" t="t" r="r" b="b"/>
              <a:pathLst>
                <a:path w="9985" h="600" extrusionOk="0">
                  <a:moveTo>
                    <a:pt x="285" y="429"/>
                  </a:moveTo>
                  <a:cubicBezTo>
                    <a:pt x="285" y="382"/>
                    <a:pt x="241" y="370"/>
                    <a:pt x="190" y="347"/>
                  </a:cubicBezTo>
                  <a:cubicBezTo>
                    <a:pt x="132" y="324"/>
                    <a:pt x="64" y="295"/>
                    <a:pt x="64" y="203"/>
                  </a:cubicBezTo>
                  <a:cubicBezTo>
                    <a:pt x="64" y="93"/>
                    <a:pt x="153" y="30"/>
                    <a:pt x="281" y="30"/>
                  </a:cubicBezTo>
                  <a:cubicBezTo>
                    <a:pt x="341" y="30"/>
                    <a:pt x="400" y="43"/>
                    <a:pt x="437" y="62"/>
                  </a:cubicBezTo>
                  <a:cubicBezTo>
                    <a:pt x="415" y="191"/>
                    <a:pt x="415" y="191"/>
                    <a:pt x="415" y="191"/>
                  </a:cubicBezTo>
                  <a:cubicBezTo>
                    <a:pt x="334" y="197"/>
                    <a:pt x="334" y="197"/>
                    <a:pt x="334" y="197"/>
                  </a:cubicBezTo>
                  <a:cubicBezTo>
                    <a:pt x="343" y="143"/>
                    <a:pt x="343" y="143"/>
                    <a:pt x="343" y="143"/>
                  </a:cubicBezTo>
                  <a:cubicBezTo>
                    <a:pt x="346" y="129"/>
                    <a:pt x="345" y="122"/>
                    <a:pt x="332" y="118"/>
                  </a:cubicBezTo>
                  <a:cubicBezTo>
                    <a:pt x="322" y="115"/>
                    <a:pt x="299" y="110"/>
                    <a:pt x="271" y="110"/>
                  </a:cubicBezTo>
                  <a:cubicBezTo>
                    <a:pt x="229" y="110"/>
                    <a:pt x="172" y="122"/>
                    <a:pt x="172" y="185"/>
                  </a:cubicBezTo>
                  <a:cubicBezTo>
                    <a:pt x="172" y="230"/>
                    <a:pt x="204" y="243"/>
                    <a:pt x="263" y="267"/>
                  </a:cubicBezTo>
                  <a:cubicBezTo>
                    <a:pt x="332" y="295"/>
                    <a:pt x="395" y="323"/>
                    <a:pt x="395" y="414"/>
                  </a:cubicBezTo>
                  <a:cubicBezTo>
                    <a:pt x="395" y="529"/>
                    <a:pt x="315" y="598"/>
                    <a:pt x="163" y="598"/>
                  </a:cubicBezTo>
                  <a:cubicBezTo>
                    <a:pt x="107" y="598"/>
                    <a:pt x="42" y="587"/>
                    <a:pt x="0" y="568"/>
                  </a:cubicBezTo>
                  <a:cubicBezTo>
                    <a:pt x="23" y="437"/>
                    <a:pt x="23" y="437"/>
                    <a:pt x="23" y="437"/>
                  </a:cubicBezTo>
                  <a:cubicBezTo>
                    <a:pt x="106" y="430"/>
                    <a:pt x="106" y="430"/>
                    <a:pt x="106" y="430"/>
                  </a:cubicBezTo>
                  <a:cubicBezTo>
                    <a:pt x="96" y="486"/>
                    <a:pt x="96" y="486"/>
                    <a:pt x="96" y="486"/>
                  </a:cubicBezTo>
                  <a:cubicBezTo>
                    <a:pt x="94" y="500"/>
                    <a:pt x="94" y="507"/>
                    <a:pt x="106" y="511"/>
                  </a:cubicBezTo>
                  <a:cubicBezTo>
                    <a:pt x="120" y="515"/>
                    <a:pt x="143" y="518"/>
                    <a:pt x="171" y="518"/>
                  </a:cubicBezTo>
                  <a:cubicBezTo>
                    <a:pt x="225" y="518"/>
                    <a:pt x="285" y="502"/>
                    <a:pt x="285" y="429"/>
                  </a:cubicBezTo>
                  <a:moveTo>
                    <a:pt x="878" y="192"/>
                  </a:moveTo>
                  <a:cubicBezTo>
                    <a:pt x="823" y="169"/>
                    <a:pt x="770" y="162"/>
                    <a:pt x="735" y="162"/>
                  </a:cubicBezTo>
                  <a:cubicBezTo>
                    <a:pt x="561" y="162"/>
                    <a:pt x="479" y="285"/>
                    <a:pt x="479" y="451"/>
                  </a:cubicBezTo>
                  <a:cubicBezTo>
                    <a:pt x="479" y="537"/>
                    <a:pt x="517" y="600"/>
                    <a:pt x="613" y="600"/>
                  </a:cubicBezTo>
                  <a:cubicBezTo>
                    <a:pt x="669" y="600"/>
                    <a:pt x="712" y="574"/>
                    <a:pt x="735" y="539"/>
                  </a:cubicBezTo>
                  <a:cubicBezTo>
                    <a:pt x="737" y="539"/>
                    <a:pt x="737" y="539"/>
                    <a:pt x="737" y="539"/>
                  </a:cubicBezTo>
                  <a:cubicBezTo>
                    <a:pt x="733" y="571"/>
                    <a:pt x="749" y="598"/>
                    <a:pt x="797" y="598"/>
                  </a:cubicBezTo>
                  <a:cubicBezTo>
                    <a:pt x="815" y="598"/>
                    <a:pt x="843" y="595"/>
                    <a:pt x="858" y="589"/>
                  </a:cubicBezTo>
                  <a:cubicBezTo>
                    <a:pt x="869" y="528"/>
                    <a:pt x="869" y="528"/>
                    <a:pt x="869" y="528"/>
                  </a:cubicBezTo>
                  <a:cubicBezTo>
                    <a:pt x="864" y="529"/>
                    <a:pt x="860" y="529"/>
                    <a:pt x="856" y="529"/>
                  </a:cubicBezTo>
                  <a:cubicBezTo>
                    <a:pt x="849" y="530"/>
                    <a:pt x="841" y="530"/>
                    <a:pt x="838" y="530"/>
                  </a:cubicBezTo>
                  <a:cubicBezTo>
                    <a:pt x="823" y="530"/>
                    <a:pt x="820" y="526"/>
                    <a:pt x="823" y="512"/>
                  </a:cubicBezTo>
                  <a:lnTo>
                    <a:pt x="878" y="192"/>
                  </a:lnTo>
                  <a:close/>
                  <a:moveTo>
                    <a:pt x="739" y="432"/>
                  </a:moveTo>
                  <a:cubicBezTo>
                    <a:pt x="727" y="498"/>
                    <a:pt x="686" y="528"/>
                    <a:pt x="642" y="528"/>
                  </a:cubicBezTo>
                  <a:cubicBezTo>
                    <a:pt x="591" y="528"/>
                    <a:pt x="580" y="488"/>
                    <a:pt x="580" y="446"/>
                  </a:cubicBezTo>
                  <a:cubicBezTo>
                    <a:pt x="580" y="351"/>
                    <a:pt x="612" y="234"/>
                    <a:pt x="717" y="234"/>
                  </a:cubicBezTo>
                  <a:cubicBezTo>
                    <a:pt x="739" y="234"/>
                    <a:pt x="756" y="239"/>
                    <a:pt x="772" y="245"/>
                  </a:cubicBezTo>
                  <a:cubicBezTo>
                    <a:pt x="739" y="432"/>
                    <a:pt x="739" y="432"/>
                    <a:pt x="739" y="432"/>
                  </a:cubicBezTo>
                  <a:moveTo>
                    <a:pt x="1430" y="513"/>
                  </a:moveTo>
                  <a:cubicBezTo>
                    <a:pt x="1421" y="565"/>
                    <a:pt x="1435" y="598"/>
                    <a:pt x="1497" y="598"/>
                  </a:cubicBezTo>
                  <a:cubicBezTo>
                    <a:pt x="1517" y="598"/>
                    <a:pt x="1545" y="595"/>
                    <a:pt x="1562" y="589"/>
                  </a:cubicBezTo>
                  <a:cubicBezTo>
                    <a:pt x="1572" y="528"/>
                    <a:pt x="1572" y="528"/>
                    <a:pt x="1572" y="528"/>
                  </a:cubicBezTo>
                  <a:cubicBezTo>
                    <a:pt x="1567" y="529"/>
                    <a:pt x="1563" y="529"/>
                    <a:pt x="1559" y="529"/>
                  </a:cubicBezTo>
                  <a:cubicBezTo>
                    <a:pt x="1543" y="529"/>
                    <a:pt x="1543" y="529"/>
                    <a:pt x="1543" y="529"/>
                  </a:cubicBezTo>
                  <a:cubicBezTo>
                    <a:pt x="1527" y="529"/>
                    <a:pt x="1525" y="522"/>
                    <a:pt x="1528" y="512"/>
                  </a:cubicBezTo>
                  <a:cubicBezTo>
                    <a:pt x="1564" y="305"/>
                    <a:pt x="1564" y="305"/>
                    <a:pt x="1564" y="305"/>
                  </a:cubicBezTo>
                  <a:cubicBezTo>
                    <a:pt x="1581" y="211"/>
                    <a:pt x="1546" y="162"/>
                    <a:pt x="1463" y="162"/>
                  </a:cubicBezTo>
                  <a:cubicBezTo>
                    <a:pt x="1403" y="162"/>
                    <a:pt x="1360" y="187"/>
                    <a:pt x="1330" y="233"/>
                  </a:cubicBezTo>
                  <a:cubicBezTo>
                    <a:pt x="1319" y="187"/>
                    <a:pt x="1286" y="162"/>
                    <a:pt x="1233" y="162"/>
                  </a:cubicBezTo>
                  <a:cubicBezTo>
                    <a:pt x="1184" y="162"/>
                    <a:pt x="1134" y="182"/>
                    <a:pt x="1105" y="229"/>
                  </a:cubicBezTo>
                  <a:cubicBezTo>
                    <a:pt x="1104" y="229"/>
                    <a:pt x="1104" y="229"/>
                    <a:pt x="1104" y="229"/>
                  </a:cubicBezTo>
                  <a:cubicBezTo>
                    <a:pt x="1112" y="173"/>
                    <a:pt x="1112" y="173"/>
                    <a:pt x="1112" y="173"/>
                  </a:cubicBezTo>
                  <a:cubicBezTo>
                    <a:pt x="979" y="173"/>
                    <a:pt x="979" y="173"/>
                    <a:pt x="979" y="173"/>
                  </a:cubicBezTo>
                  <a:cubicBezTo>
                    <a:pt x="968" y="235"/>
                    <a:pt x="968" y="235"/>
                    <a:pt x="968" y="235"/>
                  </a:cubicBezTo>
                  <a:cubicBezTo>
                    <a:pt x="993" y="237"/>
                    <a:pt x="993" y="237"/>
                    <a:pt x="993" y="237"/>
                  </a:cubicBezTo>
                  <a:cubicBezTo>
                    <a:pt x="1009" y="239"/>
                    <a:pt x="1013" y="243"/>
                    <a:pt x="1010" y="262"/>
                  </a:cubicBezTo>
                  <a:cubicBezTo>
                    <a:pt x="952" y="588"/>
                    <a:pt x="952" y="588"/>
                    <a:pt x="952" y="588"/>
                  </a:cubicBezTo>
                  <a:cubicBezTo>
                    <a:pt x="1049" y="588"/>
                    <a:pt x="1049" y="588"/>
                    <a:pt x="1049" y="588"/>
                  </a:cubicBezTo>
                  <a:cubicBezTo>
                    <a:pt x="1093" y="341"/>
                    <a:pt x="1093" y="341"/>
                    <a:pt x="1093" y="341"/>
                  </a:cubicBezTo>
                  <a:cubicBezTo>
                    <a:pt x="1103" y="285"/>
                    <a:pt x="1132" y="242"/>
                    <a:pt x="1182" y="242"/>
                  </a:cubicBezTo>
                  <a:cubicBezTo>
                    <a:pt x="1234" y="242"/>
                    <a:pt x="1240" y="277"/>
                    <a:pt x="1231" y="326"/>
                  </a:cubicBezTo>
                  <a:cubicBezTo>
                    <a:pt x="1185" y="588"/>
                    <a:pt x="1185" y="588"/>
                    <a:pt x="1185" y="588"/>
                  </a:cubicBezTo>
                  <a:cubicBezTo>
                    <a:pt x="1281" y="588"/>
                    <a:pt x="1281" y="588"/>
                    <a:pt x="1281" y="588"/>
                  </a:cubicBezTo>
                  <a:cubicBezTo>
                    <a:pt x="1327" y="333"/>
                    <a:pt x="1327" y="333"/>
                    <a:pt x="1327" y="333"/>
                  </a:cubicBezTo>
                  <a:cubicBezTo>
                    <a:pt x="1336" y="281"/>
                    <a:pt x="1365" y="242"/>
                    <a:pt x="1417" y="242"/>
                  </a:cubicBezTo>
                  <a:cubicBezTo>
                    <a:pt x="1466" y="242"/>
                    <a:pt x="1472" y="277"/>
                    <a:pt x="1463" y="325"/>
                  </a:cubicBezTo>
                  <a:lnTo>
                    <a:pt x="1430" y="513"/>
                  </a:lnTo>
                  <a:close/>
                  <a:moveTo>
                    <a:pt x="2008" y="267"/>
                  </a:moveTo>
                  <a:cubicBezTo>
                    <a:pt x="2008" y="194"/>
                    <a:pt x="1964" y="162"/>
                    <a:pt x="1891" y="162"/>
                  </a:cubicBezTo>
                  <a:cubicBezTo>
                    <a:pt x="1735" y="162"/>
                    <a:pt x="1644" y="287"/>
                    <a:pt x="1644" y="439"/>
                  </a:cubicBezTo>
                  <a:cubicBezTo>
                    <a:pt x="1644" y="531"/>
                    <a:pt x="1691" y="600"/>
                    <a:pt x="1802" y="600"/>
                  </a:cubicBezTo>
                  <a:cubicBezTo>
                    <a:pt x="1881" y="600"/>
                    <a:pt x="1940" y="568"/>
                    <a:pt x="1955" y="558"/>
                  </a:cubicBezTo>
                  <a:cubicBezTo>
                    <a:pt x="1935" y="489"/>
                    <a:pt x="1935" y="489"/>
                    <a:pt x="1935" y="489"/>
                  </a:cubicBezTo>
                  <a:cubicBezTo>
                    <a:pt x="1912" y="503"/>
                    <a:pt x="1876" y="523"/>
                    <a:pt x="1824" y="523"/>
                  </a:cubicBezTo>
                  <a:cubicBezTo>
                    <a:pt x="1754" y="523"/>
                    <a:pt x="1738" y="475"/>
                    <a:pt x="1742" y="422"/>
                  </a:cubicBezTo>
                  <a:cubicBezTo>
                    <a:pt x="1903" y="429"/>
                    <a:pt x="2008" y="390"/>
                    <a:pt x="2008" y="267"/>
                  </a:cubicBezTo>
                  <a:moveTo>
                    <a:pt x="1874" y="234"/>
                  </a:moveTo>
                  <a:cubicBezTo>
                    <a:pt x="1902" y="234"/>
                    <a:pt x="1920" y="246"/>
                    <a:pt x="1920" y="277"/>
                  </a:cubicBezTo>
                  <a:cubicBezTo>
                    <a:pt x="1920" y="339"/>
                    <a:pt x="1851" y="355"/>
                    <a:pt x="1753" y="352"/>
                  </a:cubicBezTo>
                  <a:cubicBezTo>
                    <a:pt x="1764" y="292"/>
                    <a:pt x="1810" y="234"/>
                    <a:pt x="1874" y="234"/>
                  </a:cubicBezTo>
                  <a:moveTo>
                    <a:pt x="2205" y="356"/>
                  </a:moveTo>
                  <a:cubicBezTo>
                    <a:pt x="2214" y="297"/>
                    <a:pt x="2234" y="242"/>
                    <a:pt x="2307" y="242"/>
                  </a:cubicBezTo>
                  <a:cubicBezTo>
                    <a:pt x="2358" y="242"/>
                    <a:pt x="2363" y="282"/>
                    <a:pt x="2354" y="326"/>
                  </a:cubicBezTo>
                  <a:cubicBezTo>
                    <a:pt x="2319" y="513"/>
                    <a:pt x="2319" y="513"/>
                    <a:pt x="2319" y="513"/>
                  </a:cubicBezTo>
                  <a:cubicBezTo>
                    <a:pt x="2310" y="565"/>
                    <a:pt x="2324" y="598"/>
                    <a:pt x="2387" y="598"/>
                  </a:cubicBezTo>
                  <a:cubicBezTo>
                    <a:pt x="2407" y="598"/>
                    <a:pt x="2435" y="595"/>
                    <a:pt x="2451" y="589"/>
                  </a:cubicBezTo>
                  <a:cubicBezTo>
                    <a:pt x="2462" y="528"/>
                    <a:pt x="2462" y="528"/>
                    <a:pt x="2462" y="528"/>
                  </a:cubicBezTo>
                  <a:cubicBezTo>
                    <a:pt x="2458" y="529"/>
                    <a:pt x="2455" y="529"/>
                    <a:pt x="2451" y="529"/>
                  </a:cubicBezTo>
                  <a:cubicBezTo>
                    <a:pt x="2435" y="529"/>
                    <a:pt x="2435" y="529"/>
                    <a:pt x="2435" y="529"/>
                  </a:cubicBezTo>
                  <a:cubicBezTo>
                    <a:pt x="2419" y="529"/>
                    <a:pt x="2416" y="526"/>
                    <a:pt x="2418" y="511"/>
                  </a:cubicBezTo>
                  <a:cubicBezTo>
                    <a:pt x="2455" y="305"/>
                    <a:pt x="2455" y="305"/>
                    <a:pt x="2455" y="305"/>
                  </a:cubicBezTo>
                  <a:cubicBezTo>
                    <a:pt x="2473" y="207"/>
                    <a:pt x="2431" y="162"/>
                    <a:pt x="2348" y="162"/>
                  </a:cubicBezTo>
                  <a:cubicBezTo>
                    <a:pt x="2289" y="162"/>
                    <a:pt x="2251" y="185"/>
                    <a:pt x="2220" y="228"/>
                  </a:cubicBezTo>
                  <a:cubicBezTo>
                    <a:pt x="2220" y="228"/>
                    <a:pt x="2220" y="228"/>
                    <a:pt x="2220" y="228"/>
                  </a:cubicBezTo>
                  <a:cubicBezTo>
                    <a:pt x="2229" y="173"/>
                    <a:pt x="2229" y="173"/>
                    <a:pt x="2229" y="173"/>
                  </a:cubicBezTo>
                  <a:cubicBezTo>
                    <a:pt x="2096" y="173"/>
                    <a:pt x="2096" y="173"/>
                    <a:pt x="2096" y="173"/>
                  </a:cubicBezTo>
                  <a:cubicBezTo>
                    <a:pt x="2084" y="235"/>
                    <a:pt x="2084" y="235"/>
                    <a:pt x="2084" y="235"/>
                  </a:cubicBezTo>
                  <a:cubicBezTo>
                    <a:pt x="2108" y="238"/>
                    <a:pt x="2108" y="238"/>
                    <a:pt x="2108" y="238"/>
                  </a:cubicBezTo>
                  <a:cubicBezTo>
                    <a:pt x="2124" y="240"/>
                    <a:pt x="2127" y="244"/>
                    <a:pt x="2124" y="262"/>
                  </a:cubicBezTo>
                  <a:cubicBezTo>
                    <a:pt x="2066" y="588"/>
                    <a:pt x="2066" y="588"/>
                    <a:pt x="2066" y="588"/>
                  </a:cubicBezTo>
                  <a:cubicBezTo>
                    <a:pt x="2163" y="588"/>
                    <a:pt x="2163" y="588"/>
                    <a:pt x="2163" y="588"/>
                  </a:cubicBezTo>
                  <a:cubicBezTo>
                    <a:pt x="2205" y="356"/>
                    <a:pt x="2205" y="356"/>
                    <a:pt x="2205" y="356"/>
                  </a:cubicBezTo>
                  <a:moveTo>
                    <a:pt x="3230" y="173"/>
                  </a:moveTo>
                  <a:cubicBezTo>
                    <a:pt x="3234" y="198"/>
                    <a:pt x="3235" y="240"/>
                    <a:pt x="3235" y="277"/>
                  </a:cubicBezTo>
                  <a:cubicBezTo>
                    <a:pt x="3235" y="412"/>
                    <a:pt x="3196" y="521"/>
                    <a:pt x="3117" y="521"/>
                  </a:cubicBezTo>
                  <a:cubicBezTo>
                    <a:pt x="3061" y="521"/>
                    <a:pt x="3070" y="474"/>
                    <a:pt x="3076" y="432"/>
                  </a:cubicBezTo>
                  <a:cubicBezTo>
                    <a:pt x="3122" y="173"/>
                    <a:pt x="3122" y="173"/>
                    <a:pt x="3122" y="173"/>
                  </a:cubicBezTo>
                  <a:cubicBezTo>
                    <a:pt x="3025" y="173"/>
                    <a:pt x="3025" y="173"/>
                    <a:pt x="3025" y="173"/>
                  </a:cubicBezTo>
                  <a:cubicBezTo>
                    <a:pt x="2977" y="445"/>
                    <a:pt x="2977" y="445"/>
                    <a:pt x="2977" y="445"/>
                  </a:cubicBezTo>
                  <a:cubicBezTo>
                    <a:pt x="2968" y="492"/>
                    <a:pt x="2936" y="521"/>
                    <a:pt x="2890" y="521"/>
                  </a:cubicBezTo>
                  <a:cubicBezTo>
                    <a:pt x="2834" y="521"/>
                    <a:pt x="2841" y="479"/>
                    <a:pt x="2848" y="433"/>
                  </a:cubicBezTo>
                  <a:cubicBezTo>
                    <a:pt x="2879" y="255"/>
                    <a:pt x="2879" y="255"/>
                    <a:pt x="2879" y="255"/>
                  </a:cubicBezTo>
                  <a:cubicBezTo>
                    <a:pt x="2889" y="202"/>
                    <a:pt x="2876" y="166"/>
                    <a:pt x="2814" y="166"/>
                  </a:cubicBezTo>
                  <a:cubicBezTo>
                    <a:pt x="2794" y="166"/>
                    <a:pt x="2767" y="169"/>
                    <a:pt x="2750" y="175"/>
                  </a:cubicBezTo>
                  <a:cubicBezTo>
                    <a:pt x="2739" y="236"/>
                    <a:pt x="2739" y="236"/>
                    <a:pt x="2739" y="236"/>
                  </a:cubicBezTo>
                  <a:cubicBezTo>
                    <a:pt x="2750" y="236"/>
                    <a:pt x="2750" y="236"/>
                    <a:pt x="2750" y="236"/>
                  </a:cubicBezTo>
                  <a:cubicBezTo>
                    <a:pt x="2755" y="236"/>
                    <a:pt x="2763" y="235"/>
                    <a:pt x="2766" y="235"/>
                  </a:cubicBezTo>
                  <a:cubicBezTo>
                    <a:pt x="2779" y="235"/>
                    <a:pt x="2784" y="239"/>
                    <a:pt x="2782" y="253"/>
                  </a:cubicBezTo>
                  <a:cubicBezTo>
                    <a:pt x="2748" y="449"/>
                    <a:pt x="2748" y="449"/>
                    <a:pt x="2748" y="449"/>
                  </a:cubicBezTo>
                  <a:cubicBezTo>
                    <a:pt x="2732" y="540"/>
                    <a:pt x="2767" y="600"/>
                    <a:pt x="2863" y="600"/>
                  </a:cubicBezTo>
                  <a:cubicBezTo>
                    <a:pt x="2915" y="600"/>
                    <a:pt x="2966" y="582"/>
                    <a:pt x="3005" y="531"/>
                  </a:cubicBezTo>
                  <a:cubicBezTo>
                    <a:pt x="3014" y="573"/>
                    <a:pt x="3045" y="600"/>
                    <a:pt x="3110" y="600"/>
                  </a:cubicBezTo>
                  <a:cubicBezTo>
                    <a:pt x="3264" y="600"/>
                    <a:pt x="3333" y="465"/>
                    <a:pt x="3333" y="273"/>
                  </a:cubicBezTo>
                  <a:cubicBezTo>
                    <a:pt x="3333" y="239"/>
                    <a:pt x="3329" y="198"/>
                    <a:pt x="3327" y="173"/>
                  </a:cubicBezTo>
                  <a:lnTo>
                    <a:pt x="3230" y="173"/>
                  </a:lnTo>
                  <a:close/>
                  <a:moveTo>
                    <a:pt x="3964" y="346"/>
                  </a:moveTo>
                  <a:cubicBezTo>
                    <a:pt x="3921" y="588"/>
                    <a:pt x="3921" y="588"/>
                    <a:pt x="3921" y="588"/>
                  </a:cubicBezTo>
                  <a:cubicBezTo>
                    <a:pt x="3824" y="588"/>
                    <a:pt x="3824" y="588"/>
                    <a:pt x="3824" y="588"/>
                  </a:cubicBezTo>
                  <a:cubicBezTo>
                    <a:pt x="3881" y="260"/>
                    <a:pt x="3881" y="260"/>
                    <a:pt x="3881" y="260"/>
                  </a:cubicBezTo>
                  <a:cubicBezTo>
                    <a:pt x="3885" y="244"/>
                    <a:pt x="3881" y="240"/>
                    <a:pt x="3867" y="238"/>
                  </a:cubicBezTo>
                  <a:cubicBezTo>
                    <a:pt x="3839" y="235"/>
                    <a:pt x="3839" y="235"/>
                    <a:pt x="3839" y="235"/>
                  </a:cubicBezTo>
                  <a:cubicBezTo>
                    <a:pt x="3851" y="173"/>
                    <a:pt x="3851" y="173"/>
                    <a:pt x="3851" y="173"/>
                  </a:cubicBezTo>
                  <a:cubicBezTo>
                    <a:pt x="3984" y="173"/>
                    <a:pt x="3984" y="173"/>
                    <a:pt x="3984" y="173"/>
                  </a:cubicBezTo>
                  <a:cubicBezTo>
                    <a:pt x="3975" y="234"/>
                    <a:pt x="3975" y="234"/>
                    <a:pt x="3975" y="234"/>
                  </a:cubicBezTo>
                  <a:cubicBezTo>
                    <a:pt x="3975" y="234"/>
                    <a:pt x="3975" y="234"/>
                    <a:pt x="3975" y="234"/>
                  </a:cubicBezTo>
                  <a:cubicBezTo>
                    <a:pt x="3998" y="196"/>
                    <a:pt x="4039" y="162"/>
                    <a:pt x="4105" y="162"/>
                  </a:cubicBezTo>
                  <a:cubicBezTo>
                    <a:pt x="4129" y="162"/>
                    <a:pt x="4158" y="165"/>
                    <a:pt x="4178" y="178"/>
                  </a:cubicBezTo>
                  <a:cubicBezTo>
                    <a:pt x="4154" y="314"/>
                    <a:pt x="4154" y="314"/>
                    <a:pt x="4154" y="314"/>
                  </a:cubicBezTo>
                  <a:cubicBezTo>
                    <a:pt x="4071" y="319"/>
                    <a:pt x="4071" y="319"/>
                    <a:pt x="4071" y="319"/>
                  </a:cubicBezTo>
                  <a:cubicBezTo>
                    <a:pt x="4080" y="271"/>
                    <a:pt x="4080" y="271"/>
                    <a:pt x="4080" y="271"/>
                  </a:cubicBezTo>
                  <a:cubicBezTo>
                    <a:pt x="4083" y="258"/>
                    <a:pt x="4081" y="251"/>
                    <a:pt x="4077" y="248"/>
                  </a:cubicBezTo>
                  <a:cubicBezTo>
                    <a:pt x="4072" y="246"/>
                    <a:pt x="4064" y="245"/>
                    <a:pt x="4054" y="245"/>
                  </a:cubicBezTo>
                  <a:cubicBezTo>
                    <a:pt x="4008" y="245"/>
                    <a:pt x="3976" y="282"/>
                    <a:pt x="3964" y="346"/>
                  </a:cubicBezTo>
                  <a:moveTo>
                    <a:pt x="4207" y="588"/>
                  </a:moveTo>
                  <a:cubicBezTo>
                    <a:pt x="4304" y="588"/>
                    <a:pt x="4304" y="588"/>
                    <a:pt x="4304" y="588"/>
                  </a:cubicBezTo>
                  <a:cubicBezTo>
                    <a:pt x="4330" y="446"/>
                    <a:pt x="4330" y="446"/>
                    <a:pt x="4330" y="446"/>
                  </a:cubicBezTo>
                  <a:cubicBezTo>
                    <a:pt x="4355" y="445"/>
                    <a:pt x="4383" y="441"/>
                    <a:pt x="4399" y="437"/>
                  </a:cubicBezTo>
                  <a:cubicBezTo>
                    <a:pt x="4431" y="533"/>
                    <a:pt x="4431" y="533"/>
                    <a:pt x="4431" y="533"/>
                  </a:cubicBezTo>
                  <a:cubicBezTo>
                    <a:pt x="4444" y="577"/>
                    <a:pt x="4458" y="597"/>
                    <a:pt x="4504" y="597"/>
                  </a:cubicBezTo>
                  <a:cubicBezTo>
                    <a:pt x="4530" y="597"/>
                    <a:pt x="4555" y="594"/>
                    <a:pt x="4571" y="588"/>
                  </a:cubicBezTo>
                  <a:cubicBezTo>
                    <a:pt x="4582" y="524"/>
                    <a:pt x="4582" y="524"/>
                    <a:pt x="4582" y="524"/>
                  </a:cubicBezTo>
                  <a:cubicBezTo>
                    <a:pt x="4578" y="525"/>
                    <a:pt x="4573" y="525"/>
                    <a:pt x="4569" y="525"/>
                  </a:cubicBezTo>
                  <a:cubicBezTo>
                    <a:pt x="4549" y="525"/>
                    <a:pt x="4549" y="525"/>
                    <a:pt x="4549" y="525"/>
                  </a:cubicBezTo>
                  <a:cubicBezTo>
                    <a:pt x="4535" y="525"/>
                    <a:pt x="4531" y="518"/>
                    <a:pt x="4525" y="504"/>
                  </a:cubicBezTo>
                  <a:cubicBezTo>
                    <a:pt x="4492" y="413"/>
                    <a:pt x="4492" y="413"/>
                    <a:pt x="4492" y="413"/>
                  </a:cubicBezTo>
                  <a:cubicBezTo>
                    <a:pt x="4571" y="378"/>
                    <a:pt x="4610" y="321"/>
                    <a:pt x="4610" y="255"/>
                  </a:cubicBezTo>
                  <a:cubicBezTo>
                    <a:pt x="4610" y="193"/>
                    <a:pt x="4579" y="162"/>
                    <a:pt x="4510" y="162"/>
                  </a:cubicBezTo>
                  <a:cubicBezTo>
                    <a:pt x="4450" y="162"/>
                    <a:pt x="4396" y="195"/>
                    <a:pt x="4363" y="263"/>
                  </a:cubicBezTo>
                  <a:cubicBezTo>
                    <a:pt x="4360" y="263"/>
                    <a:pt x="4360" y="263"/>
                    <a:pt x="4360" y="263"/>
                  </a:cubicBezTo>
                  <a:cubicBezTo>
                    <a:pt x="4407" y="0"/>
                    <a:pt x="4407" y="0"/>
                    <a:pt x="4407" y="0"/>
                  </a:cubicBezTo>
                  <a:cubicBezTo>
                    <a:pt x="4264" y="0"/>
                    <a:pt x="4264" y="0"/>
                    <a:pt x="4264" y="0"/>
                  </a:cubicBezTo>
                  <a:cubicBezTo>
                    <a:pt x="4252" y="62"/>
                    <a:pt x="4252" y="62"/>
                    <a:pt x="4252" y="62"/>
                  </a:cubicBezTo>
                  <a:cubicBezTo>
                    <a:pt x="4278" y="65"/>
                    <a:pt x="4278" y="65"/>
                    <a:pt x="4278" y="65"/>
                  </a:cubicBezTo>
                  <a:cubicBezTo>
                    <a:pt x="4294" y="68"/>
                    <a:pt x="4297" y="70"/>
                    <a:pt x="4294" y="88"/>
                  </a:cubicBezTo>
                  <a:lnTo>
                    <a:pt x="4207" y="588"/>
                  </a:lnTo>
                  <a:close/>
                  <a:moveTo>
                    <a:pt x="4471" y="235"/>
                  </a:moveTo>
                  <a:cubicBezTo>
                    <a:pt x="4498" y="235"/>
                    <a:pt x="4508" y="250"/>
                    <a:pt x="4508" y="273"/>
                  </a:cubicBezTo>
                  <a:cubicBezTo>
                    <a:pt x="4508" y="336"/>
                    <a:pt x="4441" y="375"/>
                    <a:pt x="4338" y="384"/>
                  </a:cubicBezTo>
                  <a:cubicBezTo>
                    <a:pt x="4373" y="279"/>
                    <a:pt x="4425" y="235"/>
                    <a:pt x="4471" y="235"/>
                  </a:cubicBezTo>
                  <a:moveTo>
                    <a:pt x="5035" y="267"/>
                  </a:moveTo>
                  <a:cubicBezTo>
                    <a:pt x="5035" y="194"/>
                    <a:pt x="4990" y="162"/>
                    <a:pt x="4918" y="162"/>
                  </a:cubicBezTo>
                  <a:cubicBezTo>
                    <a:pt x="4762" y="162"/>
                    <a:pt x="4671" y="287"/>
                    <a:pt x="4671" y="439"/>
                  </a:cubicBezTo>
                  <a:cubicBezTo>
                    <a:pt x="4671" y="531"/>
                    <a:pt x="4717" y="600"/>
                    <a:pt x="4829" y="600"/>
                  </a:cubicBezTo>
                  <a:cubicBezTo>
                    <a:pt x="4908" y="600"/>
                    <a:pt x="4966" y="568"/>
                    <a:pt x="4982" y="558"/>
                  </a:cubicBezTo>
                  <a:cubicBezTo>
                    <a:pt x="4962" y="489"/>
                    <a:pt x="4962" y="489"/>
                    <a:pt x="4962" y="489"/>
                  </a:cubicBezTo>
                  <a:cubicBezTo>
                    <a:pt x="4939" y="503"/>
                    <a:pt x="4903" y="523"/>
                    <a:pt x="4851" y="523"/>
                  </a:cubicBezTo>
                  <a:cubicBezTo>
                    <a:pt x="4781" y="523"/>
                    <a:pt x="4765" y="475"/>
                    <a:pt x="4769" y="422"/>
                  </a:cubicBezTo>
                  <a:cubicBezTo>
                    <a:pt x="4930" y="429"/>
                    <a:pt x="5035" y="390"/>
                    <a:pt x="5035" y="267"/>
                  </a:cubicBezTo>
                  <a:moveTo>
                    <a:pt x="4901" y="234"/>
                  </a:moveTo>
                  <a:cubicBezTo>
                    <a:pt x="4929" y="234"/>
                    <a:pt x="4947" y="246"/>
                    <a:pt x="4947" y="277"/>
                  </a:cubicBezTo>
                  <a:cubicBezTo>
                    <a:pt x="4947" y="339"/>
                    <a:pt x="4878" y="355"/>
                    <a:pt x="4780" y="352"/>
                  </a:cubicBezTo>
                  <a:cubicBezTo>
                    <a:pt x="4791" y="292"/>
                    <a:pt x="4837" y="234"/>
                    <a:pt x="4901" y="234"/>
                  </a:cubicBezTo>
                  <a:moveTo>
                    <a:pt x="5232" y="356"/>
                  </a:moveTo>
                  <a:cubicBezTo>
                    <a:pt x="5241" y="297"/>
                    <a:pt x="5261" y="242"/>
                    <a:pt x="5334" y="242"/>
                  </a:cubicBezTo>
                  <a:cubicBezTo>
                    <a:pt x="5385" y="242"/>
                    <a:pt x="5390" y="282"/>
                    <a:pt x="5381" y="326"/>
                  </a:cubicBezTo>
                  <a:cubicBezTo>
                    <a:pt x="5346" y="513"/>
                    <a:pt x="5346" y="513"/>
                    <a:pt x="5346" y="513"/>
                  </a:cubicBezTo>
                  <a:cubicBezTo>
                    <a:pt x="5337" y="565"/>
                    <a:pt x="5351" y="598"/>
                    <a:pt x="5414" y="598"/>
                  </a:cubicBezTo>
                  <a:cubicBezTo>
                    <a:pt x="5434" y="598"/>
                    <a:pt x="5462" y="595"/>
                    <a:pt x="5478" y="589"/>
                  </a:cubicBezTo>
                  <a:cubicBezTo>
                    <a:pt x="5489" y="528"/>
                    <a:pt x="5489" y="528"/>
                    <a:pt x="5489" y="528"/>
                  </a:cubicBezTo>
                  <a:cubicBezTo>
                    <a:pt x="5485" y="529"/>
                    <a:pt x="5481" y="529"/>
                    <a:pt x="5478" y="529"/>
                  </a:cubicBezTo>
                  <a:cubicBezTo>
                    <a:pt x="5462" y="529"/>
                    <a:pt x="5462" y="529"/>
                    <a:pt x="5462" y="529"/>
                  </a:cubicBezTo>
                  <a:cubicBezTo>
                    <a:pt x="5446" y="529"/>
                    <a:pt x="5443" y="526"/>
                    <a:pt x="5445" y="511"/>
                  </a:cubicBezTo>
                  <a:cubicBezTo>
                    <a:pt x="5482" y="305"/>
                    <a:pt x="5482" y="305"/>
                    <a:pt x="5482" y="305"/>
                  </a:cubicBezTo>
                  <a:cubicBezTo>
                    <a:pt x="5500" y="207"/>
                    <a:pt x="5458" y="162"/>
                    <a:pt x="5375" y="162"/>
                  </a:cubicBezTo>
                  <a:cubicBezTo>
                    <a:pt x="5316" y="162"/>
                    <a:pt x="5278" y="185"/>
                    <a:pt x="5247" y="228"/>
                  </a:cubicBezTo>
                  <a:cubicBezTo>
                    <a:pt x="5246" y="228"/>
                    <a:pt x="5246" y="228"/>
                    <a:pt x="5246" y="228"/>
                  </a:cubicBezTo>
                  <a:cubicBezTo>
                    <a:pt x="5255" y="173"/>
                    <a:pt x="5255" y="173"/>
                    <a:pt x="5255" y="173"/>
                  </a:cubicBezTo>
                  <a:cubicBezTo>
                    <a:pt x="5123" y="173"/>
                    <a:pt x="5123" y="173"/>
                    <a:pt x="5123" y="173"/>
                  </a:cubicBezTo>
                  <a:cubicBezTo>
                    <a:pt x="5111" y="235"/>
                    <a:pt x="5111" y="235"/>
                    <a:pt x="5111" y="235"/>
                  </a:cubicBezTo>
                  <a:cubicBezTo>
                    <a:pt x="5135" y="238"/>
                    <a:pt x="5135" y="238"/>
                    <a:pt x="5135" y="238"/>
                  </a:cubicBezTo>
                  <a:cubicBezTo>
                    <a:pt x="5151" y="240"/>
                    <a:pt x="5154" y="244"/>
                    <a:pt x="5151" y="262"/>
                  </a:cubicBezTo>
                  <a:cubicBezTo>
                    <a:pt x="5093" y="588"/>
                    <a:pt x="5093" y="588"/>
                    <a:pt x="5093" y="588"/>
                  </a:cubicBezTo>
                  <a:cubicBezTo>
                    <a:pt x="5190" y="588"/>
                    <a:pt x="5190" y="588"/>
                    <a:pt x="5190" y="588"/>
                  </a:cubicBezTo>
                  <a:cubicBezTo>
                    <a:pt x="5232" y="356"/>
                    <a:pt x="5232" y="356"/>
                    <a:pt x="5232" y="356"/>
                  </a:cubicBezTo>
                  <a:moveTo>
                    <a:pt x="6154" y="192"/>
                  </a:moveTo>
                  <a:cubicBezTo>
                    <a:pt x="6098" y="169"/>
                    <a:pt x="6046" y="162"/>
                    <a:pt x="6010" y="162"/>
                  </a:cubicBezTo>
                  <a:cubicBezTo>
                    <a:pt x="5836" y="162"/>
                    <a:pt x="5755" y="285"/>
                    <a:pt x="5755" y="451"/>
                  </a:cubicBezTo>
                  <a:cubicBezTo>
                    <a:pt x="5755" y="537"/>
                    <a:pt x="5793" y="600"/>
                    <a:pt x="5889" y="600"/>
                  </a:cubicBezTo>
                  <a:cubicBezTo>
                    <a:pt x="5945" y="600"/>
                    <a:pt x="5988" y="574"/>
                    <a:pt x="6010" y="539"/>
                  </a:cubicBezTo>
                  <a:cubicBezTo>
                    <a:pt x="6013" y="539"/>
                    <a:pt x="6013" y="539"/>
                    <a:pt x="6013" y="539"/>
                  </a:cubicBezTo>
                  <a:cubicBezTo>
                    <a:pt x="6009" y="571"/>
                    <a:pt x="6024" y="598"/>
                    <a:pt x="6073" y="598"/>
                  </a:cubicBezTo>
                  <a:cubicBezTo>
                    <a:pt x="6090" y="598"/>
                    <a:pt x="6118" y="595"/>
                    <a:pt x="6134" y="589"/>
                  </a:cubicBezTo>
                  <a:cubicBezTo>
                    <a:pt x="6145" y="528"/>
                    <a:pt x="6145" y="528"/>
                    <a:pt x="6145" y="528"/>
                  </a:cubicBezTo>
                  <a:cubicBezTo>
                    <a:pt x="6140" y="529"/>
                    <a:pt x="6136" y="529"/>
                    <a:pt x="6131" y="529"/>
                  </a:cubicBezTo>
                  <a:cubicBezTo>
                    <a:pt x="6125" y="530"/>
                    <a:pt x="6117" y="530"/>
                    <a:pt x="6114" y="530"/>
                  </a:cubicBezTo>
                  <a:cubicBezTo>
                    <a:pt x="6098" y="530"/>
                    <a:pt x="6096" y="526"/>
                    <a:pt x="6098" y="512"/>
                  </a:cubicBezTo>
                  <a:lnTo>
                    <a:pt x="6154" y="192"/>
                  </a:lnTo>
                  <a:close/>
                  <a:moveTo>
                    <a:pt x="6015" y="432"/>
                  </a:moveTo>
                  <a:cubicBezTo>
                    <a:pt x="6003" y="498"/>
                    <a:pt x="5962" y="528"/>
                    <a:pt x="5918" y="528"/>
                  </a:cubicBezTo>
                  <a:cubicBezTo>
                    <a:pt x="5867" y="528"/>
                    <a:pt x="5856" y="488"/>
                    <a:pt x="5856" y="446"/>
                  </a:cubicBezTo>
                  <a:cubicBezTo>
                    <a:pt x="5856" y="351"/>
                    <a:pt x="5888" y="234"/>
                    <a:pt x="5993" y="234"/>
                  </a:cubicBezTo>
                  <a:cubicBezTo>
                    <a:pt x="6015" y="234"/>
                    <a:pt x="6032" y="239"/>
                    <a:pt x="6047" y="245"/>
                  </a:cubicBezTo>
                  <a:cubicBezTo>
                    <a:pt x="6015" y="432"/>
                    <a:pt x="6015" y="432"/>
                    <a:pt x="6015" y="432"/>
                  </a:cubicBezTo>
                  <a:moveTo>
                    <a:pt x="6618" y="192"/>
                  </a:moveTo>
                  <a:cubicBezTo>
                    <a:pt x="6563" y="169"/>
                    <a:pt x="6510" y="162"/>
                    <a:pt x="6475" y="162"/>
                  </a:cubicBezTo>
                  <a:cubicBezTo>
                    <a:pt x="6301" y="162"/>
                    <a:pt x="6219" y="285"/>
                    <a:pt x="6219" y="451"/>
                  </a:cubicBezTo>
                  <a:cubicBezTo>
                    <a:pt x="6219" y="537"/>
                    <a:pt x="6257" y="600"/>
                    <a:pt x="6353" y="600"/>
                  </a:cubicBezTo>
                  <a:cubicBezTo>
                    <a:pt x="6409" y="600"/>
                    <a:pt x="6452" y="574"/>
                    <a:pt x="6475" y="539"/>
                  </a:cubicBezTo>
                  <a:cubicBezTo>
                    <a:pt x="6477" y="539"/>
                    <a:pt x="6477" y="539"/>
                    <a:pt x="6477" y="539"/>
                  </a:cubicBezTo>
                  <a:cubicBezTo>
                    <a:pt x="6473" y="571"/>
                    <a:pt x="6489" y="598"/>
                    <a:pt x="6537" y="598"/>
                  </a:cubicBezTo>
                  <a:cubicBezTo>
                    <a:pt x="6555" y="598"/>
                    <a:pt x="6583" y="595"/>
                    <a:pt x="6598" y="589"/>
                  </a:cubicBezTo>
                  <a:cubicBezTo>
                    <a:pt x="6609" y="528"/>
                    <a:pt x="6609" y="528"/>
                    <a:pt x="6609" y="528"/>
                  </a:cubicBezTo>
                  <a:cubicBezTo>
                    <a:pt x="6604" y="529"/>
                    <a:pt x="6600" y="529"/>
                    <a:pt x="6596" y="529"/>
                  </a:cubicBezTo>
                  <a:cubicBezTo>
                    <a:pt x="6589" y="530"/>
                    <a:pt x="6581" y="530"/>
                    <a:pt x="6578" y="530"/>
                  </a:cubicBezTo>
                  <a:cubicBezTo>
                    <a:pt x="6563" y="530"/>
                    <a:pt x="6560" y="526"/>
                    <a:pt x="6563" y="512"/>
                  </a:cubicBezTo>
                  <a:lnTo>
                    <a:pt x="6618" y="192"/>
                  </a:lnTo>
                  <a:close/>
                  <a:moveTo>
                    <a:pt x="6479" y="432"/>
                  </a:moveTo>
                  <a:cubicBezTo>
                    <a:pt x="6467" y="498"/>
                    <a:pt x="6426" y="528"/>
                    <a:pt x="6382" y="528"/>
                  </a:cubicBezTo>
                  <a:cubicBezTo>
                    <a:pt x="6331" y="528"/>
                    <a:pt x="6320" y="488"/>
                    <a:pt x="6320" y="446"/>
                  </a:cubicBezTo>
                  <a:cubicBezTo>
                    <a:pt x="6320" y="351"/>
                    <a:pt x="6352" y="234"/>
                    <a:pt x="6457" y="234"/>
                  </a:cubicBezTo>
                  <a:cubicBezTo>
                    <a:pt x="6479" y="234"/>
                    <a:pt x="6496" y="239"/>
                    <a:pt x="6512" y="245"/>
                  </a:cubicBezTo>
                  <a:cubicBezTo>
                    <a:pt x="6479" y="432"/>
                    <a:pt x="6479" y="432"/>
                    <a:pt x="6479" y="432"/>
                  </a:cubicBezTo>
                  <a:moveTo>
                    <a:pt x="6839" y="356"/>
                  </a:moveTo>
                  <a:cubicBezTo>
                    <a:pt x="6848" y="297"/>
                    <a:pt x="6868" y="242"/>
                    <a:pt x="6941" y="242"/>
                  </a:cubicBezTo>
                  <a:cubicBezTo>
                    <a:pt x="6992" y="242"/>
                    <a:pt x="6997" y="282"/>
                    <a:pt x="6988" y="326"/>
                  </a:cubicBezTo>
                  <a:cubicBezTo>
                    <a:pt x="6953" y="513"/>
                    <a:pt x="6953" y="513"/>
                    <a:pt x="6953" y="513"/>
                  </a:cubicBezTo>
                  <a:cubicBezTo>
                    <a:pt x="6944" y="565"/>
                    <a:pt x="6958" y="598"/>
                    <a:pt x="7021" y="598"/>
                  </a:cubicBezTo>
                  <a:cubicBezTo>
                    <a:pt x="7041" y="598"/>
                    <a:pt x="7069" y="595"/>
                    <a:pt x="7085" y="589"/>
                  </a:cubicBezTo>
                  <a:cubicBezTo>
                    <a:pt x="7096" y="528"/>
                    <a:pt x="7096" y="528"/>
                    <a:pt x="7096" y="528"/>
                  </a:cubicBezTo>
                  <a:cubicBezTo>
                    <a:pt x="7092" y="529"/>
                    <a:pt x="7088" y="529"/>
                    <a:pt x="7085" y="529"/>
                  </a:cubicBezTo>
                  <a:cubicBezTo>
                    <a:pt x="7069" y="529"/>
                    <a:pt x="7069" y="529"/>
                    <a:pt x="7069" y="529"/>
                  </a:cubicBezTo>
                  <a:cubicBezTo>
                    <a:pt x="7053" y="529"/>
                    <a:pt x="7050" y="526"/>
                    <a:pt x="7052" y="511"/>
                  </a:cubicBezTo>
                  <a:cubicBezTo>
                    <a:pt x="7089" y="305"/>
                    <a:pt x="7089" y="305"/>
                    <a:pt x="7089" y="305"/>
                  </a:cubicBezTo>
                  <a:cubicBezTo>
                    <a:pt x="7107" y="207"/>
                    <a:pt x="7064" y="162"/>
                    <a:pt x="6982" y="162"/>
                  </a:cubicBezTo>
                  <a:cubicBezTo>
                    <a:pt x="6923" y="162"/>
                    <a:pt x="6885" y="185"/>
                    <a:pt x="6854" y="228"/>
                  </a:cubicBezTo>
                  <a:cubicBezTo>
                    <a:pt x="6853" y="228"/>
                    <a:pt x="6853" y="228"/>
                    <a:pt x="6853" y="228"/>
                  </a:cubicBezTo>
                  <a:cubicBezTo>
                    <a:pt x="6862" y="173"/>
                    <a:pt x="6862" y="173"/>
                    <a:pt x="6862" y="173"/>
                  </a:cubicBezTo>
                  <a:cubicBezTo>
                    <a:pt x="6730" y="173"/>
                    <a:pt x="6730" y="173"/>
                    <a:pt x="6730" y="173"/>
                  </a:cubicBezTo>
                  <a:cubicBezTo>
                    <a:pt x="6718" y="235"/>
                    <a:pt x="6718" y="235"/>
                    <a:pt x="6718" y="235"/>
                  </a:cubicBezTo>
                  <a:cubicBezTo>
                    <a:pt x="6742" y="238"/>
                    <a:pt x="6742" y="238"/>
                    <a:pt x="6742" y="238"/>
                  </a:cubicBezTo>
                  <a:cubicBezTo>
                    <a:pt x="6758" y="240"/>
                    <a:pt x="6761" y="244"/>
                    <a:pt x="6758" y="262"/>
                  </a:cubicBezTo>
                  <a:cubicBezTo>
                    <a:pt x="6700" y="588"/>
                    <a:pt x="6700" y="588"/>
                    <a:pt x="6700" y="588"/>
                  </a:cubicBezTo>
                  <a:cubicBezTo>
                    <a:pt x="6796" y="588"/>
                    <a:pt x="6796" y="588"/>
                    <a:pt x="6796" y="588"/>
                  </a:cubicBezTo>
                  <a:cubicBezTo>
                    <a:pt x="6839" y="356"/>
                    <a:pt x="6839" y="356"/>
                    <a:pt x="6839" y="356"/>
                  </a:cubicBezTo>
                  <a:moveTo>
                    <a:pt x="7511" y="356"/>
                  </a:moveTo>
                  <a:cubicBezTo>
                    <a:pt x="7524" y="279"/>
                    <a:pt x="7558" y="241"/>
                    <a:pt x="7613" y="241"/>
                  </a:cubicBezTo>
                  <a:cubicBezTo>
                    <a:pt x="7666" y="241"/>
                    <a:pt x="7670" y="282"/>
                    <a:pt x="7661" y="326"/>
                  </a:cubicBezTo>
                  <a:cubicBezTo>
                    <a:pt x="7626" y="512"/>
                    <a:pt x="7626" y="512"/>
                    <a:pt x="7626" y="512"/>
                  </a:cubicBezTo>
                  <a:cubicBezTo>
                    <a:pt x="7617" y="564"/>
                    <a:pt x="7631" y="597"/>
                    <a:pt x="7694" y="597"/>
                  </a:cubicBezTo>
                  <a:cubicBezTo>
                    <a:pt x="7713" y="597"/>
                    <a:pt x="7741" y="594"/>
                    <a:pt x="7757" y="588"/>
                  </a:cubicBezTo>
                  <a:cubicBezTo>
                    <a:pt x="7768" y="527"/>
                    <a:pt x="7768" y="527"/>
                    <a:pt x="7768" y="527"/>
                  </a:cubicBezTo>
                  <a:cubicBezTo>
                    <a:pt x="7764" y="528"/>
                    <a:pt x="7760" y="528"/>
                    <a:pt x="7756" y="528"/>
                  </a:cubicBezTo>
                  <a:cubicBezTo>
                    <a:pt x="7741" y="528"/>
                    <a:pt x="7741" y="528"/>
                    <a:pt x="7741" y="528"/>
                  </a:cubicBezTo>
                  <a:cubicBezTo>
                    <a:pt x="7727" y="528"/>
                    <a:pt x="7722" y="526"/>
                    <a:pt x="7725" y="510"/>
                  </a:cubicBezTo>
                  <a:cubicBezTo>
                    <a:pt x="7762" y="305"/>
                    <a:pt x="7762" y="305"/>
                    <a:pt x="7762" y="305"/>
                  </a:cubicBezTo>
                  <a:cubicBezTo>
                    <a:pt x="7779" y="207"/>
                    <a:pt x="7738" y="162"/>
                    <a:pt x="7656" y="162"/>
                  </a:cubicBezTo>
                  <a:cubicBezTo>
                    <a:pt x="7596" y="162"/>
                    <a:pt x="7558" y="189"/>
                    <a:pt x="7532" y="228"/>
                  </a:cubicBezTo>
                  <a:cubicBezTo>
                    <a:pt x="7531" y="228"/>
                    <a:pt x="7531" y="228"/>
                    <a:pt x="7531" y="228"/>
                  </a:cubicBezTo>
                  <a:cubicBezTo>
                    <a:pt x="7571" y="0"/>
                    <a:pt x="7571" y="0"/>
                    <a:pt x="7571" y="0"/>
                  </a:cubicBezTo>
                  <a:cubicBezTo>
                    <a:pt x="7429" y="0"/>
                    <a:pt x="7429" y="0"/>
                    <a:pt x="7429" y="0"/>
                  </a:cubicBezTo>
                  <a:cubicBezTo>
                    <a:pt x="7417" y="62"/>
                    <a:pt x="7417" y="62"/>
                    <a:pt x="7417" y="62"/>
                  </a:cubicBezTo>
                  <a:cubicBezTo>
                    <a:pt x="7444" y="65"/>
                    <a:pt x="7444" y="65"/>
                    <a:pt x="7444" y="65"/>
                  </a:cubicBezTo>
                  <a:cubicBezTo>
                    <a:pt x="7460" y="68"/>
                    <a:pt x="7463" y="70"/>
                    <a:pt x="7460" y="89"/>
                  </a:cubicBezTo>
                  <a:cubicBezTo>
                    <a:pt x="7373" y="588"/>
                    <a:pt x="7373" y="588"/>
                    <a:pt x="7373" y="588"/>
                  </a:cubicBezTo>
                  <a:cubicBezTo>
                    <a:pt x="7470" y="588"/>
                    <a:pt x="7470" y="588"/>
                    <a:pt x="7470" y="588"/>
                  </a:cubicBezTo>
                  <a:cubicBezTo>
                    <a:pt x="7511" y="356"/>
                    <a:pt x="7511" y="356"/>
                    <a:pt x="7511" y="356"/>
                  </a:cubicBezTo>
                  <a:moveTo>
                    <a:pt x="8208" y="267"/>
                  </a:moveTo>
                  <a:cubicBezTo>
                    <a:pt x="8208" y="390"/>
                    <a:pt x="8103" y="429"/>
                    <a:pt x="7942" y="422"/>
                  </a:cubicBezTo>
                  <a:cubicBezTo>
                    <a:pt x="7938" y="475"/>
                    <a:pt x="7954" y="523"/>
                    <a:pt x="8024" y="523"/>
                  </a:cubicBezTo>
                  <a:cubicBezTo>
                    <a:pt x="8076" y="523"/>
                    <a:pt x="8112" y="503"/>
                    <a:pt x="8134" y="489"/>
                  </a:cubicBezTo>
                  <a:cubicBezTo>
                    <a:pt x="8155" y="558"/>
                    <a:pt x="8155" y="558"/>
                    <a:pt x="8155" y="558"/>
                  </a:cubicBezTo>
                  <a:cubicBezTo>
                    <a:pt x="8139" y="568"/>
                    <a:pt x="8081" y="600"/>
                    <a:pt x="8002" y="600"/>
                  </a:cubicBezTo>
                  <a:cubicBezTo>
                    <a:pt x="7890" y="600"/>
                    <a:pt x="7844" y="531"/>
                    <a:pt x="7844" y="439"/>
                  </a:cubicBezTo>
                  <a:cubicBezTo>
                    <a:pt x="7844" y="287"/>
                    <a:pt x="7935" y="162"/>
                    <a:pt x="8091" y="162"/>
                  </a:cubicBezTo>
                  <a:cubicBezTo>
                    <a:pt x="8163" y="162"/>
                    <a:pt x="8208" y="194"/>
                    <a:pt x="8208" y="267"/>
                  </a:cubicBezTo>
                  <a:moveTo>
                    <a:pt x="8073" y="234"/>
                  </a:moveTo>
                  <a:cubicBezTo>
                    <a:pt x="8010" y="234"/>
                    <a:pt x="7964" y="292"/>
                    <a:pt x="7953" y="352"/>
                  </a:cubicBezTo>
                  <a:cubicBezTo>
                    <a:pt x="8051" y="355"/>
                    <a:pt x="8119" y="339"/>
                    <a:pt x="8119" y="277"/>
                  </a:cubicBezTo>
                  <a:cubicBezTo>
                    <a:pt x="8119" y="246"/>
                    <a:pt x="8102" y="234"/>
                    <a:pt x="8073" y="234"/>
                  </a:cubicBezTo>
                  <a:moveTo>
                    <a:pt x="8413" y="346"/>
                  </a:moveTo>
                  <a:cubicBezTo>
                    <a:pt x="8370" y="588"/>
                    <a:pt x="8370" y="588"/>
                    <a:pt x="8370" y="588"/>
                  </a:cubicBezTo>
                  <a:cubicBezTo>
                    <a:pt x="8273" y="588"/>
                    <a:pt x="8273" y="588"/>
                    <a:pt x="8273" y="588"/>
                  </a:cubicBezTo>
                  <a:cubicBezTo>
                    <a:pt x="8330" y="260"/>
                    <a:pt x="8330" y="260"/>
                    <a:pt x="8330" y="260"/>
                  </a:cubicBezTo>
                  <a:cubicBezTo>
                    <a:pt x="8334" y="244"/>
                    <a:pt x="8330" y="240"/>
                    <a:pt x="8316" y="238"/>
                  </a:cubicBezTo>
                  <a:cubicBezTo>
                    <a:pt x="8288" y="235"/>
                    <a:pt x="8288" y="235"/>
                    <a:pt x="8288" y="235"/>
                  </a:cubicBezTo>
                  <a:cubicBezTo>
                    <a:pt x="8300" y="173"/>
                    <a:pt x="8300" y="173"/>
                    <a:pt x="8300" y="173"/>
                  </a:cubicBezTo>
                  <a:cubicBezTo>
                    <a:pt x="8433" y="173"/>
                    <a:pt x="8433" y="173"/>
                    <a:pt x="8433" y="173"/>
                  </a:cubicBezTo>
                  <a:cubicBezTo>
                    <a:pt x="8424" y="234"/>
                    <a:pt x="8424" y="234"/>
                    <a:pt x="8424" y="234"/>
                  </a:cubicBezTo>
                  <a:cubicBezTo>
                    <a:pt x="8424" y="234"/>
                    <a:pt x="8424" y="234"/>
                    <a:pt x="8424" y="234"/>
                  </a:cubicBezTo>
                  <a:cubicBezTo>
                    <a:pt x="8448" y="196"/>
                    <a:pt x="8488" y="162"/>
                    <a:pt x="8554" y="162"/>
                  </a:cubicBezTo>
                  <a:cubicBezTo>
                    <a:pt x="8578" y="162"/>
                    <a:pt x="8607" y="165"/>
                    <a:pt x="8627" y="178"/>
                  </a:cubicBezTo>
                  <a:cubicBezTo>
                    <a:pt x="8603" y="314"/>
                    <a:pt x="8603" y="314"/>
                    <a:pt x="8603" y="314"/>
                  </a:cubicBezTo>
                  <a:cubicBezTo>
                    <a:pt x="8520" y="319"/>
                    <a:pt x="8520" y="319"/>
                    <a:pt x="8520" y="319"/>
                  </a:cubicBezTo>
                  <a:cubicBezTo>
                    <a:pt x="8529" y="271"/>
                    <a:pt x="8529" y="271"/>
                    <a:pt x="8529" y="271"/>
                  </a:cubicBezTo>
                  <a:cubicBezTo>
                    <a:pt x="8532" y="258"/>
                    <a:pt x="8530" y="251"/>
                    <a:pt x="8526" y="248"/>
                  </a:cubicBezTo>
                  <a:cubicBezTo>
                    <a:pt x="8521" y="246"/>
                    <a:pt x="8514" y="245"/>
                    <a:pt x="8503" y="245"/>
                  </a:cubicBezTo>
                  <a:cubicBezTo>
                    <a:pt x="8457" y="245"/>
                    <a:pt x="8425" y="282"/>
                    <a:pt x="8413" y="346"/>
                  </a:cubicBezTo>
                  <a:moveTo>
                    <a:pt x="8858" y="230"/>
                  </a:moveTo>
                  <a:cubicBezTo>
                    <a:pt x="8818" y="230"/>
                    <a:pt x="8783" y="244"/>
                    <a:pt x="8783" y="283"/>
                  </a:cubicBezTo>
                  <a:cubicBezTo>
                    <a:pt x="8783" y="316"/>
                    <a:pt x="8816" y="327"/>
                    <a:pt x="8853" y="340"/>
                  </a:cubicBezTo>
                  <a:cubicBezTo>
                    <a:pt x="8911" y="362"/>
                    <a:pt x="8964" y="380"/>
                    <a:pt x="8964" y="455"/>
                  </a:cubicBezTo>
                  <a:cubicBezTo>
                    <a:pt x="8964" y="545"/>
                    <a:pt x="8901" y="600"/>
                    <a:pt x="8783" y="600"/>
                  </a:cubicBezTo>
                  <a:cubicBezTo>
                    <a:pt x="8729" y="600"/>
                    <a:pt x="8667" y="586"/>
                    <a:pt x="8639" y="571"/>
                  </a:cubicBezTo>
                  <a:cubicBezTo>
                    <a:pt x="8658" y="467"/>
                    <a:pt x="8658" y="467"/>
                    <a:pt x="8658" y="467"/>
                  </a:cubicBezTo>
                  <a:cubicBezTo>
                    <a:pt x="8733" y="460"/>
                    <a:pt x="8733" y="460"/>
                    <a:pt x="8733" y="460"/>
                  </a:cubicBezTo>
                  <a:cubicBezTo>
                    <a:pt x="8727" y="502"/>
                    <a:pt x="8727" y="502"/>
                    <a:pt x="8727" y="502"/>
                  </a:cubicBezTo>
                  <a:cubicBezTo>
                    <a:pt x="8724" y="515"/>
                    <a:pt x="8727" y="519"/>
                    <a:pt x="8737" y="523"/>
                  </a:cubicBezTo>
                  <a:cubicBezTo>
                    <a:pt x="8746" y="527"/>
                    <a:pt x="8764" y="531"/>
                    <a:pt x="8786" y="531"/>
                  </a:cubicBezTo>
                  <a:cubicBezTo>
                    <a:pt x="8828" y="531"/>
                    <a:pt x="8863" y="514"/>
                    <a:pt x="8863" y="471"/>
                  </a:cubicBezTo>
                  <a:cubicBezTo>
                    <a:pt x="8863" y="437"/>
                    <a:pt x="8831" y="430"/>
                    <a:pt x="8795" y="417"/>
                  </a:cubicBezTo>
                  <a:cubicBezTo>
                    <a:pt x="8745" y="399"/>
                    <a:pt x="8686" y="378"/>
                    <a:pt x="8686" y="296"/>
                  </a:cubicBezTo>
                  <a:cubicBezTo>
                    <a:pt x="8686" y="211"/>
                    <a:pt x="8752" y="162"/>
                    <a:pt x="8866" y="162"/>
                  </a:cubicBezTo>
                  <a:cubicBezTo>
                    <a:pt x="8912" y="162"/>
                    <a:pt x="8965" y="171"/>
                    <a:pt x="8997" y="190"/>
                  </a:cubicBezTo>
                  <a:cubicBezTo>
                    <a:pt x="8979" y="287"/>
                    <a:pt x="8979" y="287"/>
                    <a:pt x="8979" y="287"/>
                  </a:cubicBezTo>
                  <a:cubicBezTo>
                    <a:pt x="8905" y="294"/>
                    <a:pt x="8905" y="294"/>
                    <a:pt x="8905" y="294"/>
                  </a:cubicBezTo>
                  <a:cubicBezTo>
                    <a:pt x="8912" y="258"/>
                    <a:pt x="8912" y="258"/>
                    <a:pt x="8912" y="258"/>
                  </a:cubicBezTo>
                  <a:cubicBezTo>
                    <a:pt x="8914" y="244"/>
                    <a:pt x="8912" y="239"/>
                    <a:pt x="8902" y="235"/>
                  </a:cubicBezTo>
                  <a:cubicBezTo>
                    <a:pt x="8893" y="232"/>
                    <a:pt x="8875" y="230"/>
                    <a:pt x="8858" y="230"/>
                  </a:cubicBezTo>
                  <a:moveTo>
                    <a:pt x="9084" y="180"/>
                  </a:moveTo>
                  <a:cubicBezTo>
                    <a:pt x="9142" y="171"/>
                    <a:pt x="9166" y="136"/>
                    <a:pt x="9195" y="79"/>
                  </a:cubicBezTo>
                  <a:cubicBezTo>
                    <a:pt x="9248" y="79"/>
                    <a:pt x="9248" y="79"/>
                    <a:pt x="9248" y="79"/>
                  </a:cubicBezTo>
                  <a:cubicBezTo>
                    <a:pt x="9231" y="173"/>
                    <a:pt x="9231" y="173"/>
                    <a:pt x="9231" y="173"/>
                  </a:cubicBezTo>
                  <a:cubicBezTo>
                    <a:pt x="9339" y="173"/>
                    <a:pt x="9339" y="173"/>
                    <a:pt x="9339" y="173"/>
                  </a:cubicBezTo>
                  <a:cubicBezTo>
                    <a:pt x="9321" y="244"/>
                    <a:pt x="9321" y="244"/>
                    <a:pt x="9321" y="244"/>
                  </a:cubicBezTo>
                  <a:cubicBezTo>
                    <a:pt x="9219" y="244"/>
                    <a:pt x="9219" y="244"/>
                    <a:pt x="9219" y="244"/>
                  </a:cubicBezTo>
                  <a:cubicBezTo>
                    <a:pt x="9182" y="460"/>
                    <a:pt x="9182" y="460"/>
                    <a:pt x="9182" y="460"/>
                  </a:cubicBezTo>
                  <a:cubicBezTo>
                    <a:pt x="9172" y="512"/>
                    <a:pt x="9185" y="523"/>
                    <a:pt x="9218" y="523"/>
                  </a:cubicBezTo>
                  <a:cubicBezTo>
                    <a:pt x="9243" y="523"/>
                    <a:pt x="9267" y="513"/>
                    <a:pt x="9282" y="506"/>
                  </a:cubicBezTo>
                  <a:cubicBezTo>
                    <a:pt x="9294" y="573"/>
                    <a:pt x="9294" y="573"/>
                    <a:pt x="9294" y="573"/>
                  </a:cubicBezTo>
                  <a:cubicBezTo>
                    <a:pt x="9267" y="588"/>
                    <a:pt x="9230" y="600"/>
                    <a:pt x="9185" y="600"/>
                  </a:cubicBezTo>
                  <a:cubicBezTo>
                    <a:pt x="9064" y="600"/>
                    <a:pt x="9070" y="521"/>
                    <a:pt x="9081" y="465"/>
                  </a:cubicBezTo>
                  <a:cubicBezTo>
                    <a:pt x="9121" y="244"/>
                    <a:pt x="9121" y="244"/>
                    <a:pt x="9121" y="244"/>
                  </a:cubicBezTo>
                  <a:cubicBezTo>
                    <a:pt x="9064" y="244"/>
                    <a:pt x="9064" y="244"/>
                    <a:pt x="9064" y="244"/>
                  </a:cubicBezTo>
                  <a:lnTo>
                    <a:pt x="9084" y="180"/>
                  </a:lnTo>
                  <a:close/>
                  <a:moveTo>
                    <a:pt x="9732" y="267"/>
                  </a:moveTo>
                  <a:cubicBezTo>
                    <a:pt x="9732" y="390"/>
                    <a:pt x="9627" y="429"/>
                    <a:pt x="9466" y="422"/>
                  </a:cubicBezTo>
                  <a:cubicBezTo>
                    <a:pt x="9462" y="475"/>
                    <a:pt x="9478" y="523"/>
                    <a:pt x="9548" y="523"/>
                  </a:cubicBezTo>
                  <a:cubicBezTo>
                    <a:pt x="9600" y="523"/>
                    <a:pt x="9636" y="503"/>
                    <a:pt x="9658" y="489"/>
                  </a:cubicBezTo>
                  <a:cubicBezTo>
                    <a:pt x="9679" y="558"/>
                    <a:pt x="9679" y="558"/>
                    <a:pt x="9679" y="558"/>
                  </a:cubicBezTo>
                  <a:cubicBezTo>
                    <a:pt x="9663" y="568"/>
                    <a:pt x="9605" y="600"/>
                    <a:pt x="9526" y="600"/>
                  </a:cubicBezTo>
                  <a:cubicBezTo>
                    <a:pt x="9414" y="600"/>
                    <a:pt x="9368" y="531"/>
                    <a:pt x="9368" y="439"/>
                  </a:cubicBezTo>
                  <a:cubicBezTo>
                    <a:pt x="9368" y="287"/>
                    <a:pt x="9459" y="162"/>
                    <a:pt x="9615" y="162"/>
                  </a:cubicBezTo>
                  <a:cubicBezTo>
                    <a:pt x="9687" y="162"/>
                    <a:pt x="9732" y="194"/>
                    <a:pt x="9732" y="267"/>
                  </a:cubicBezTo>
                  <a:moveTo>
                    <a:pt x="9597" y="234"/>
                  </a:moveTo>
                  <a:cubicBezTo>
                    <a:pt x="9534" y="234"/>
                    <a:pt x="9488" y="292"/>
                    <a:pt x="9477" y="352"/>
                  </a:cubicBezTo>
                  <a:cubicBezTo>
                    <a:pt x="9575" y="355"/>
                    <a:pt x="9643" y="339"/>
                    <a:pt x="9643" y="277"/>
                  </a:cubicBezTo>
                  <a:cubicBezTo>
                    <a:pt x="9643" y="246"/>
                    <a:pt x="9626" y="234"/>
                    <a:pt x="9597" y="234"/>
                  </a:cubicBezTo>
                  <a:moveTo>
                    <a:pt x="9985" y="0"/>
                  </a:moveTo>
                  <a:cubicBezTo>
                    <a:pt x="9895" y="510"/>
                    <a:pt x="9895" y="510"/>
                    <a:pt x="9895" y="510"/>
                  </a:cubicBezTo>
                  <a:cubicBezTo>
                    <a:pt x="9892" y="526"/>
                    <a:pt x="9896" y="528"/>
                    <a:pt x="9910" y="528"/>
                  </a:cubicBezTo>
                  <a:cubicBezTo>
                    <a:pt x="9929" y="528"/>
                    <a:pt x="9929" y="528"/>
                    <a:pt x="9929" y="528"/>
                  </a:cubicBezTo>
                  <a:cubicBezTo>
                    <a:pt x="9934" y="528"/>
                    <a:pt x="9938" y="528"/>
                    <a:pt x="9943" y="527"/>
                  </a:cubicBezTo>
                  <a:cubicBezTo>
                    <a:pt x="9932" y="589"/>
                    <a:pt x="9932" y="589"/>
                    <a:pt x="9932" y="589"/>
                  </a:cubicBezTo>
                  <a:cubicBezTo>
                    <a:pt x="9913" y="595"/>
                    <a:pt x="9883" y="598"/>
                    <a:pt x="9863" y="598"/>
                  </a:cubicBezTo>
                  <a:cubicBezTo>
                    <a:pt x="9801" y="598"/>
                    <a:pt x="9787" y="564"/>
                    <a:pt x="9797" y="508"/>
                  </a:cubicBezTo>
                  <a:cubicBezTo>
                    <a:pt x="9873" y="89"/>
                    <a:pt x="9873" y="89"/>
                    <a:pt x="9873" y="89"/>
                  </a:cubicBezTo>
                  <a:cubicBezTo>
                    <a:pt x="9876" y="70"/>
                    <a:pt x="9872" y="68"/>
                    <a:pt x="9856" y="65"/>
                  </a:cubicBezTo>
                  <a:cubicBezTo>
                    <a:pt x="9833" y="62"/>
                    <a:pt x="9833" y="62"/>
                    <a:pt x="9833" y="62"/>
                  </a:cubicBezTo>
                  <a:cubicBezTo>
                    <a:pt x="9844" y="0"/>
                    <a:pt x="9844" y="0"/>
                    <a:pt x="9844" y="0"/>
                  </a:cubicBezTo>
                  <a:lnTo>
                    <a:pt x="9985" y="0"/>
                  </a:lnTo>
                  <a:close/>
                </a:path>
              </a:pathLst>
            </a:custGeom>
            <a:solidFill>
              <a:srgbClr val="F266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8" name="Google Shape;38;p2"/>
          <p:cNvGrpSpPr/>
          <p:nvPr/>
        </p:nvGrpSpPr>
        <p:grpSpPr>
          <a:xfrm>
            <a:off x="-26332" y="1207101"/>
            <a:ext cx="12243207" cy="4912551"/>
            <a:chOff x="-48" y="754"/>
            <a:chExt cx="5839" cy="3069"/>
          </a:xfrm>
        </p:grpSpPr>
        <p:sp>
          <p:nvSpPr>
            <p:cNvPr id="39" name="Google Shape;39;p2"/>
            <p:cNvSpPr/>
            <p:nvPr/>
          </p:nvSpPr>
          <p:spPr>
            <a:xfrm>
              <a:off x="1315" y="754"/>
              <a:ext cx="4476" cy="448"/>
            </a:xfrm>
            <a:custGeom>
              <a:avLst/>
              <a:gdLst/>
              <a:ahLst/>
              <a:cxnLst/>
              <a:rect l="l" t="t" r="r" b="b"/>
              <a:pathLst>
                <a:path w="30868" h="3199" extrusionOk="0">
                  <a:moveTo>
                    <a:pt x="8662" y="883"/>
                  </a:moveTo>
                  <a:cubicBezTo>
                    <a:pt x="10485" y="1071"/>
                    <a:pt x="12308" y="1259"/>
                    <a:pt x="14130" y="1448"/>
                  </a:cubicBezTo>
                  <a:cubicBezTo>
                    <a:pt x="19711" y="2026"/>
                    <a:pt x="25289" y="2610"/>
                    <a:pt x="30868" y="3199"/>
                  </a:cubicBezTo>
                  <a:cubicBezTo>
                    <a:pt x="30868" y="0"/>
                    <a:pt x="30868" y="0"/>
                    <a:pt x="30868" y="0"/>
                  </a:cubicBezTo>
                  <a:cubicBezTo>
                    <a:pt x="0" y="0"/>
                    <a:pt x="0" y="0"/>
                    <a:pt x="0" y="0"/>
                  </a:cubicBezTo>
                  <a:cubicBezTo>
                    <a:pt x="2888" y="280"/>
                    <a:pt x="5775" y="586"/>
                    <a:pt x="8662" y="883"/>
                  </a:cubicBezTo>
                  <a:close/>
                </a:path>
              </a:pathLst>
            </a:custGeom>
            <a:solidFill>
              <a:srgbClr val="85C4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0" name="Google Shape;40;p2"/>
            <p:cNvSpPr/>
            <p:nvPr/>
          </p:nvSpPr>
          <p:spPr>
            <a:xfrm>
              <a:off x="-48" y="3217"/>
              <a:ext cx="5837" cy="605"/>
            </a:xfrm>
            <a:custGeom>
              <a:avLst/>
              <a:gdLst/>
              <a:ahLst/>
              <a:cxnLst/>
              <a:rect l="l" t="t" r="r" b="b"/>
              <a:pathLst>
                <a:path w="40960" h="4323" extrusionOk="0">
                  <a:moveTo>
                    <a:pt x="39759" y="65"/>
                  </a:moveTo>
                  <a:cubicBezTo>
                    <a:pt x="39749" y="66"/>
                    <a:pt x="39739" y="67"/>
                    <a:pt x="39729" y="67"/>
                  </a:cubicBezTo>
                  <a:cubicBezTo>
                    <a:pt x="38220" y="150"/>
                    <a:pt x="36610" y="236"/>
                    <a:pt x="34950" y="324"/>
                  </a:cubicBezTo>
                  <a:cubicBezTo>
                    <a:pt x="34498" y="348"/>
                    <a:pt x="34041" y="372"/>
                    <a:pt x="33582" y="396"/>
                  </a:cubicBezTo>
                  <a:cubicBezTo>
                    <a:pt x="33276" y="412"/>
                    <a:pt x="32968" y="428"/>
                    <a:pt x="32660" y="444"/>
                  </a:cubicBezTo>
                  <a:cubicBezTo>
                    <a:pt x="32091" y="473"/>
                    <a:pt x="31519" y="503"/>
                    <a:pt x="30946" y="532"/>
                  </a:cubicBezTo>
                  <a:cubicBezTo>
                    <a:pt x="29894" y="586"/>
                    <a:pt x="28843" y="639"/>
                    <a:pt x="27791" y="692"/>
                  </a:cubicBezTo>
                  <a:cubicBezTo>
                    <a:pt x="27045" y="729"/>
                    <a:pt x="26305" y="766"/>
                    <a:pt x="25574" y="801"/>
                  </a:cubicBezTo>
                  <a:cubicBezTo>
                    <a:pt x="25157" y="821"/>
                    <a:pt x="24743" y="841"/>
                    <a:pt x="24332" y="861"/>
                  </a:cubicBezTo>
                  <a:cubicBezTo>
                    <a:pt x="24127" y="871"/>
                    <a:pt x="23923" y="881"/>
                    <a:pt x="23720" y="890"/>
                  </a:cubicBezTo>
                  <a:cubicBezTo>
                    <a:pt x="22996" y="925"/>
                    <a:pt x="22286" y="958"/>
                    <a:pt x="21595" y="990"/>
                  </a:cubicBezTo>
                  <a:cubicBezTo>
                    <a:pt x="20443" y="1043"/>
                    <a:pt x="19342" y="1092"/>
                    <a:pt x="18313" y="1135"/>
                  </a:cubicBezTo>
                  <a:cubicBezTo>
                    <a:pt x="18302" y="1136"/>
                    <a:pt x="18291" y="1137"/>
                    <a:pt x="18279" y="1137"/>
                  </a:cubicBezTo>
                  <a:cubicBezTo>
                    <a:pt x="18268" y="1138"/>
                    <a:pt x="18256" y="1139"/>
                    <a:pt x="18246" y="1139"/>
                  </a:cubicBezTo>
                  <a:cubicBezTo>
                    <a:pt x="16952" y="1194"/>
                    <a:pt x="15007" y="1311"/>
                    <a:pt x="12714" y="1387"/>
                  </a:cubicBezTo>
                  <a:cubicBezTo>
                    <a:pt x="12538" y="1393"/>
                    <a:pt x="12359" y="1398"/>
                    <a:pt x="12179" y="1403"/>
                  </a:cubicBezTo>
                  <a:cubicBezTo>
                    <a:pt x="11818" y="1414"/>
                    <a:pt x="11450" y="1424"/>
                    <a:pt x="11074" y="1432"/>
                  </a:cubicBezTo>
                  <a:cubicBezTo>
                    <a:pt x="10505" y="1444"/>
                    <a:pt x="9921" y="1452"/>
                    <a:pt x="9326" y="1456"/>
                  </a:cubicBezTo>
                  <a:cubicBezTo>
                    <a:pt x="9218" y="1457"/>
                    <a:pt x="9109" y="1457"/>
                    <a:pt x="9000" y="1457"/>
                  </a:cubicBezTo>
                  <a:cubicBezTo>
                    <a:pt x="8891" y="1458"/>
                    <a:pt x="8782" y="1458"/>
                    <a:pt x="8672" y="1458"/>
                  </a:cubicBezTo>
                  <a:cubicBezTo>
                    <a:pt x="5866" y="1458"/>
                    <a:pt x="2845" y="1344"/>
                    <a:pt x="0" y="983"/>
                  </a:cubicBezTo>
                  <a:cubicBezTo>
                    <a:pt x="0" y="4323"/>
                    <a:pt x="0" y="4323"/>
                    <a:pt x="0" y="4323"/>
                  </a:cubicBezTo>
                  <a:cubicBezTo>
                    <a:pt x="40960" y="4323"/>
                    <a:pt x="40960" y="4323"/>
                    <a:pt x="40960" y="4323"/>
                  </a:cubicBezTo>
                  <a:cubicBezTo>
                    <a:pt x="40960" y="0"/>
                    <a:pt x="40960" y="0"/>
                    <a:pt x="40960" y="0"/>
                  </a:cubicBezTo>
                  <a:cubicBezTo>
                    <a:pt x="40576" y="21"/>
                    <a:pt x="40184" y="43"/>
                    <a:pt x="39784" y="64"/>
                  </a:cubicBezTo>
                  <a:cubicBezTo>
                    <a:pt x="39775" y="64"/>
                    <a:pt x="39767" y="65"/>
                    <a:pt x="39759" y="65"/>
                  </a:cubicBezTo>
                  <a:close/>
                </a:path>
              </a:pathLst>
            </a:custGeom>
            <a:solidFill>
              <a:srgbClr val="F266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1" name="Google Shape;41;p2"/>
            <p:cNvSpPr/>
            <p:nvPr/>
          </p:nvSpPr>
          <p:spPr>
            <a:xfrm>
              <a:off x="-48" y="754"/>
              <a:ext cx="5837" cy="2685"/>
            </a:xfrm>
            <a:custGeom>
              <a:avLst/>
              <a:gdLst/>
              <a:ahLst/>
              <a:cxnLst/>
              <a:rect l="l" t="t" r="r" b="b"/>
              <a:pathLst>
                <a:path w="40960" h="19175" extrusionOk="0">
                  <a:moveTo>
                    <a:pt x="18754" y="883"/>
                  </a:moveTo>
                  <a:cubicBezTo>
                    <a:pt x="15867" y="586"/>
                    <a:pt x="12980" y="280"/>
                    <a:pt x="10092" y="0"/>
                  </a:cubicBezTo>
                  <a:cubicBezTo>
                    <a:pt x="0" y="0"/>
                    <a:pt x="0" y="0"/>
                    <a:pt x="0" y="0"/>
                  </a:cubicBezTo>
                  <a:cubicBezTo>
                    <a:pt x="0" y="18700"/>
                    <a:pt x="0" y="18700"/>
                    <a:pt x="0" y="18700"/>
                  </a:cubicBezTo>
                  <a:cubicBezTo>
                    <a:pt x="2845" y="19061"/>
                    <a:pt x="5866" y="19175"/>
                    <a:pt x="8672" y="19175"/>
                  </a:cubicBezTo>
                  <a:cubicBezTo>
                    <a:pt x="8782" y="19175"/>
                    <a:pt x="8891" y="19175"/>
                    <a:pt x="9000" y="19174"/>
                  </a:cubicBezTo>
                  <a:cubicBezTo>
                    <a:pt x="9109" y="19174"/>
                    <a:pt x="9218" y="19174"/>
                    <a:pt x="9326" y="19173"/>
                  </a:cubicBezTo>
                  <a:cubicBezTo>
                    <a:pt x="9921" y="19169"/>
                    <a:pt x="10505" y="19161"/>
                    <a:pt x="11074" y="19149"/>
                  </a:cubicBezTo>
                  <a:cubicBezTo>
                    <a:pt x="11450" y="19141"/>
                    <a:pt x="11818" y="19131"/>
                    <a:pt x="12179" y="19120"/>
                  </a:cubicBezTo>
                  <a:cubicBezTo>
                    <a:pt x="12359" y="19115"/>
                    <a:pt x="12538" y="19110"/>
                    <a:pt x="12714" y="19104"/>
                  </a:cubicBezTo>
                  <a:cubicBezTo>
                    <a:pt x="15007" y="19028"/>
                    <a:pt x="16952" y="18911"/>
                    <a:pt x="18245" y="18856"/>
                  </a:cubicBezTo>
                  <a:cubicBezTo>
                    <a:pt x="18256" y="18856"/>
                    <a:pt x="18268" y="18855"/>
                    <a:pt x="18279" y="18854"/>
                  </a:cubicBezTo>
                  <a:cubicBezTo>
                    <a:pt x="18291" y="18854"/>
                    <a:pt x="18302" y="18853"/>
                    <a:pt x="18313" y="18852"/>
                  </a:cubicBezTo>
                  <a:cubicBezTo>
                    <a:pt x="19342" y="18809"/>
                    <a:pt x="20443" y="18760"/>
                    <a:pt x="21595" y="18707"/>
                  </a:cubicBezTo>
                  <a:cubicBezTo>
                    <a:pt x="22286" y="18675"/>
                    <a:pt x="22996" y="18642"/>
                    <a:pt x="23720" y="18607"/>
                  </a:cubicBezTo>
                  <a:cubicBezTo>
                    <a:pt x="23923" y="18598"/>
                    <a:pt x="24127" y="18588"/>
                    <a:pt x="24332" y="18578"/>
                  </a:cubicBezTo>
                  <a:cubicBezTo>
                    <a:pt x="24743" y="18558"/>
                    <a:pt x="25157" y="18538"/>
                    <a:pt x="25574" y="18518"/>
                  </a:cubicBezTo>
                  <a:cubicBezTo>
                    <a:pt x="26305" y="18483"/>
                    <a:pt x="27045" y="18446"/>
                    <a:pt x="27791" y="18409"/>
                  </a:cubicBezTo>
                  <a:cubicBezTo>
                    <a:pt x="28843" y="18356"/>
                    <a:pt x="29894" y="18303"/>
                    <a:pt x="30946" y="18249"/>
                  </a:cubicBezTo>
                  <a:cubicBezTo>
                    <a:pt x="31519" y="18220"/>
                    <a:pt x="32091" y="18190"/>
                    <a:pt x="32660" y="18161"/>
                  </a:cubicBezTo>
                  <a:cubicBezTo>
                    <a:pt x="32968" y="18145"/>
                    <a:pt x="33276" y="18129"/>
                    <a:pt x="33582" y="18113"/>
                  </a:cubicBezTo>
                  <a:cubicBezTo>
                    <a:pt x="34041" y="18089"/>
                    <a:pt x="34498" y="18065"/>
                    <a:pt x="34950" y="18041"/>
                  </a:cubicBezTo>
                  <a:cubicBezTo>
                    <a:pt x="36610" y="17953"/>
                    <a:pt x="38220" y="17867"/>
                    <a:pt x="39729" y="17784"/>
                  </a:cubicBezTo>
                  <a:cubicBezTo>
                    <a:pt x="39739" y="17784"/>
                    <a:pt x="39749" y="17783"/>
                    <a:pt x="39759" y="17782"/>
                  </a:cubicBezTo>
                  <a:cubicBezTo>
                    <a:pt x="39767" y="17782"/>
                    <a:pt x="39775" y="17781"/>
                    <a:pt x="39784" y="17781"/>
                  </a:cubicBezTo>
                  <a:cubicBezTo>
                    <a:pt x="40184" y="17759"/>
                    <a:pt x="40576" y="17738"/>
                    <a:pt x="40960" y="17717"/>
                  </a:cubicBezTo>
                  <a:cubicBezTo>
                    <a:pt x="40960" y="3199"/>
                    <a:pt x="40960" y="3199"/>
                    <a:pt x="40960" y="3199"/>
                  </a:cubicBezTo>
                  <a:cubicBezTo>
                    <a:pt x="35381" y="2610"/>
                    <a:pt x="29803" y="2026"/>
                    <a:pt x="24222" y="1448"/>
                  </a:cubicBezTo>
                  <a:cubicBezTo>
                    <a:pt x="22400" y="1259"/>
                    <a:pt x="20577" y="1071"/>
                    <a:pt x="18754" y="883"/>
                  </a:cubicBezTo>
                  <a:close/>
                </a:path>
              </a:pathLst>
            </a:custGeom>
            <a:solidFill>
              <a:srgbClr val="693A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892450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2BD1B8-83F7-4F72-9486-30EEBB5EB395}"/>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8B5076A3-81C0-426D-B1A8-4EEED2A17D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778-3FA3-43FE-9D7C-58A361875476}"/>
              </a:ext>
            </a:extLst>
          </p:cNvPr>
          <p:cNvSpPr>
            <a:spLocks noGrp="1"/>
          </p:cNvSpPr>
          <p:nvPr>
            <p:ph type="dt" sz="half" idx="10"/>
          </p:nvPr>
        </p:nvSpPr>
        <p:spPr/>
        <p:txBody>
          <a:bodyPr/>
          <a:lstStyle/>
          <a:p>
            <a:fld id="{E311B859-213E-415C-B1EE-1CD80681A6D2}" type="datetimeFigureOut">
              <a:rPr lang="nl-NL" smtClean="0"/>
              <a:t>26-6-2025</a:t>
            </a:fld>
            <a:endParaRPr lang="nl-NL"/>
          </a:p>
        </p:txBody>
      </p:sp>
      <p:sp>
        <p:nvSpPr>
          <p:cNvPr id="5" name="Tijdelijke aanduiding voor voettekst 4">
            <a:extLst>
              <a:ext uri="{FF2B5EF4-FFF2-40B4-BE49-F238E27FC236}">
                <a16:creationId xmlns:a16="http://schemas.microsoft.com/office/drawing/2014/main" id="{6A417937-67EB-4317-990D-5A235E24EA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D4E03C-0389-4215-87CC-C1D9558C37A2}"/>
              </a:ext>
            </a:extLst>
          </p:cNvPr>
          <p:cNvSpPr>
            <a:spLocks noGrp="1"/>
          </p:cNvSpPr>
          <p:nvPr>
            <p:ph type="sldNum" sz="quarter" idx="12"/>
          </p:nvPr>
        </p:nvSpPr>
        <p:spPr/>
        <p:txBody>
          <a:bodyPr/>
          <a:lstStyle/>
          <a:p>
            <a:fld id="{5EF5144B-F575-47CD-80B1-ACC57F1F19E8}" type="slidenum">
              <a:rPr lang="nl-NL" smtClean="0"/>
              <a:t>‹#›</a:t>
            </a:fld>
            <a:endParaRPr lang="nl-NL"/>
          </a:p>
        </p:txBody>
      </p:sp>
    </p:spTree>
    <p:extLst>
      <p:ext uri="{BB962C8B-B14F-4D97-AF65-F5344CB8AC3E}">
        <p14:creationId xmlns:p14="http://schemas.microsoft.com/office/powerpoint/2010/main" val="364896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D6A27D-15B0-4F95-84DA-B34C8F915173}"/>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067F5580-BB8D-4B77-986C-B59019399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19492C6-744D-4EDC-8B69-B4374E20E287}"/>
              </a:ext>
            </a:extLst>
          </p:cNvPr>
          <p:cNvSpPr>
            <a:spLocks noGrp="1"/>
          </p:cNvSpPr>
          <p:nvPr>
            <p:ph type="dt" sz="half" idx="10"/>
          </p:nvPr>
        </p:nvSpPr>
        <p:spPr/>
        <p:txBody>
          <a:bodyPr/>
          <a:lstStyle/>
          <a:p>
            <a:fld id="{E311B859-213E-415C-B1EE-1CD80681A6D2}" type="datetimeFigureOut">
              <a:rPr lang="nl-NL" smtClean="0"/>
              <a:t>26-6-2025</a:t>
            </a:fld>
            <a:endParaRPr lang="nl-NL"/>
          </a:p>
        </p:txBody>
      </p:sp>
      <p:sp>
        <p:nvSpPr>
          <p:cNvPr id="5" name="Tijdelijke aanduiding voor voettekst 4">
            <a:extLst>
              <a:ext uri="{FF2B5EF4-FFF2-40B4-BE49-F238E27FC236}">
                <a16:creationId xmlns:a16="http://schemas.microsoft.com/office/drawing/2014/main" id="{8726A667-AB9C-4D28-BE56-E2E46842B80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364AD8F-1F1C-41DE-8201-D3F988001279}"/>
              </a:ext>
            </a:extLst>
          </p:cNvPr>
          <p:cNvSpPr>
            <a:spLocks noGrp="1"/>
          </p:cNvSpPr>
          <p:nvPr>
            <p:ph type="sldNum" sz="quarter" idx="12"/>
          </p:nvPr>
        </p:nvSpPr>
        <p:spPr/>
        <p:txBody>
          <a:bodyPr/>
          <a:lstStyle/>
          <a:p>
            <a:fld id="{5EF5144B-F575-47CD-80B1-ACC57F1F19E8}" type="slidenum">
              <a:rPr lang="nl-NL" smtClean="0"/>
              <a:t>‹#›</a:t>
            </a:fld>
            <a:endParaRPr lang="nl-NL"/>
          </a:p>
        </p:txBody>
      </p:sp>
    </p:spTree>
    <p:extLst>
      <p:ext uri="{BB962C8B-B14F-4D97-AF65-F5344CB8AC3E}">
        <p14:creationId xmlns:p14="http://schemas.microsoft.com/office/powerpoint/2010/main" val="54431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17C1AE-BA18-4B59-B6A1-76598A04BAE6}"/>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2336C8E8-4FA8-4D9D-AB48-93117575600F}"/>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BD4C658-C777-4AF9-92C6-167F4CE8B68D}"/>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C48140A-DB03-4D3C-85C5-37F05A8636BF}"/>
              </a:ext>
            </a:extLst>
          </p:cNvPr>
          <p:cNvSpPr>
            <a:spLocks noGrp="1"/>
          </p:cNvSpPr>
          <p:nvPr>
            <p:ph type="dt" sz="half" idx="10"/>
          </p:nvPr>
        </p:nvSpPr>
        <p:spPr/>
        <p:txBody>
          <a:bodyPr/>
          <a:lstStyle/>
          <a:p>
            <a:fld id="{E311B859-213E-415C-B1EE-1CD80681A6D2}" type="datetimeFigureOut">
              <a:rPr lang="nl-NL" smtClean="0"/>
              <a:t>26-6-2025</a:t>
            </a:fld>
            <a:endParaRPr lang="nl-NL"/>
          </a:p>
        </p:txBody>
      </p:sp>
      <p:sp>
        <p:nvSpPr>
          <p:cNvPr id="6" name="Tijdelijke aanduiding voor voettekst 5">
            <a:extLst>
              <a:ext uri="{FF2B5EF4-FFF2-40B4-BE49-F238E27FC236}">
                <a16:creationId xmlns:a16="http://schemas.microsoft.com/office/drawing/2014/main" id="{AFD4EC30-C587-414F-A7A0-4B451EF0AC0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3216399-4A8E-446C-A25D-0F1546B2BB2F}"/>
              </a:ext>
            </a:extLst>
          </p:cNvPr>
          <p:cNvSpPr>
            <a:spLocks noGrp="1"/>
          </p:cNvSpPr>
          <p:nvPr>
            <p:ph type="sldNum" sz="quarter" idx="12"/>
          </p:nvPr>
        </p:nvSpPr>
        <p:spPr/>
        <p:txBody>
          <a:bodyPr/>
          <a:lstStyle/>
          <a:p>
            <a:fld id="{5EF5144B-F575-47CD-80B1-ACC57F1F19E8}" type="slidenum">
              <a:rPr lang="nl-NL" smtClean="0"/>
              <a:t>‹#›</a:t>
            </a:fld>
            <a:endParaRPr lang="nl-NL"/>
          </a:p>
        </p:txBody>
      </p:sp>
    </p:spTree>
    <p:extLst>
      <p:ext uri="{BB962C8B-B14F-4D97-AF65-F5344CB8AC3E}">
        <p14:creationId xmlns:p14="http://schemas.microsoft.com/office/powerpoint/2010/main" val="241623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F2BA5E-67CA-4F92-BC52-7E1CAB65E242}"/>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035F7C8D-EE11-4C9F-834C-6F15526541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3D39F5A4-C2E2-409D-83D9-EFD505FCFB53}"/>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6211BC6-BEC1-41D2-BC6F-C9D82123E8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4805D608-C89A-4A35-A686-B02321E0FF45}"/>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7730531-E46B-439F-9142-2980FE2C28C4}"/>
              </a:ext>
            </a:extLst>
          </p:cNvPr>
          <p:cNvSpPr>
            <a:spLocks noGrp="1"/>
          </p:cNvSpPr>
          <p:nvPr>
            <p:ph type="dt" sz="half" idx="10"/>
          </p:nvPr>
        </p:nvSpPr>
        <p:spPr/>
        <p:txBody>
          <a:bodyPr/>
          <a:lstStyle/>
          <a:p>
            <a:fld id="{E311B859-213E-415C-B1EE-1CD80681A6D2}" type="datetimeFigureOut">
              <a:rPr lang="nl-NL" smtClean="0"/>
              <a:t>26-6-2025</a:t>
            </a:fld>
            <a:endParaRPr lang="nl-NL"/>
          </a:p>
        </p:txBody>
      </p:sp>
      <p:sp>
        <p:nvSpPr>
          <p:cNvPr id="8" name="Tijdelijke aanduiding voor voettekst 7">
            <a:extLst>
              <a:ext uri="{FF2B5EF4-FFF2-40B4-BE49-F238E27FC236}">
                <a16:creationId xmlns:a16="http://schemas.microsoft.com/office/drawing/2014/main" id="{D4AD2B30-2A56-4D38-8D22-0451A3D3CE7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4A0AB7F-B792-4484-AB68-6D33EED1E528}"/>
              </a:ext>
            </a:extLst>
          </p:cNvPr>
          <p:cNvSpPr>
            <a:spLocks noGrp="1"/>
          </p:cNvSpPr>
          <p:nvPr>
            <p:ph type="sldNum" sz="quarter" idx="12"/>
          </p:nvPr>
        </p:nvSpPr>
        <p:spPr/>
        <p:txBody>
          <a:bodyPr/>
          <a:lstStyle/>
          <a:p>
            <a:fld id="{5EF5144B-F575-47CD-80B1-ACC57F1F19E8}" type="slidenum">
              <a:rPr lang="nl-NL" smtClean="0"/>
              <a:t>‹#›</a:t>
            </a:fld>
            <a:endParaRPr lang="nl-NL"/>
          </a:p>
        </p:txBody>
      </p:sp>
    </p:spTree>
    <p:extLst>
      <p:ext uri="{BB962C8B-B14F-4D97-AF65-F5344CB8AC3E}">
        <p14:creationId xmlns:p14="http://schemas.microsoft.com/office/powerpoint/2010/main" val="367584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EC4F9-E534-40F2-9B9D-0C87E50E34C8}"/>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B917EA68-ED91-4BCF-B749-ABB88F01A09D}"/>
              </a:ext>
            </a:extLst>
          </p:cNvPr>
          <p:cNvSpPr>
            <a:spLocks noGrp="1"/>
          </p:cNvSpPr>
          <p:nvPr>
            <p:ph type="dt" sz="half" idx="10"/>
          </p:nvPr>
        </p:nvSpPr>
        <p:spPr/>
        <p:txBody>
          <a:bodyPr/>
          <a:lstStyle/>
          <a:p>
            <a:fld id="{E311B859-213E-415C-B1EE-1CD80681A6D2}" type="datetimeFigureOut">
              <a:rPr lang="nl-NL" smtClean="0"/>
              <a:t>26-6-2025</a:t>
            </a:fld>
            <a:endParaRPr lang="nl-NL"/>
          </a:p>
        </p:txBody>
      </p:sp>
      <p:sp>
        <p:nvSpPr>
          <p:cNvPr id="4" name="Tijdelijke aanduiding voor voettekst 3">
            <a:extLst>
              <a:ext uri="{FF2B5EF4-FFF2-40B4-BE49-F238E27FC236}">
                <a16:creationId xmlns:a16="http://schemas.microsoft.com/office/drawing/2014/main" id="{E8DD9A6B-8239-4346-8288-0A7DA7A13E9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8BC9A89-B3E8-4B80-AB2C-C73C4EA68221}"/>
              </a:ext>
            </a:extLst>
          </p:cNvPr>
          <p:cNvSpPr>
            <a:spLocks noGrp="1"/>
          </p:cNvSpPr>
          <p:nvPr>
            <p:ph type="sldNum" sz="quarter" idx="12"/>
          </p:nvPr>
        </p:nvSpPr>
        <p:spPr/>
        <p:txBody>
          <a:bodyPr/>
          <a:lstStyle/>
          <a:p>
            <a:fld id="{5EF5144B-F575-47CD-80B1-ACC57F1F19E8}" type="slidenum">
              <a:rPr lang="nl-NL" smtClean="0"/>
              <a:t>‹#›</a:t>
            </a:fld>
            <a:endParaRPr lang="nl-NL"/>
          </a:p>
        </p:txBody>
      </p:sp>
    </p:spTree>
    <p:extLst>
      <p:ext uri="{BB962C8B-B14F-4D97-AF65-F5344CB8AC3E}">
        <p14:creationId xmlns:p14="http://schemas.microsoft.com/office/powerpoint/2010/main" val="138514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2D690D9-50A2-45F9-9B8E-2DF716554193}"/>
              </a:ext>
            </a:extLst>
          </p:cNvPr>
          <p:cNvSpPr>
            <a:spLocks noGrp="1"/>
          </p:cNvSpPr>
          <p:nvPr>
            <p:ph type="dt" sz="half" idx="10"/>
          </p:nvPr>
        </p:nvSpPr>
        <p:spPr/>
        <p:txBody>
          <a:bodyPr/>
          <a:lstStyle/>
          <a:p>
            <a:fld id="{E311B859-213E-415C-B1EE-1CD80681A6D2}" type="datetimeFigureOut">
              <a:rPr lang="nl-NL" smtClean="0"/>
              <a:t>26-6-2025</a:t>
            </a:fld>
            <a:endParaRPr lang="nl-NL"/>
          </a:p>
        </p:txBody>
      </p:sp>
      <p:sp>
        <p:nvSpPr>
          <p:cNvPr id="3" name="Tijdelijke aanduiding voor voettekst 2">
            <a:extLst>
              <a:ext uri="{FF2B5EF4-FFF2-40B4-BE49-F238E27FC236}">
                <a16:creationId xmlns:a16="http://schemas.microsoft.com/office/drawing/2014/main" id="{EC3C7AAB-AC70-4794-BB9E-E3043F0C54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A3DF659-4731-4E74-8F37-CC702FFD8026}"/>
              </a:ext>
            </a:extLst>
          </p:cNvPr>
          <p:cNvSpPr>
            <a:spLocks noGrp="1"/>
          </p:cNvSpPr>
          <p:nvPr>
            <p:ph type="sldNum" sz="quarter" idx="12"/>
          </p:nvPr>
        </p:nvSpPr>
        <p:spPr/>
        <p:txBody>
          <a:bodyPr/>
          <a:lstStyle/>
          <a:p>
            <a:fld id="{5EF5144B-F575-47CD-80B1-ACC57F1F19E8}" type="slidenum">
              <a:rPr lang="nl-NL" smtClean="0"/>
              <a:t>‹#›</a:t>
            </a:fld>
            <a:endParaRPr lang="nl-NL"/>
          </a:p>
        </p:txBody>
      </p:sp>
    </p:spTree>
    <p:extLst>
      <p:ext uri="{BB962C8B-B14F-4D97-AF65-F5344CB8AC3E}">
        <p14:creationId xmlns:p14="http://schemas.microsoft.com/office/powerpoint/2010/main" val="320881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D3741-3C4B-4AAF-BF32-903F4D46D867}"/>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D05FC662-2D95-423F-97E6-9DA29C740C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2B3E21A-018C-4BFC-97A4-4D554CC51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32EC4F30-865D-4300-AFE0-838D692AB305}"/>
              </a:ext>
            </a:extLst>
          </p:cNvPr>
          <p:cNvSpPr>
            <a:spLocks noGrp="1"/>
          </p:cNvSpPr>
          <p:nvPr>
            <p:ph type="dt" sz="half" idx="10"/>
          </p:nvPr>
        </p:nvSpPr>
        <p:spPr/>
        <p:txBody>
          <a:bodyPr/>
          <a:lstStyle/>
          <a:p>
            <a:fld id="{E311B859-213E-415C-B1EE-1CD80681A6D2}" type="datetimeFigureOut">
              <a:rPr lang="nl-NL" smtClean="0"/>
              <a:t>26-6-2025</a:t>
            </a:fld>
            <a:endParaRPr lang="nl-NL"/>
          </a:p>
        </p:txBody>
      </p:sp>
      <p:sp>
        <p:nvSpPr>
          <p:cNvPr id="6" name="Tijdelijke aanduiding voor voettekst 5">
            <a:extLst>
              <a:ext uri="{FF2B5EF4-FFF2-40B4-BE49-F238E27FC236}">
                <a16:creationId xmlns:a16="http://schemas.microsoft.com/office/drawing/2014/main" id="{44749F7F-1477-49AD-8807-F0AACD0AAAD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B9D8D11-A7DE-406E-89A9-0929E47C3E7D}"/>
              </a:ext>
            </a:extLst>
          </p:cNvPr>
          <p:cNvSpPr>
            <a:spLocks noGrp="1"/>
          </p:cNvSpPr>
          <p:nvPr>
            <p:ph type="sldNum" sz="quarter" idx="12"/>
          </p:nvPr>
        </p:nvSpPr>
        <p:spPr/>
        <p:txBody>
          <a:bodyPr/>
          <a:lstStyle/>
          <a:p>
            <a:fld id="{5EF5144B-F575-47CD-80B1-ACC57F1F19E8}" type="slidenum">
              <a:rPr lang="nl-NL" smtClean="0"/>
              <a:t>‹#›</a:t>
            </a:fld>
            <a:endParaRPr lang="nl-NL"/>
          </a:p>
        </p:txBody>
      </p:sp>
    </p:spTree>
    <p:extLst>
      <p:ext uri="{BB962C8B-B14F-4D97-AF65-F5344CB8AC3E}">
        <p14:creationId xmlns:p14="http://schemas.microsoft.com/office/powerpoint/2010/main" val="15467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7FDF2A-AD57-4194-9CC2-894A34C28D19}"/>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D3B97143-9EFB-4789-9188-1D6A98F6B2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C7C308E5-3E2B-4E74-973C-D82319FFC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21CAD860-354D-44D3-BA38-D102DDAC053C}"/>
              </a:ext>
            </a:extLst>
          </p:cNvPr>
          <p:cNvSpPr>
            <a:spLocks noGrp="1"/>
          </p:cNvSpPr>
          <p:nvPr>
            <p:ph type="dt" sz="half" idx="10"/>
          </p:nvPr>
        </p:nvSpPr>
        <p:spPr/>
        <p:txBody>
          <a:bodyPr/>
          <a:lstStyle/>
          <a:p>
            <a:fld id="{E311B859-213E-415C-B1EE-1CD80681A6D2}" type="datetimeFigureOut">
              <a:rPr lang="nl-NL" smtClean="0"/>
              <a:t>26-6-2025</a:t>
            </a:fld>
            <a:endParaRPr lang="nl-NL"/>
          </a:p>
        </p:txBody>
      </p:sp>
      <p:sp>
        <p:nvSpPr>
          <p:cNvPr id="6" name="Tijdelijke aanduiding voor voettekst 5">
            <a:extLst>
              <a:ext uri="{FF2B5EF4-FFF2-40B4-BE49-F238E27FC236}">
                <a16:creationId xmlns:a16="http://schemas.microsoft.com/office/drawing/2014/main" id="{A39B3285-B519-4ED3-B7B6-B4973427432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B875E15-AAE3-488A-8079-AAD1119515BB}"/>
              </a:ext>
            </a:extLst>
          </p:cNvPr>
          <p:cNvSpPr>
            <a:spLocks noGrp="1"/>
          </p:cNvSpPr>
          <p:nvPr>
            <p:ph type="sldNum" sz="quarter" idx="12"/>
          </p:nvPr>
        </p:nvSpPr>
        <p:spPr/>
        <p:txBody>
          <a:bodyPr/>
          <a:lstStyle/>
          <a:p>
            <a:fld id="{5EF5144B-F575-47CD-80B1-ACC57F1F19E8}" type="slidenum">
              <a:rPr lang="nl-NL" smtClean="0"/>
              <a:t>‹#›</a:t>
            </a:fld>
            <a:endParaRPr lang="nl-NL"/>
          </a:p>
        </p:txBody>
      </p:sp>
    </p:spTree>
    <p:extLst>
      <p:ext uri="{BB962C8B-B14F-4D97-AF65-F5344CB8AC3E}">
        <p14:creationId xmlns:p14="http://schemas.microsoft.com/office/powerpoint/2010/main" val="353863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922679A-73BD-40AC-BB38-77C923725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C5716AE-9BBD-4A81-A9A1-2476082FD3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D588D4-66F1-4B78-80B2-56709E3B77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1B859-213E-415C-B1EE-1CD80681A6D2}" type="datetimeFigureOut">
              <a:rPr lang="nl-NL" smtClean="0"/>
              <a:t>26-6-2025</a:t>
            </a:fld>
            <a:endParaRPr lang="nl-NL"/>
          </a:p>
        </p:txBody>
      </p:sp>
      <p:sp>
        <p:nvSpPr>
          <p:cNvPr id="5" name="Tijdelijke aanduiding voor voettekst 4">
            <a:extLst>
              <a:ext uri="{FF2B5EF4-FFF2-40B4-BE49-F238E27FC236}">
                <a16:creationId xmlns:a16="http://schemas.microsoft.com/office/drawing/2014/main" id="{1086C8E0-1A7D-43A1-A98C-70C195A4CB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0605BEA-634D-4AF2-A602-7F079D3FC6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5144B-F575-47CD-80B1-ACC57F1F19E8}" type="slidenum">
              <a:rPr lang="nl-NL" smtClean="0"/>
              <a:t>‹#›</a:t>
            </a:fld>
            <a:endParaRPr lang="nl-NL"/>
          </a:p>
        </p:txBody>
      </p:sp>
    </p:spTree>
    <p:extLst>
      <p:ext uri="{BB962C8B-B14F-4D97-AF65-F5344CB8AC3E}">
        <p14:creationId xmlns:p14="http://schemas.microsoft.com/office/powerpoint/2010/main" val="457933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5.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valente.nl/themas/dossier-kwaliteitsstandaard-voor-professionals-in-herstelondersteunende-zorg/"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hyperlink" Target="https://www.valente.nl/kennisbank/kwaliteitsstandaard-voor-professionals-in-herstelondersteunende-zorg/" TargetMode="External"/><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hyperlink" Target="https://www.valente.nl/nieuws/vernieuwd-totaalconcept-bwb-vastgesteld/" TargetMode="External"/><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31000"/>
          </a:blip>
          <a:stretch>
            <a:fillRect/>
          </a:stretch>
        </a:blipFill>
        <a:effectLst/>
      </p:bgPr>
    </p:bg>
    <p:spTree>
      <p:nvGrpSpPr>
        <p:cNvPr id="1" name="">
          <a:extLst>
            <a:ext uri="{FF2B5EF4-FFF2-40B4-BE49-F238E27FC236}">
              <a16:creationId xmlns:a16="http://schemas.microsoft.com/office/drawing/2014/main" id="{0DAA8C85-916A-990E-4ED8-1DE1CFBA5D7E}"/>
            </a:ext>
          </a:extLst>
        </p:cNvPr>
        <p:cNvGrpSpPr/>
        <p:nvPr/>
      </p:nvGrpSpPr>
      <p:grpSpPr>
        <a:xfrm>
          <a:off x="0" y="0"/>
          <a:ext cx="0" cy="0"/>
          <a:chOff x="0" y="0"/>
          <a:chExt cx="0" cy="0"/>
        </a:xfrm>
      </p:grpSpPr>
      <p:pic>
        <p:nvPicPr>
          <p:cNvPr id="17" name="Afbeelding 16">
            <a:extLst>
              <a:ext uri="{FF2B5EF4-FFF2-40B4-BE49-F238E27FC236}">
                <a16:creationId xmlns:a16="http://schemas.microsoft.com/office/drawing/2014/main" id="{EDC3A536-FE28-D0AF-3B1E-91D73E7AC4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37623" y="0"/>
            <a:ext cx="1632456" cy="1632456"/>
          </a:xfrm>
          <a:prstGeom prst="rect">
            <a:avLst/>
          </a:prstGeom>
        </p:spPr>
      </p:pic>
      <p:sp>
        <p:nvSpPr>
          <p:cNvPr id="21" name="Gelijkbenige driehoek 20">
            <a:extLst>
              <a:ext uri="{FF2B5EF4-FFF2-40B4-BE49-F238E27FC236}">
                <a16:creationId xmlns:a16="http://schemas.microsoft.com/office/drawing/2014/main" id="{CCFEE8C4-7958-2DC5-91E4-A2B834A56C81}"/>
              </a:ext>
            </a:extLst>
          </p:cNvPr>
          <p:cNvSpPr/>
          <p:nvPr/>
        </p:nvSpPr>
        <p:spPr>
          <a:xfrm>
            <a:off x="0" y="1"/>
            <a:ext cx="3432811" cy="6857999"/>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F46DB43F-F37A-B3C7-6586-FA85CC4E8AA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4011" t="28183" r="14145" b="21817"/>
          <a:stretch/>
        </p:blipFill>
        <p:spPr>
          <a:xfrm>
            <a:off x="266701" y="5749844"/>
            <a:ext cx="2616993" cy="913083"/>
          </a:xfrm>
          <a:prstGeom prst="rect">
            <a:avLst/>
          </a:prstGeom>
        </p:spPr>
      </p:pic>
      <p:sp>
        <p:nvSpPr>
          <p:cNvPr id="3" name="Tekstvak 2">
            <a:extLst>
              <a:ext uri="{FF2B5EF4-FFF2-40B4-BE49-F238E27FC236}">
                <a16:creationId xmlns:a16="http://schemas.microsoft.com/office/drawing/2014/main" id="{0581878A-20BD-ABF2-7446-B133964A978F}"/>
              </a:ext>
            </a:extLst>
          </p:cNvPr>
          <p:cNvSpPr txBox="1"/>
          <p:nvPr/>
        </p:nvSpPr>
        <p:spPr>
          <a:xfrm>
            <a:off x="2293071" y="2087930"/>
            <a:ext cx="9518940" cy="37856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black"/>
                </a:solidFill>
                <a:effectLst/>
                <a:uLnTx/>
                <a:uFillTx/>
                <a:latin typeface="Calibri" panose="020F0502020204030204"/>
                <a:ea typeface="+mn-ea"/>
                <a:cs typeface="+mn-cs"/>
              </a:rPr>
              <a:t>Kwaliteitsstandaard voor Professionals in de herstelondersteunende zorg</a:t>
            </a:r>
            <a:endParaRPr lang="nl-NL" sz="4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D3C5047F-08DA-57E1-D616-EEDC72CFC6C5}"/>
              </a:ext>
            </a:extLst>
          </p:cNvPr>
          <p:cNvSpPr txBox="1"/>
          <p:nvPr/>
        </p:nvSpPr>
        <p:spPr>
          <a:xfrm>
            <a:off x="8944751" y="5698553"/>
            <a:ext cx="463440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17 april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40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00571" y="0"/>
            <a:ext cx="4990859" cy="6858000"/>
            <a:chOff x="0" y="0"/>
            <a:chExt cx="9981719" cy="13716000"/>
          </a:xfrm>
        </p:grpSpPr>
        <p:grpSp>
          <p:nvGrpSpPr>
            <p:cNvPr id="3" name="Group 3"/>
            <p:cNvGrpSpPr/>
            <p:nvPr/>
          </p:nvGrpSpPr>
          <p:grpSpPr>
            <a:xfrm>
              <a:off x="0" y="5944060"/>
              <a:ext cx="9981719" cy="7771940"/>
              <a:chOff x="0" y="0"/>
              <a:chExt cx="2167467" cy="1687627"/>
            </a:xfrm>
          </p:grpSpPr>
          <p:sp>
            <p:nvSpPr>
              <p:cNvPr id="4" name="Freeform 4"/>
              <p:cNvSpPr/>
              <p:nvPr/>
            </p:nvSpPr>
            <p:spPr>
              <a:xfrm>
                <a:off x="0" y="0"/>
                <a:ext cx="2167467" cy="1687627"/>
              </a:xfrm>
              <a:custGeom>
                <a:avLst/>
                <a:gdLst/>
                <a:ahLst/>
                <a:cxnLst/>
                <a:rect l="l" t="t" r="r" b="b"/>
                <a:pathLst>
                  <a:path w="2167467" h="1687627">
                    <a:moveTo>
                      <a:pt x="47571" y="0"/>
                    </a:moveTo>
                    <a:lnTo>
                      <a:pt x="2119896" y="0"/>
                    </a:lnTo>
                    <a:cubicBezTo>
                      <a:pt x="2146169" y="0"/>
                      <a:pt x="2167467" y="21298"/>
                      <a:pt x="2167467" y="47571"/>
                    </a:cubicBezTo>
                    <a:lnTo>
                      <a:pt x="2167467" y="1640056"/>
                    </a:lnTo>
                    <a:cubicBezTo>
                      <a:pt x="2167467" y="1666329"/>
                      <a:pt x="2146169" y="1687627"/>
                      <a:pt x="2119896" y="1687627"/>
                    </a:cubicBezTo>
                    <a:lnTo>
                      <a:pt x="47571" y="1687627"/>
                    </a:lnTo>
                    <a:cubicBezTo>
                      <a:pt x="21298" y="1687627"/>
                      <a:pt x="0" y="1666329"/>
                      <a:pt x="0" y="1640056"/>
                    </a:cubicBezTo>
                    <a:lnTo>
                      <a:pt x="0" y="47571"/>
                    </a:lnTo>
                    <a:cubicBezTo>
                      <a:pt x="0" y="21298"/>
                      <a:pt x="21298" y="0"/>
                      <a:pt x="47571" y="0"/>
                    </a:cubicBezTo>
                    <a:close/>
                  </a:path>
                </a:pathLst>
              </a:custGeom>
              <a:solidFill>
                <a:srgbClr val="243C47"/>
              </a:solidFill>
            </p:spPr>
            <p:txBody>
              <a:bodyPr/>
              <a:lstStyle/>
              <a:p>
                <a:endParaRPr lang="nl-NL" sz="1200"/>
              </a:p>
            </p:txBody>
          </p:sp>
          <p:sp>
            <p:nvSpPr>
              <p:cNvPr id="5" name="TextBox 5"/>
              <p:cNvSpPr txBox="1"/>
              <p:nvPr/>
            </p:nvSpPr>
            <p:spPr>
              <a:xfrm>
                <a:off x="0" y="-28575"/>
                <a:ext cx="2167467" cy="1716202"/>
              </a:xfrm>
              <a:prstGeom prst="rect">
                <a:avLst/>
              </a:prstGeom>
            </p:spPr>
            <p:txBody>
              <a:bodyPr lIns="20960" tIns="20960" rIns="20960" bIns="20960" rtlCol="0" anchor="ctr"/>
              <a:lstStyle/>
              <a:p>
                <a:pPr algn="ctr">
                  <a:lnSpc>
                    <a:spcPts val="1675"/>
                  </a:lnSpc>
                  <a:spcBef>
                    <a:spcPct val="0"/>
                  </a:spcBef>
                </a:pPr>
                <a:endParaRPr sz="1200"/>
              </a:p>
            </p:txBody>
          </p:sp>
        </p:grpSp>
        <p:grpSp>
          <p:nvGrpSpPr>
            <p:cNvPr id="6" name="Group 6"/>
            <p:cNvGrpSpPr/>
            <p:nvPr/>
          </p:nvGrpSpPr>
          <p:grpSpPr>
            <a:xfrm>
              <a:off x="122663" y="0"/>
              <a:ext cx="9859056" cy="5716117"/>
              <a:chOff x="0" y="0"/>
              <a:chExt cx="888922" cy="515382"/>
            </a:xfrm>
          </p:grpSpPr>
          <p:sp>
            <p:nvSpPr>
              <p:cNvPr id="7" name="Freeform 7"/>
              <p:cNvSpPr/>
              <p:nvPr/>
            </p:nvSpPr>
            <p:spPr>
              <a:xfrm>
                <a:off x="0" y="0"/>
                <a:ext cx="888922" cy="515382"/>
              </a:xfrm>
              <a:custGeom>
                <a:avLst/>
                <a:gdLst/>
                <a:ahLst/>
                <a:cxnLst/>
                <a:rect l="l" t="t" r="r" b="b"/>
                <a:pathLst>
                  <a:path w="888922" h="515382">
                    <a:moveTo>
                      <a:pt x="444461" y="0"/>
                    </a:moveTo>
                    <a:lnTo>
                      <a:pt x="888922" y="515382"/>
                    </a:lnTo>
                    <a:lnTo>
                      <a:pt x="0" y="515382"/>
                    </a:lnTo>
                    <a:lnTo>
                      <a:pt x="444461" y="0"/>
                    </a:lnTo>
                    <a:close/>
                  </a:path>
                </a:pathLst>
              </a:custGeom>
              <a:solidFill>
                <a:srgbClr val="9FB504"/>
              </a:solidFill>
            </p:spPr>
            <p:txBody>
              <a:bodyPr/>
              <a:lstStyle/>
              <a:p>
                <a:endParaRPr lang="nl-NL" sz="1200"/>
              </a:p>
            </p:txBody>
          </p:sp>
          <p:sp>
            <p:nvSpPr>
              <p:cNvPr id="8" name="TextBox 8"/>
              <p:cNvSpPr txBox="1"/>
              <p:nvPr/>
            </p:nvSpPr>
            <p:spPr>
              <a:xfrm>
                <a:off x="138894" y="210710"/>
                <a:ext cx="611134" cy="267860"/>
              </a:xfrm>
              <a:prstGeom prst="rect">
                <a:avLst/>
              </a:prstGeom>
            </p:spPr>
            <p:txBody>
              <a:bodyPr lIns="20960" tIns="20960" rIns="20960" bIns="20960" rtlCol="0" anchor="ctr"/>
              <a:lstStyle/>
              <a:p>
                <a:pPr algn="ctr">
                  <a:lnSpc>
                    <a:spcPts val="1675"/>
                  </a:lnSpc>
                </a:pPr>
                <a:endParaRPr sz="1200"/>
              </a:p>
            </p:txBody>
          </p:sp>
        </p:grpSp>
        <p:grpSp>
          <p:nvGrpSpPr>
            <p:cNvPr id="9" name="Group 9"/>
            <p:cNvGrpSpPr/>
            <p:nvPr/>
          </p:nvGrpSpPr>
          <p:grpSpPr>
            <a:xfrm>
              <a:off x="812611" y="7228528"/>
              <a:ext cx="2344720" cy="5850424"/>
              <a:chOff x="0" y="0"/>
              <a:chExt cx="509141" cy="1270382"/>
            </a:xfrm>
          </p:grpSpPr>
          <p:sp>
            <p:nvSpPr>
              <p:cNvPr id="10" name="Freeform 10"/>
              <p:cNvSpPr/>
              <p:nvPr/>
            </p:nvSpPr>
            <p:spPr>
              <a:xfrm>
                <a:off x="0" y="0"/>
                <a:ext cx="509141" cy="1270382"/>
              </a:xfrm>
              <a:custGeom>
                <a:avLst/>
                <a:gdLst/>
                <a:ahLst/>
                <a:cxnLst/>
                <a:rect l="l" t="t" r="r" b="b"/>
                <a:pathLst>
                  <a:path w="509141" h="1270382">
                    <a:moveTo>
                      <a:pt x="202514" y="0"/>
                    </a:moveTo>
                    <a:lnTo>
                      <a:pt x="306627" y="0"/>
                    </a:lnTo>
                    <a:cubicBezTo>
                      <a:pt x="360337" y="0"/>
                      <a:pt x="411847" y="21336"/>
                      <a:pt x="449826" y="59315"/>
                    </a:cubicBezTo>
                    <a:cubicBezTo>
                      <a:pt x="487805" y="97294"/>
                      <a:pt x="509141" y="148804"/>
                      <a:pt x="509141" y="202514"/>
                    </a:cubicBezTo>
                    <a:lnTo>
                      <a:pt x="509141" y="1067869"/>
                    </a:lnTo>
                    <a:cubicBezTo>
                      <a:pt x="509141" y="1179714"/>
                      <a:pt x="418473" y="1270382"/>
                      <a:pt x="306627" y="1270382"/>
                    </a:cubicBezTo>
                    <a:lnTo>
                      <a:pt x="202514" y="1270382"/>
                    </a:lnTo>
                    <a:cubicBezTo>
                      <a:pt x="90668" y="1270382"/>
                      <a:pt x="0" y="1179714"/>
                      <a:pt x="0" y="1067869"/>
                    </a:cubicBezTo>
                    <a:lnTo>
                      <a:pt x="0" y="202514"/>
                    </a:lnTo>
                    <a:cubicBezTo>
                      <a:pt x="0" y="90668"/>
                      <a:pt x="90668" y="0"/>
                      <a:pt x="202514" y="0"/>
                    </a:cubicBezTo>
                    <a:close/>
                  </a:path>
                </a:pathLst>
              </a:custGeom>
              <a:solidFill>
                <a:srgbClr val="D49950"/>
              </a:solidFill>
            </p:spPr>
            <p:txBody>
              <a:bodyPr/>
              <a:lstStyle/>
              <a:p>
                <a:endParaRPr lang="nl-NL" sz="1200"/>
              </a:p>
            </p:txBody>
          </p:sp>
          <p:sp>
            <p:nvSpPr>
              <p:cNvPr id="11" name="TextBox 11"/>
              <p:cNvSpPr txBox="1"/>
              <p:nvPr/>
            </p:nvSpPr>
            <p:spPr>
              <a:xfrm>
                <a:off x="0" y="-28575"/>
                <a:ext cx="509141" cy="1298957"/>
              </a:xfrm>
              <a:prstGeom prst="rect">
                <a:avLst/>
              </a:prstGeom>
            </p:spPr>
            <p:txBody>
              <a:bodyPr lIns="20960" tIns="20960" rIns="20960" bIns="20960" rtlCol="0" anchor="ctr"/>
              <a:lstStyle/>
              <a:p>
                <a:pPr algn="ctr">
                  <a:lnSpc>
                    <a:spcPts val="1675"/>
                  </a:lnSpc>
                </a:pPr>
                <a:endParaRPr sz="1200"/>
              </a:p>
            </p:txBody>
          </p:sp>
        </p:grpSp>
        <p:grpSp>
          <p:nvGrpSpPr>
            <p:cNvPr id="12" name="Group 12"/>
            <p:cNvGrpSpPr/>
            <p:nvPr/>
          </p:nvGrpSpPr>
          <p:grpSpPr>
            <a:xfrm>
              <a:off x="3879831" y="7196438"/>
              <a:ext cx="2344720" cy="5850424"/>
              <a:chOff x="0" y="0"/>
              <a:chExt cx="509141" cy="1270382"/>
            </a:xfrm>
          </p:grpSpPr>
          <p:sp>
            <p:nvSpPr>
              <p:cNvPr id="13" name="Freeform 13"/>
              <p:cNvSpPr/>
              <p:nvPr/>
            </p:nvSpPr>
            <p:spPr>
              <a:xfrm>
                <a:off x="0" y="0"/>
                <a:ext cx="509141" cy="1270382"/>
              </a:xfrm>
              <a:custGeom>
                <a:avLst/>
                <a:gdLst/>
                <a:ahLst/>
                <a:cxnLst/>
                <a:rect l="l" t="t" r="r" b="b"/>
                <a:pathLst>
                  <a:path w="509141" h="1270382">
                    <a:moveTo>
                      <a:pt x="202514" y="0"/>
                    </a:moveTo>
                    <a:lnTo>
                      <a:pt x="306627" y="0"/>
                    </a:lnTo>
                    <a:cubicBezTo>
                      <a:pt x="360337" y="0"/>
                      <a:pt x="411847" y="21336"/>
                      <a:pt x="449826" y="59315"/>
                    </a:cubicBezTo>
                    <a:cubicBezTo>
                      <a:pt x="487805" y="97294"/>
                      <a:pt x="509141" y="148804"/>
                      <a:pt x="509141" y="202514"/>
                    </a:cubicBezTo>
                    <a:lnTo>
                      <a:pt x="509141" y="1067869"/>
                    </a:lnTo>
                    <a:cubicBezTo>
                      <a:pt x="509141" y="1179714"/>
                      <a:pt x="418473" y="1270382"/>
                      <a:pt x="306627" y="1270382"/>
                    </a:cubicBezTo>
                    <a:lnTo>
                      <a:pt x="202514" y="1270382"/>
                    </a:lnTo>
                    <a:cubicBezTo>
                      <a:pt x="90668" y="1270382"/>
                      <a:pt x="0" y="1179714"/>
                      <a:pt x="0" y="1067869"/>
                    </a:cubicBezTo>
                    <a:lnTo>
                      <a:pt x="0" y="202514"/>
                    </a:lnTo>
                    <a:cubicBezTo>
                      <a:pt x="0" y="90668"/>
                      <a:pt x="90668" y="0"/>
                      <a:pt x="202514" y="0"/>
                    </a:cubicBezTo>
                    <a:close/>
                  </a:path>
                </a:pathLst>
              </a:custGeom>
              <a:solidFill>
                <a:srgbClr val="C195BB"/>
              </a:solidFill>
            </p:spPr>
            <p:txBody>
              <a:bodyPr/>
              <a:lstStyle/>
              <a:p>
                <a:endParaRPr lang="nl-NL" sz="1200"/>
              </a:p>
            </p:txBody>
          </p:sp>
          <p:sp>
            <p:nvSpPr>
              <p:cNvPr id="14" name="TextBox 14"/>
              <p:cNvSpPr txBox="1"/>
              <p:nvPr/>
            </p:nvSpPr>
            <p:spPr>
              <a:xfrm>
                <a:off x="0" y="-28575"/>
                <a:ext cx="509141" cy="1298957"/>
              </a:xfrm>
              <a:prstGeom prst="rect">
                <a:avLst/>
              </a:prstGeom>
            </p:spPr>
            <p:txBody>
              <a:bodyPr lIns="20960" tIns="20960" rIns="20960" bIns="20960" rtlCol="0" anchor="ctr"/>
              <a:lstStyle/>
              <a:p>
                <a:pPr algn="ctr">
                  <a:lnSpc>
                    <a:spcPts val="1675"/>
                  </a:lnSpc>
                </a:pPr>
                <a:endParaRPr sz="1200"/>
              </a:p>
            </p:txBody>
          </p:sp>
        </p:grpSp>
        <p:grpSp>
          <p:nvGrpSpPr>
            <p:cNvPr id="15" name="Group 15"/>
            <p:cNvGrpSpPr/>
            <p:nvPr/>
          </p:nvGrpSpPr>
          <p:grpSpPr>
            <a:xfrm>
              <a:off x="7002702" y="7196438"/>
              <a:ext cx="2344720" cy="5850424"/>
              <a:chOff x="0" y="0"/>
              <a:chExt cx="509141" cy="1270382"/>
            </a:xfrm>
          </p:grpSpPr>
          <p:sp>
            <p:nvSpPr>
              <p:cNvPr id="16" name="Freeform 16"/>
              <p:cNvSpPr/>
              <p:nvPr/>
            </p:nvSpPr>
            <p:spPr>
              <a:xfrm>
                <a:off x="0" y="0"/>
                <a:ext cx="509141" cy="1270382"/>
              </a:xfrm>
              <a:custGeom>
                <a:avLst/>
                <a:gdLst/>
                <a:ahLst/>
                <a:cxnLst/>
                <a:rect l="l" t="t" r="r" b="b"/>
                <a:pathLst>
                  <a:path w="509141" h="1270382">
                    <a:moveTo>
                      <a:pt x="202514" y="0"/>
                    </a:moveTo>
                    <a:lnTo>
                      <a:pt x="306627" y="0"/>
                    </a:lnTo>
                    <a:cubicBezTo>
                      <a:pt x="360337" y="0"/>
                      <a:pt x="411847" y="21336"/>
                      <a:pt x="449826" y="59315"/>
                    </a:cubicBezTo>
                    <a:cubicBezTo>
                      <a:pt x="487805" y="97294"/>
                      <a:pt x="509141" y="148804"/>
                      <a:pt x="509141" y="202514"/>
                    </a:cubicBezTo>
                    <a:lnTo>
                      <a:pt x="509141" y="1067869"/>
                    </a:lnTo>
                    <a:cubicBezTo>
                      <a:pt x="509141" y="1179714"/>
                      <a:pt x="418473" y="1270382"/>
                      <a:pt x="306627" y="1270382"/>
                    </a:cubicBezTo>
                    <a:lnTo>
                      <a:pt x="202514" y="1270382"/>
                    </a:lnTo>
                    <a:cubicBezTo>
                      <a:pt x="90668" y="1270382"/>
                      <a:pt x="0" y="1179714"/>
                      <a:pt x="0" y="1067869"/>
                    </a:cubicBezTo>
                    <a:lnTo>
                      <a:pt x="0" y="202514"/>
                    </a:lnTo>
                    <a:cubicBezTo>
                      <a:pt x="0" y="90668"/>
                      <a:pt x="90668" y="0"/>
                      <a:pt x="202514" y="0"/>
                    </a:cubicBezTo>
                    <a:close/>
                  </a:path>
                </a:pathLst>
              </a:custGeom>
              <a:solidFill>
                <a:srgbClr val="5AAFAF"/>
              </a:solidFill>
            </p:spPr>
            <p:txBody>
              <a:bodyPr/>
              <a:lstStyle/>
              <a:p>
                <a:endParaRPr lang="nl-NL" sz="1200"/>
              </a:p>
            </p:txBody>
          </p:sp>
          <p:sp>
            <p:nvSpPr>
              <p:cNvPr id="17" name="TextBox 17"/>
              <p:cNvSpPr txBox="1"/>
              <p:nvPr/>
            </p:nvSpPr>
            <p:spPr>
              <a:xfrm>
                <a:off x="0" y="-28575"/>
                <a:ext cx="509141" cy="1298957"/>
              </a:xfrm>
              <a:prstGeom prst="rect">
                <a:avLst/>
              </a:prstGeom>
            </p:spPr>
            <p:txBody>
              <a:bodyPr lIns="20960" tIns="20960" rIns="20960" bIns="20960" rtlCol="0" anchor="ctr"/>
              <a:lstStyle/>
              <a:p>
                <a:pPr algn="ctr">
                  <a:lnSpc>
                    <a:spcPts val="1675"/>
                  </a:lnSpc>
                </a:pPr>
                <a:endParaRPr sz="1200"/>
              </a:p>
            </p:txBody>
          </p:sp>
        </p:grpSp>
        <p:grpSp>
          <p:nvGrpSpPr>
            <p:cNvPr id="18" name="Group 18"/>
            <p:cNvGrpSpPr/>
            <p:nvPr/>
          </p:nvGrpSpPr>
          <p:grpSpPr>
            <a:xfrm>
              <a:off x="3760597" y="6166506"/>
              <a:ext cx="2569941" cy="613996"/>
              <a:chOff x="0" y="0"/>
              <a:chExt cx="558046" cy="133325"/>
            </a:xfrm>
          </p:grpSpPr>
          <p:sp>
            <p:nvSpPr>
              <p:cNvPr id="19" name="Freeform 19"/>
              <p:cNvSpPr/>
              <p:nvPr/>
            </p:nvSpPr>
            <p:spPr>
              <a:xfrm>
                <a:off x="0" y="0"/>
                <a:ext cx="558046" cy="133325"/>
              </a:xfrm>
              <a:custGeom>
                <a:avLst/>
                <a:gdLst/>
                <a:ahLst/>
                <a:cxnLst/>
                <a:rect l="l" t="t" r="r" b="b"/>
                <a:pathLst>
                  <a:path w="558046" h="133325">
                    <a:moveTo>
                      <a:pt x="66663" y="0"/>
                    </a:moveTo>
                    <a:lnTo>
                      <a:pt x="491384" y="0"/>
                    </a:lnTo>
                    <a:cubicBezTo>
                      <a:pt x="509064" y="0"/>
                      <a:pt x="526019" y="7023"/>
                      <a:pt x="538521" y="19525"/>
                    </a:cubicBezTo>
                    <a:cubicBezTo>
                      <a:pt x="551023" y="32027"/>
                      <a:pt x="558046" y="48983"/>
                      <a:pt x="558046" y="66663"/>
                    </a:cubicBezTo>
                    <a:lnTo>
                      <a:pt x="558046" y="66663"/>
                    </a:lnTo>
                    <a:cubicBezTo>
                      <a:pt x="558046" y="84343"/>
                      <a:pt x="551023" y="101299"/>
                      <a:pt x="538521" y="113800"/>
                    </a:cubicBezTo>
                    <a:cubicBezTo>
                      <a:pt x="526019" y="126302"/>
                      <a:pt x="509064" y="133325"/>
                      <a:pt x="491384" y="133325"/>
                    </a:cubicBezTo>
                    <a:lnTo>
                      <a:pt x="66663" y="133325"/>
                    </a:lnTo>
                    <a:cubicBezTo>
                      <a:pt x="48983" y="133325"/>
                      <a:pt x="32027" y="126302"/>
                      <a:pt x="19525" y="113800"/>
                    </a:cubicBezTo>
                    <a:cubicBezTo>
                      <a:pt x="7023" y="101299"/>
                      <a:pt x="0" y="84343"/>
                      <a:pt x="0" y="66663"/>
                    </a:cubicBezTo>
                    <a:lnTo>
                      <a:pt x="0" y="66663"/>
                    </a:lnTo>
                    <a:cubicBezTo>
                      <a:pt x="0" y="48983"/>
                      <a:pt x="7023" y="32027"/>
                      <a:pt x="19525" y="19525"/>
                    </a:cubicBezTo>
                    <a:cubicBezTo>
                      <a:pt x="32027" y="7023"/>
                      <a:pt x="48983" y="0"/>
                      <a:pt x="66663" y="0"/>
                    </a:cubicBezTo>
                    <a:close/>
                  </a:path>
                </a:pathLst>
              </a:custGeom>
              <a:solidFill>
                <a:srgbClr val="F5F5F5"/>
              </a:solidFill>
            </p:spPr>
            <p:txBody>
              <a:bodyPr/>
              <a:lstStyle/>
              <a:p>
                <a:endParaRPr lang="nl-NL" sz="1200"/>
              </a:p>
            </p:txBody>
          </p:sp>
          <p:sp>
            <p:nvSpPr>
              <p:cNvPr id="20" name="TextBox 20"/>
              <p:cNvSpPr txBox="1"/>
              <p:nvPr/>
            </p:nvSpPr>
            <p:spPr>
              <a:xfrm>
                <a:off x="0" y="-28575"/>
                <a:ext cx="558046" cy="161900"/>
              </a:xfrm>
              <a:prstGeom prst="rect">
                <a:avLst/>
              </a:prstGeom>
            </p:spPr>
            <p:txBody>
              <a:bodyPr lIns="20960" tIns="20960" rIns="20960" bIns="20960" rtlCol="0" anchor="ctr"/>
              <a:lstStyle/>
              <a:p>
                <a:pPr algn="ctr">
                  <a:lnSpc>
                    <a:spcPts val="1675"/>
                  </a:lnSpc>
                </a:pPr>
                <a:endParaRPr sz="1200"/>
              </a:p>
            </p:txBody>
          </p:sp>
        </p:grpSp>
        <p:grpSp>
          <p:nvGrpSpPr>
            <p:cNvPr id="21" name="Group 21"/>
            <p:cNvGrpSpPr/>
            <p:nvPr/>
          </p:nvGrpSpPr>
          <p:grpSpPr>
            <a:xfrm>
              <a:off x="6890091" y="6149280"/>
              <a:ext cx="2569941" cy="613996"/>
              <a:chOff x="0" y="0"/>
              <a:chExt cx="558046" cy="133325"/>
            </a:xfrm>
          </p:grpSpPr>
          <p:sp>
            <p:nvSpPr>
              <p:cNvPr id="22" name="Freeform 22"/>
              <p:cNvSpPr/>
              <p:nvPr/>
            </p:nvSpPr>
            <p:spPr>
              <a:xfrm>
                <a:off x="0" y="0"/>
                <a:ext cx="558046" cy="133325"/>
              </a:xfrm>
              <a:custGeom>
                <a:avLst/>
                <a:gdLst/>
                <a:ahLst/>
                <a:cxnLst/>
                <a:rect l="l" t="t" r="r" b="b"/>
                <a:pathLst>
                  <a:path w="558046" h="133325">
                    <a:moveTo>
                      <a:pt x="66663" y="0"/>
                    </a:moveTo>
                    <a:lnTo>
                      <a:pt x="491384" y="0"/>
                    </a:lnTo>
                    <a:cubicBezTo>
                      <a:pt x="509064" y="0"/>
                      <a:pt x="526019" y="7023"/>
                      <a:pt x="538521" y="19525"/>
                    </a:cubicBezTo>
                    <a:cubicBezTo>
                      <a:pt x="551023" y="32027"/>
                      <a:pt x="558046" y="48983"/>
                      <a:pt x="558046" y="66663"/>
                    </a:cubicBezTo>
                    <a:lnTo>
                      <a:pt x="558046" y="66663"/>
                    </a:lnTo>
                    <a:cubicBezTo>
                      <a:pt x="558046" y="84343"/>
                      <a:pt x="551023" y="101299"/>
                      <a:pt x="538521" y="113800"/>
                    </a:cubicBezTo>
                    <a:cubicBezTo>
                      <a:pt x="526019" y="126302"/>
                      <a:pt x="509064" y="133325"/>
                      <a:pt x="491384" y="133325"/>
                    </a:cubicBezTo>
                    <a:lnTo>
                      <a:pt x="66663" y="133325"/>
                    </a:lnTo>
                    <a:cubicBezTo>
                      <a:pt x="48983" y="133325"/>
                      <a:pt x="32027" y="126302"/>
                      <a:pt x="19525" y="113800"/>
                    </a:cubicBezTo>
                    <a:cubicBezTo>
                      <a:pt x="7023" y="101299"/>
                      <a:pt x="0" y="84343"/>
                      <a:pt x="0" y="66663"/>
                    </a:cubicBezTo>
                    <a:lnTo>
                      <a:pt x="0" y="66663"/>
                    </a:lnTo>
                    <a:cubicBezTo>
                      <a:pt x="0" y="48983"/>
                      <a:pt x="7023" y="32027"/>
                      <a:pt x="19525" y="19525"/>
                    </a:cubicBezTo>
                    <a:cubicBezTo>
                      <a:pt x="32027" y="7023"/>
                      <a:pt x="48983" y="0"/>
                      <a:pt x="66663" y="0"/>
                    </a:cubicBezTo>
                    <a:close/>
                  </a:path>
                </a:pathLst>
              </a:custGeom>
              <a:solidFill>
                <a:srgbClr val="F5F5F5"/>
              </a:solidFill>
            </p:spPr>
            <p:txBody>
              <a:bodyPr/>
              <a:lstStyle/>
              <a:p>
                <a:endParaRPr lang="nl-NL" sz="1200"/>
              </a:p>
            </p:txBody>
          </p:sp>
          <p:sp>
            <p:nvSpPr>
              <p:cNvPr id="23" name="TextBox 23"/>
              <p:cNvSpPr txBox="1"/>
              <p:nvPr/>
            </p:nvSpPr>
            <p:spPr>
              <a:xfrm>
                <a:off x="0" y="-28575"/>
                <a:ext cx="558046" cy="161900"/>
              </a:xfrm>
              <a:prstGeom prst="rect">
                <a:avLst/>
              </a:prstGeom>
            </p:spPr>
            <p:txBody>
              <a:bodyPr lIns="20960" tIns="20960" rIns="20960" bIns="20960" rtlCol="0" anchor="ctr"/>
              <a:lstStyle/>
              <a:p>
                <a:pPr algn="ctr">
                  <a:lnSpc>
                    <a:spcPts val="1675"/>
                  </a:lnSpc>
                </a:pPr>
                <a:endParaRPr sz="1200"/>
              </a:p>
            </p:txBody>
          </p:sp>
        </p:grpSp>
        <p:grpSp>
          <p:nvGrpSpPr>
            <p:cNvPr id="24" name="Group 24"/>
            <p:cNvGrpSpPr/>
            <p:nvPr/>
          </p:nvGrpSpPr>
          <p:grpSpPr>
            <a:xfrm>
              <a:off x="632588" y="6166506"/>
              <a:ext cx="2569941" cy="613996"/>
              <a:chOff x="0" y="0"/>
              <a:chExt cx="558046" cy="133325"/>
            </a:xfrm>
          </p:grpSpPr>
          <p:sp>
            <p:nvSpPr>
              <p:cNvPr id="25" name="Freeform 25"/>
              <p:cNvSpPr/>
              <p:nvPr/>
            </p:nvSpPr>
            <p:spPr>
              <a:xfrm>
                <a:off x="0" y="0"/>
                <a:ext cx="558046" cy="133325"/>
              </a:xfrm>
              <a:custGeom>
                <a:avLst/>
                <a:gdLst/>
                <a:ahLst/>
                <a:cxnLst/>
                <a:rect l="l" t="t" r="r" b="b"/>
                <a:pathLst>
                  <a:path w="558046" h="133325">
                    <a:moveTo>
                      <a:pt x="66663" y="0"/>
                    </a:moveTo>
                    <a:lnTo>
                      <a:pt x="491384" y="0"/>
                    </a:lnTo>
                    <a:cubicBezTo>
                      <a:pt x="509064" y="0"/>
                      <a:pt x="526019" y="7023"/>
                      <a:pt x="538521" y="19525"/>
                    </a:cubicBezTo>
                    <a:cubicBezTo>
                      <a:pt x="551023" y="32027"/>
                      <a:pt x="558046" y="48983"/>
                      <a:pt x="558046" y="66663"/>
                    </a:cubicBezTo>
                    <a:lnTo>
                      <a:pt x="558046" y="66663"/>
                    </a:lnTo>
                    <a:cubicBezTo>
                      <a:pt x="558046" y="84343"/>
                      <a:pt x="551023" y="101299"/>
                      <a:pt x="538521" y="113800"/>
                    </a:cubicBezTo>
                    <a:cubicBezTo>
                      <a:pt x="526019" y="126302"/>
                      <a:pt x="509064" y="133325"/>
                      <a:pt x="491384" y="133325"/>
                    </a:cubicBezTo>
                    <a:lnTo>
                      <a:pt x="66663" y="133325"/>
                    </a:lnTo>
                    <a:cubicBezTo>
                      <a:pt x="48983" y="133325"/>
                      <a:pt x="32027" y="126302"/>
                      <a:pt x="19525" y="113800"/>
                    </a:cubicBezTo>
                    <a:cubicBezTo>
                      <a:pt x="7023" y="101299"/>
                      <a:pt x="0" y="84343"/>
                      <a:pt x="0" y="66663"/>
                    </a:cubicBezTo>
                    <a:lnTo>
                      <a:pt x="0" y="66663"/>
                    </a:lnTo>
                    <a:cubicBezTo>
                      <a:pt x="0" y="48983"/>
                      <a:pt x="7023" y="32027"/>
                      <a:pt x="19525" y="19525"/>
                    </a:cubicBezTo>
                    <a:cubicBezTo>
                      <a:pt x="32027" y="7023"/>
                      <a:pt x="48983" y="0"/>
                      <a:pt x="66663" y="0"/>
                    </a:cubicBezTo>
                    <a:close/>
                  </a:path>
                </a:pathLst>
              </a:custGeom>
              <a:solidFill>
                <a:srgbClr val="F5F5F5"/>
              </a:solidFill>
            </p:spPr>
            <p:txBody>
              <a:bodyPr/>
              <a:lstStyle/>
              <a:p>
                <a:endParaRPr lang="nl-NL" sz="1200"/>
              </a:p>
            </p:txBody>
          </p:sp>
          <p:sp>
            <p:nvSpPr>
              <p:cNvPr id="26" name="TextBox 26"/>
              <p:cNvSpPr txBox="1"/>
              <p:nvPr/>
            </p:nvSpPr>
            <p:spPr>
              <a:xfrm>
                <a:off x="0" y="-28575"/>
                <a:ext cx="558046" cy="161900"/>
              </a:xfrm>
              <a:prstGeom prst="rect">
                <a:avLst/>
              </a:prstGeom>
            </p:spPr>
            <p:txBody>
              <a:bodyPr lIns="20960" tIns="20960" rIns="20960" bIns="20960" rtlCol="0" anchor="ctr"/>
              <a:lstStyle/>
              <a:p>
                <a:pPr algn="ctr">
                  <a:lnSpc>
                    <a:spcPts val="1675"/>
                  </a:lnSpc>
                </a:pPr>
                <a:endParaRPr sz="1200"/>
              </a:p>
            </p:txBody>
          </p:sp>
        </p:grpSp>
        <p:sp>
          <p:nvSpPr>
            <p:cNvPr id="27" name="AutoShape 27"/>
            <p:cNvSpPr/>
            <p:nvPr/>
          </p:nvSpPr>
          <p:spPr>
            <a:xfrm flipV="1">
              <a:off x="1040901" y="5223216"/>
              <a:ext cx="8418922" cy="23578"/>
            </a:xfrm>
            <a:prstGeom prst="line">
              <a:avLst/>
            </a:prstGeom>
            <a:ln w="25400" cap="flat">
              <a:solidFill>
                <a:srgbClr val="FFFFFF"/>
              </a:solidFill>
              <a:prstDash val="solid"/>
              <a:headEnd type="none" w="sm" len="sm"/>
              <a:tailEnd type="none" w="sm" len="sm"/>
            </a:ln>
          </p:spPr>
          <p:txBody>
            <a:bodyPr/>
            <a:lstStyle/>
            <a:p>
              <a:endParaRPr lang="nl-NL" sz="1200"/>
            </a:p>
          </p:txBody>
        </p:sp>
        <p:sp>
          <p:nvSpPr>
            <p:cNvPr id="28" name="AutoShape 28"/>
            <p:cNvSpPr/>
            <p:nvPr/>
          </p:nvSpPr>
          <p:spPr>
            <a:xfrm flipV="1">
              <a:off x="2412688" y="3745610"/>
              <a:ext cx="5808735" cy="0"/>
            </a:xfrm>
            <a:prstGeom prst="line">
              <a:avLst/>
            </a:prstGeom>
            <a:ln w="25400" cap="flat">
              <a:solidFill>
                <a:srgbClr val="FFFFFF"/>
              </a:solidFill>
              <a:prstDash val="solid"/>
              <a:headEnd type="none" w="sm" len="sm"/>
              <a:tailEnd type="none" w="sm" len="sm"/>
            </a:ln>
          </p:spPr>
          <p:txBody>
            <a:bodyPr/>
            <a:lstStyle/>
            <a:p>
              <a:endParaRPr lang="nl-NL" sz="1200"/>
            </a:p>
          </p:txBody>
        </p:sp>
        <p:sp>
          <p:nvSpPr>
            <p:cNvPr id="29" name="AutoShape 29"/>
            <p:cNvSpPr/>
            <p:nvPr/>
          </p:nvSpPr>
          <p:spPr>
            <a:xfrm>
              <a:off x="2913038" y="2862992"/>
              <a:ext cx="4675204" cy="0"/>
            </a:xfrm>
            <a:prstGeom prst="line">
              <a:avLst/>
            </a:prstGeom>
            <a:ln w="25400" cap="flat">
              <a:solidFill>
                <a:srgbClr val="FFFFFF"/>
              </a:solidFill>
              <a:prstDash val="solid"/>
              <a:headEnd type="none" w="sm" len="sm"/>
              <a:tailEnd type="none" w="sm" len="sm"/>
            </a:ln>
          </p:spPr>
          <p:txBody>
            <a:bodyPr/>
            <a:lstStyle/>
            <a:p>
              <a:endParaRPr lang="nl-NL" sz="1200"/>
            </a:p>
          </p:txBody>
        </p:sp>
        <p:sp>
          <p:nvSpPr>
            <p:cNvPr id="30" name="AutoShape 30"/>
            <p:cNvSpPr/>
            <p:nvPr/>
          </p:nvSpPr>
          <p:spPr>
            <a:xfrm flipV="1">
              <a:off x="3760597" y="1958668"/>
              <a:ext cx="2728609" cy="0"/>
            </a:xfrm>
            <a:prstGeom prst="line">
              <a:avLst/>
            </a:prstGeom>
            <a:ln w="25400" cap="flat">
              <a:solidFill>
                <a:srgbClr val="FFFFFF"/>
              </a:solidFill>
              <a:prstDash val="solid"/>
              <a:headEnd type="none" w="sm" len="sm"/>
              <a:tailEnd type="none" w="sm" len="sm"/>
            </a:ln>
          </p:spPr>
          <p:txBody>
            <a:bodyPr/>
            <a:lstStyle/>
            <a:p>
              <a:endParaRPr lang="nl-NL" sz="1200"/>
            </a:p>
          </p:txBody>
        </p:sp>
        <p:grpSp>
          <p:nvGrpSpPr>
            <p:cNvPr id="31" name="Group 31"/>
            <p:cNvGrpSpPr/>
            <p:nvPr/>
          </p:nvGrpSpPr>
          <p:grpSpPr>
            <a:xfrm>
              <a:off x="7060853" y="10454891"/>
              <a:ext cx="2321140" cy="2591971"/>
              <a:chOff x="0" y="0"/>
              <a:chExt cx="677122" cy="756128"/>
            </a:xfrm>
          </p:grpSpPr>
          <p:sp>
            <p:nvSpPr>
              <p:cNvPr id="32" name="Freeform 32"/>
              <p:cNvSpPr/>
              <p:nvPr/>
            </p:nvSpPr>
            <p:spPr>
              <a:xfrm>
                <a:off x="0" y="0"/>
                <a:ext cx="677122" cy="756128"/>
              </a:xfrm>
              <a:custGeom>
                <a:avLst/>
                <a:gdLst/>
                <a:ahLst/>
                <a:cxnLst/>
                <a:rect l="l" t="t" r="r" b="b"/>
                <a:pathLst>
                  <a:path w="677122" h="756128">
                    <a:moveTo>
                      <a:pt x="0" y="0"/>
                    </a:moveTo>
                    <a:lnTo>
                      <a:pt x="677122" y="0"/>
                    </a:lnTo>
                    <a:lnTo>
                      <a:pt x="677122" y="756128"/>
                    </a:lnTo>
                    <a:lnTo>
                      <a:pt x="0" y="756128"/>
                    </a:lnTo>
                    <a:close/>
                  </a:path>
                </a:pathLst>
              </a:custGeom>
              <a:solidFill>
                <a:srgbClr val="000000">
                  <a:alpha val="0"/>
                </a:srgbClr>
              </a:solidFill>
              <a:ln cap="sq">
                <a:noFill/>
                <a:prstDash val="solid"/>
                <a:miter/>
              </a:ln>
            </p:spPr>
            <p:txBody>
              <a:bodyPr/>
              <a:lstStyle/>
              <a:p>
                <a:endParaRPr lang="nl-NL" sz="1200"/>
              </a:p>
            </p:txBody>
          </p:sp>
          <p:sp>
            <p:nvSpPr>
              <p:cNvPr id="33" name="TextBox 33"/>
              <p:cNvSpPr txBox="1"/>
              <p:nvPr/>
            </p:nvSpPr>
            <p:spPr>
              <a:xfrm>
                <a:off x="0" y="-9525"/>
                <a:ext cx="677122" cy="765653"/>
              </a:xfrm>
              <a:prstGeom prst="rect">
                <a:avLst/>
              </a:prstGeom>
            </p:spPr>
            <p:txBody>
              <a:bodyPr lIns="50517" tIns="50517" rIns="50517" bIns="50517" rtlCol="0" anchor="ctr"/>
              <a:lstStyle/>
              <a:p>
                <a:pPr>
                  <a:lnSpc>
                    <a:spcPts val="1007"/>
                  </a:lnSpc>
                </a:pPr>
                <a:r>
                  <a:rPr lang="en-US" sz="775" b="1">
                    <a:solidFill>
                      <a:srgbClr val="FFFFFF"/>
                    </a:solidFill>
                    <a:latin typeface="Noto Sans Bold"/>
                    <a:ea typeface="Noto Sans Bold"/>
                    <a:cs typeface="Noto Sans Bold"/>
                    <a:sym typeface="Noto Sans Bold"/>
                  </a:rPr>
                  <a:t>Traverse in de regio: </a:t>
                </a:r>
              </a:p>
              <a:p>
                <a:pPr marL="256649" lvl="2" indent="-85550">
                  <a:lnSpc>
                    <a:spcPts val="772"/>
                  </a:lnSpc>
                  <a:buFont typeface="Arial"/>
                  <a:buChar char="⚬"/>
                </a:pPr>
                <a:r>
                  <a:rPr lang="en-US" sz="594" b="1">
                    <a:solidFill>
                      <a:srgbClr val="FFFFFF"/>
                    </a:solidFill>
                    <a:latin typeface="Noto Sans Bold"/>
                    <a:ea typeface="Noto Sans Bold"/>
                    <a:cs typeface="Noto Sans Bold"/>
                    <a:sym typeface="Noto Sans Bold"/>
                  </a:rPr>
                  <a:t>Outreachend interventie team</a:t>
                </a:r>
              </a:p>
              <a:p>
                <a:pPr marL="256649" lvl="2" indent="-85550">
                  <a:lnSpc>
                    <a:spcPts val="772"/>
                  </a:lnSpc>
                  <a:buFont typeface="Arial"/>
                  <a:buChar char="⚬"/>
                </a:pPr>
                <a:r>
                  <a:rPr lang="en-US" sz="594" b="1">
                    <a:solidFill>
                      <a:srgbClr val="FFFFFF"/>
                    </a:solidFill>
                    <a:latin typeface="Noto Sans Bold"/>
                    <a:ea typeface="Noto Sans Bold"/>
                    <a:cs typeface="Noto Sans Bold"/>
                    <a:sym typeface="Noto Sans Bold"/>
                  </a:rPr>
                  <a:t>Zorg- en veiligheidshuis</a:t>
                </a:r>
              </a:p>
              <a:p>
                <a:pPr marL="256649" lvl="2" indent="-85550">
                  <a:lnSpc>
                    <a:spcPts val="772"/>
                  </a:lnSpc>
                  <a:buFont typeface="Arial"/>
                  <a:buChar char="⚬"/>
                </a:pPr>
                <a:r>
                  <a:rPr lang="en-US" sz="594" b="1">
                    <a:solidFill>
                      <a:srgbClr val="FFFFFF"/>
                    </a:solidFill>
                    <a:latin typeface="Noto Sans Bold"/>
                    <a:ea typeface="Noto Sans Bold"/>
                    <a:cs typeface="Noto Sans Bold"/>
                    <a:sym typeface="Noto Sans Bold"/>
                  </a:rPr>
                  <a:t>Hulp aan Huis </a:t>
                </a:r>
              </a:p>
              <a:p>
                <a:pPr marL="256649" lvl="2" indent="-85550">
                  <a:lnSpc>
                    <a:spcPts val="772"/>
                  </a:lnSpc>
                  <a:buFont typeface="Arial"/>
                  <a:buChar char="⚬"/>
                </a:pPr>
                <a:r>
                  <a:rPr lang="en-US" sz="594" b="1">
                    <a:solidFill>
                      <a:srgbClr val="FFFFFF"/>
                    </a:solidFill>
                    <a:latin typeface="Noto Sans Bold"/>
                    <a:ea typeface="Noto Sans Bold"/>
                    <a:cs typeface="Noto Sans Bold"/>
                    <a:sym typeface="Noto Sans Bold"/>
                  </a:rPr>
                  <a:t>Bemoeizorg</a:t>
                </a:r>
              </a:p>
              <a:p>
                <a:pPr marL="256649" lvl="2" indent="-85550">
                  <a:lnSpc>
                    <a:spcPts val="772"/>
                  </a:lnSpc>
                  <a:buFont typeface="Arial"/>
                  <a:buChar char="⚬"/>
                </a:pPr>
                <a:r>
                  <a:rPr lang="en-US" sz="594" b="1">
                    <a:solidFill>
                      <a:srgbClr val="FFFFFF"/>
                    </a:solidFill>
                    <a:latin typeface="Noto Sans Bold"/>
                    <a:ea typeface="Noto Sans Bold"/>
                    <a:cs typeface="Noto Sans Bold"/>
                    <a:sym typeface="Noto Sans Bold"/>
                  </a:rPr>
                  <a:t>Gebiedsteams Siem</a:t>
                </a:r>
              </a:p>
              <a:p>
                <a:pPr marL="256649" lvl="2" indent="-85550">
                  <a:lnSpc>
                    <a:spcPts val="772"/>
                  </a:lnSpc>
                  <a:buFont typeface="Arial"/>
                  <a:buChar char="⚬"/>
                </a:pPr>
                <a:r>
                  <a:rPr lang="en-US" sz="594" b="1">
                    <a:solidFill>
                      <a:srgbClr val="FFFFFF"/>
                    </a:solidFill>
                    <a:latin typeface="Noto Sans Bold"/>
                    <a:ea typeface="Noto Sans Bold"/>
                    <a:cs typeface="Noto Sans Bold"/>
                    <a:sym typeface="Noto Sans Bold"/>
                  </a:rPr>
                  <a:t>Sleutelfiguren Siem</a:t>
                </a:r>
              </a:p>
              <a:p>
                <a:pPr marL="256649" lvl="2" indent="-85550">
                  <a:lnSpc>
                    <a:spcPts val="772"/>
                  </a:lnSpc>
                  <a:buFont typeface="Arial"/>
                  <a:buChar char="⚬"/>
                </a:pPr>
                <a:r>
                  <a:rPr lang="en-US" sz="594" b="1">
                    <a:solidFill>
                      <a:srgbClr val="FFFFFF"/>
                    </a:solidFill>
                    <a:latin typeface="Noto Sans Bold"/>
                    <a:ea typeface="Noto Sans Bold"/>
                    <a:cs typeface="Noto Sans Bold"/>
                    <a:sym typeface="Noto Sans Bold"/>
                  </a:rPr>
                  <a:t>Gemengd wonen locaties</a:t>
                </a:r>
              </a:p>
              <a:p>
                <a:pPr algn="ctr">
                  <a:lnSpc>
                    <a:spcPts val="1007"/>
                  </a:lnSpc>
                </a:pPr>
                <a:endParaRPr lang="en-US" sz="594" b="1">
                  <a:solidFill>
                    <a:srgbClr val="FFFFFF"/>
                  </a:solidFill>
                  <a:latin typeface="Noto Sans Bold"/>
                  <a:ea typeface="Noto Sans Bold"/>
                  <a:cs typeface="Noto Sans Bold"/>
                  <a:sym typeface="Noto Sans Bold"/>
                </a:endParaRPr>
              </a:p>
            </p:txBody>
          </p:sp>
        </p:grpSp>
        <p:sp>
          <p:nvSpPr>
            <p:cNvPr id="36" name="TextBox 36"/>
            <p:cNvSpPr txBox="1"/>
            <p:nvPr/>
          </p:nvSpPr>
          <p:spPr>
            <a:xfrm>
              <a:off x="890776" y="10254820"/>
              <a:ext cx="2188391" cy="2210280"/>
            </a:xfrm>
            <a:prstGeom prst="rect">
              <a:avLst/>
            </a:prstGeom>
          </p:spPr>
          <p:txBody>
            <a:bodyPr lIns="18370" tIns="18370" rIns="18370" bIns="18370" rtlCol="0" anchor="ctr"/>
            <a:lstStyle/>
            <a:p>
              <a:pPr>
                <a:lnSpc>
                  <a:spcPts val="1061"/>
                </a:lnSpc>
              </a:pPr>
              <a:r>
                <a:rPr lang="en-US" sz="816" b="1" dirty="0" err="1">
                  <a:solidFill>
                    <a:srgbClr val="FFFFFF"/>
                  </a:solidFill>
                  <a:latin typeface="Noto Sans Bold"/>
                  <a:ea typeface="Noto Sans Bold"/>
                  <a:cs typeface="Noto Sans Bold"/>
                  <a:sym typeface="Noto Sans Bold"/>
                </a:rPr>
                <a:t>Locaties</a:t>
              </a:r>
              <a:r>
                <a:rPr lang="en-US" sz="816" b="1" dirty="0">
                  <a:solidFill>
                    <a:srgbClr val="FFFFFF"/>
                  </a:solidFill>
                  <a:latin typeface="Noto Sans Bold"/>
                  <a:ea typeface="Noto Sans Bold"/>
                  <a:cs typeface="Noto Sans Bold"/>
                  <a:sym typeface="Noto Sans Bold"/>
                </a:rPr>
                <a:t>:</a:t>
              </a:r>
            </a:p>
            <a:p>
              <a:pPr marL="274466" lvl="2" indent="-91489">
                <a:lnSpc>
                  <a:spcPts val="826"/>
                </a:lnSpc>
                <a:buFont typeface="Arial"/>
                <a:buChar char="⚬"/>
              </a:pPr>
              <a:r>
                <a:rPr lang="en-US" sz="635" b="1" dirty="0">
                  <a:solidFill>
                    <a:srgbClr val="FFFFFF"/>
                  </a:solidFill>
                  <a:latin typeface="Noto Sans Bold"/>
                  <a:ea typeface="Noto Sans Bold"/>
                  <a:cs typeface="Noto Sans Bold"/>
                  <a:sym typeface="Noto Sans Bold"/>
                </a:rPr>
                <a:t>24 </a:t>
              </a:r>
              <a:r>
                <a:rPr lang="en-US" sz="635" b="1" dirty="0" err="1">
                  <a:solidFill>
                    <a:srgbClr val="FFFFFF"/>
                  </a:solidFill>
                  <a:latin typeface="Noto Sans Bold"/>
                  <a:ea typeface="Noto Sans Bold"/>
                  <a:cs typeface="Noto Sans Bold"/>
                  <a:sym typeface="Noto Sans Bold"/>
                </a:rPr>
                <a:t>uur</a:t>
              </a:r>
              <a:r>
                <a:rPr lang="en-US" sz="635" b="1" dirty="0">
                  <a:solidFill>
                    <a:srgbClr val="FFFFFF"/>
                  </a:solidFill>
                  <a:latin typeface="Noto Sans Bold"/>
                  <a:ea typeface="Noto Sans Bold"/>
                  <a:cs typeface="Noto Sans Bold"/>
                  <a:sym typeface="Noto Sans Bold"/>
                </a:rPr>
                <a:t> </a:t>
              </a:r>
              <a:r>
                <a:rPr lang="en-US" sz="635" b="1" dirty="0" err="1">
                  <a:solidFill>
                    <a:srgbClr val="FFFFFF"/>
                  </a:solidFill>
                  <a:latin typeface="Noto Sans Bold"/>
                  <a:ea typeface="Noto Sans Bold"/>
                  <a:cs typeface="Noto Sans Bold"/>
                  <a:sym typeface="Noto Sans Bold"/>
                </a:rPr>
                <a:t>Gasthuisring</a:t>
              </a:r>
              <a:endParaRPr lang="en-US" sz="635" b="1" dirty="0">
                <a:solidFill>
                  <a:srgbClr val="FFFFFF"/>
                </a:solidFill>
                <a:latin typeface="Noto Sans Bold"/>
                <a:ea typeface="Noto Sans Bold"/>
                <a:cs typeface="Noto Sans Bold"/>
                <a:sym typeface="Noto Sans Bold"/>
              </a:endParaRPr>
            </a:p>
            <a:p>
              <a:pPr marL="274466" lvl="2" indent="-91489">
                <a:lnSpc>
                  <a:spcPts val="826"/>
                </a:lnSpc>
                <a:buFont typeface="Arial"/>
                <a:buChar char="⚬"/>
              </a:pPr>
              <a:r>
                <a:rPr lang="en-US" sz="635" b="1" dirty="0">
                  <a:solidFill>
                    <a:srgbClr val="FFFFFF"/>
                  </a:solidFill>
                  <a:latin typeface="Noto Sans Bold"/>
                  <a:ea typeface="Noto Sans Bold"/>
                  <a:cs typeface="Noto Sans Bold"/>
                  <a:sym typeface="Noto Sans Bold"/>
                </a:rPr>
                <a:t>Gebouw </a:t>
              </a:r>
              <a:r>
                <a:rPr lang="en-US" sz="635" b="1" dirty="0" err="1">
                  <a:solidFill>
                    <a:srgbClr val="FFFFFF"/>
                  </a:solidFill>
                  <a:latin typeface="Noto Sans Bold"/>
                  <a:ea typeface="Noto Sans Bold"/>
                  <a:cs typeface="Noto Sans Bold"/>
                  <a:sym typeface="Noto Sans Bold"/>
                </a:rPr>
                <a:t>Éen</a:t>
              </a:r>
              <a:r>
                <a:rPr lang="en-US" sz="635" b="1" dirty="0">
                  <a:solidFill>
                    <a:srgbClr val="FFFFFF"/>
                  </a:solidFill>
                  <a:latin typeface="Noto Sans Bold"/>
                  <a:ea typeface="Noto Sans Bold"/>
                  <a:cs typeface="Noto Sans Bold"/>
                  <a:sym typeface="Noto Sans Bold"/>
                </a:rPr>
                <a:t> RHS</a:t>
              </a:r>
            </a:p>
            <a:p>
              <a:pPr marL="274466" lvl="2" indent="-91489">
                <a:lnSpc>
                  <a:spcPts val="826"/>
                </a:lnSpc>
                <a:buFont typeface="Arial"/>
                <a:buChar char="⚬"/>
              </a:pPr>
              <a:r>
                <a:rPr lang="en-US" sz="635" b="1" dirty="0" err="1">
                  <a:solidFill>
                    <a:srgbClr val="FFFFFF"/>
                  </a:solidFill>
                  <a:latin typeface="Noto Sans Bold"/>
                  <a:ea typeface="Noto Sans Bold"/>
                  <a:cs typeface="Noto Sans Bold"/>
                  <a:sym typeface="Noto Sans Bold"/>
                </a:rPr>
                <a:t>Vangnet</a:t>
              </a:r>
              <a:r>
                <a:rPr lang="en-US" sz="635" b="1" dirty="0">
                  <a:solidFill>
                    <a:srgbClr val="FFFFFF"/>
                  </a:solidFill>
                  <a:latin typeface="Noto Sans Bold"/>
                  <a:ea typeface="Noto Sans Bold"/>
                  <a:cs typeface="Noto Sans Bold"/>
                  <a:sym typeface="Noto Sans Bold"/>
                </a:rPr>
                <a:t> eigen </a:t>
              </a:r>
              <a:r>
                <a:rPr lang="en-US" sz="635" b="1" dirty="0" err="1">
                  <a:solidFill>
                    <a:srgbClr val="FFFFFF"/>
                  </a:solidFill>
                  <a:latin typeface="Noto Sans Bold"/>
                  <a:ea typeface="Noto Sans Bold"/>
                  <a:cs typeface="Noto Sans Bold"/>
                  <a:sym typeface="Noto Sans Bold"/>
                </a:rPr>
                <a:t>adres</a:t>
              </a:r>
              <a:endParaRPr lang="en-US" sz="635" b="1" dirty="0">
                <a:solidFill>
                  <a:srgbClr val="FFFFFF"/>
                </a:solidFill>
                <a:latin typeface="Noto Sans Bold"/>
                <a:ea typeface="Noto Sans Bold"/>
                <a:cs typeface="Noto Sans Bold"/>
                <a:sym typeface="Noto Sans Bold"/>
              </a:endParaRPr>
            </a:p>
            <a:p>
              <a:pPr marL="274466" lvl="2" indent="-91489">
                <a:lnSpc>
                  <a:spcPts val="826"/>
                </a:lnSpc>
                <a:buFont typeface="Arial"/>
                <a:buChar char="⚬"/>
              </a:pPr>
              <a:r>
                <a:rPr lang="en-US" sz="635" b="1" dirty="0">
                  <a:solidFill>
                    <a:srgbClr val="FFFFFF"/>
                  </a:solidFill>
                  <a:latin typeface="Noto Sans Bold"/>
                  <a:ea typeface="Noto Sans Bold"/>
                  <a:cs typeface="Noto Sans Bold"/>
                  <a:sym typeface="Noto Sans Bold"/>
                </a:rPr>
                <a:t>De Stroming</a:t>
              </a:r>
            </a:p>
            <a:p>
              <a:pPr marL="274466" lvl="2" indent="-91489">
                <a:lnSpc>
                  <a:spcPts val="826"/>
                </a:lnSpc>
                <a:buFont typeface="Arial"/>
                <a:buChar char="⚬"/>
              </a:pPr>
              <a:r>
                <a:rPr lang="en-US" sz="635" b="1" dirty="0">
                  <a:solidFill>
                    <a:srgbClr val="FFFFFF"/>
                  </a:solidFill>
                  <a:latin typeface="Noto Sans Bold"/>
                  <a:ea typeface="Noto Sans Bold"/>
                  <a:cs typeface="Noto Sans Bold"/>
                  <a:sym typeface="Noto Sans Bold"/>
                </a:rPr>
                <a:t>De Waterval en Wetering</a:t>
              </a:r>
            </a:p>
          </p:txBody>
        </p:sp>
        <p:grpSp>
          <p:nvGrpSpPr>
            <p:cNvPr id="37" name="Group 37"/>
            <p:cNvGrpSpPr/>
            <p:nvPr/>
          </p:nvGrpSpPr>
          <p:grpSpPr>
            <a:xfrm>
              <a:off x="3942167" y="10388292"/>
              <a:ext cx="2180097" cy="2210335"/>
              <a:chOff x="0" y="0"/>
              <a:chExt cx="635977" cy="644798"/>
            </a:xfrm>
          </p:grpSpPr>
          <p:sp>
            <p:nvSpPr>
              <p:cNvPr id="38" name="Freeform 38"/>
              <p:cNvSpPr/>
              <p:nvPr/>
            </p:nvSpPr>
            <p:spPr>
              <a:xfrm>
                <a:off x="0" y="0"/>
                <a:ext cx="635977" cy="644798"/>
              </a:xfrm>
              <a:custGeom>
                <a:avLst/>
                <a:gdLst/>
                <a:ahLst/>
                <a:cxnLst/>
                <a:rect l="l" t="t" r="r" b="b"/>
                <a:pathLst>
                  <a:path w="635977" h="644798">
                    <a:moveTo>
                      <a:pt x="0" y="0"/>
                    </a:moveTo>
                    <a:lnTo>
                      <a:pt x="635977" y="0"/>
                    </a:lnTo>
                    <a:lnTo>
                      <a:pt x="635977" y="644798"/>
                    </a:lnTo>
                    <a:lnTo>
                      <a:pt x="0" y="644798"/>
                    </a:lnTo>
                    <a:close/>
                  </a:path>
                </a:pathLst>
              </a:custGeom>
              <a:solidFill>
                <a:srgbClr val="000000">
                  <a:alpha val="0"/>
                </a:srgbClr>
              </a:solidFill>
              <a:ln cap="sq">
                <a:noFill/>
                <a:prstDash val="solid"/>
                <a:miter/>
              </a:ln>
            </p:spPr>
            <p:txBody>
              <a:bodyPr/>
              <a:lstStyle/>
              <a:p>
                <a:endParaRPr lang="nl-NL" sz="1200"/>
              </a:p>
            </p:txBody>
          </p:sp>
          <p:sp>
            <p:nvSpPr>
              <p:cNvPr id="39" name="TextBox 39"/>
              <p:cNvSpPr txBox="1"/>
              <p:nvPr/>
            </p:nvSpPr>
            <p:spPr>
              <a:xfrm>
                <a:off x="0" y="0"/>
                <a:ext cx="635977" cy="644798"/>
              </a:xfrm>
              <a:prstGeom prst="rect">
                <a:avLst/>
              </a:prstGeom>
            </p:spPr>
            <p:txBody>
              <a:bodyPr lIns="18370" tIns="18370" rIns="18370" bIns="18370" rtlCol="0" anchor="ctr"/>
              <a:lstStyle/>
              <a:p>
                <a:pPr>
                  <a:lnSpc>
                    <a:spcPts val="1061"/>
                  </a:lnSpc>
                </a:pPr>
                <a:r>
                  <a:rPr lang="en-US" sz="816" b="1">
                    <a:solidFill>
                      <a:srgbClr val="FFFFFF"/>
                    </a:solidFill>
                    <a:latin typeface="Noto Sans Bold"/>
                    <a:ea typeface="Noto Sans Bold"/>
                    <a:cs typeface="Noto Sans Bold"/>
                    <a:sym typeface="Noto Sans Bold"/>
                  </a:rPr>
                  <a:t>Locaties:</a:t>
                </a:r>
              </a:p>
              <a:p>
                <a:pPr marL="274466" lvl="2" indent="-91489">
                  <a:lnSpc>
                    <a:spcPts val="826"/>
                  </a:lnSpc>
                  <a:buFont typeface="Arial"/>
                  <a:buChar char="⚬"/>
                </a:pPr>
                <a:r>
                  <a:rPr lang="en-US" sz="635" b="1">
                    <a:solidFill>
                      <a:srgbClr val="FFFFFF"/>
                    </a:solidFill>
                    <a:latin typeface="Noto Sans Bold"/>
                    <a:ea typeface="Noto Sans Bold"/>
                    <a:cs typeface="Noto Sans Bold"/>
                    <a:sym typeface="Noto Sans Bold"/>
                  </a:rPr>
                  <a:t>Beschermd Wonen GHR</a:t>
                </a:r>
              </a:p>
              <a:p>
                <a:pPr marL="274466" lvl="2" indent="-91489">
                  <a:lnSpc>
                    <a:spcPts val="826"/>
                  </a:lnSpc>
                  <a:buFont typeface="Arial"/>
                  <a:buChar char="⚬"/>
                </a:pPr>
                <a:r>
                  <a:rPr lang="en-US" sz="635" b="1">
                    <a:solidFill>
                      <a:srgbClr val="FFFFFF"/>
                    </a:solidFill>
                    <a:latin typeface="Noto Sans Bold"/>
                    <a:ea typeface="Noto Sans Bold"/>
                    <a:cs typeface="Noto Sans Bold"/>
                    <a:sym typeface="Noto Sans Bold"/>
                  </a:rPr>
                  <a:t>Gebouw Twee en Drie RHS</a:t>
                </a:r>
              </a:p>
              <a:p>
                <a:pPr marL="274466" lvl="2" indent="-91489">
                  <a:lnSpc>
                    <a:spcPts val="826"/>
                  </a:lnSpc>
                  <a:buFont typeface="Arial"/>
                  <a:buChar char="⚬"/>
                </a:pPr>
                <a:r>
                  <a:rPr lang="en-US" sz="635" b="1">
                    <a:solidFill>
                      <a:srgbClr val="FFFFFF"/>
                    </a:solidFill>
                    <a:latin typeface="Noto Sans Bold"/>
                    <a:ea typeface="Noto Sans Bold"/>
                    <a:cs typeface="Noto Sans Bold"/>
                    <a:sym typeface="Noto Sans Bold"/>
                  </a:rPr>
                  <a:t>De Vest</a:t>
                </a:r>
              </a:p>
              <a:p>
                <a:pPr marL="274466" lvl="2" indent="-91489">
                  <a:lnSpc>
                    <a:spcPts val="826"/>
                  </a:lnSpc>
                  <a:buFont typeface="Arial"/>
                  <a:buChar char="⚬"/>
                </a:pPr>
                <a:r>
                  <a:rPr lang="en-US" sz="635" b="1">
                    <a:solidFill>
                      <a:srgbClr val="FFFFFF"/>
                    </a:solidFill>
                    <a:latin typeface="Noto Sans Bold"/>
                    <a:ea typeface="Noto Sans Bold"/>
                    <a:cs typeface="Noto Sans Bold"/>
                    <a:sym typeface="Noto Sans Bold"/>
                  </a:rPr>
                  <a:t>FZ Ambulant</a:t>
                </a:r>
              </a:p>
              <a:p>
                <a:pPr marL="274466" lvl="2" indent="-91489">
                  <a:lnSpc>
                    <a:spcPts val="826"/>
                  </a:lnSpc>
                  <a:buFont typeface="Arial"/>
                  <a:buChar char="⚬"/>
                </a:pPr>
                <a:r>
                  <a:rPr lang="en-US" sz="635" b="1">
                    <a:solidFill>
                      <a:srgbClr val="FFFFFF"/>
                    </a:solidFill>
                    <a:latin typeface="Noto Sans Bold"/>
                    <a:ea typeface="Noto Sans Bold"/>
                    <a:cs typeface="Noto Sans Bold"/>
                    <a:sym typeface="Noto Sans Bold"/>
                  </a:rPr>
                  <a:t>Beschermd Thuis</a:t>
                </a:r>
              </a:p>
              <a:p>
                <a:pPr marL="274466" lvl="2" indent="-91489">
                  <a:lnSpc>
                    <a:spcPts val="826"/>
                  </a:lnSpc>
                  <a:buFont typeface="Arial"/>
                  <a:buChar char="⚬"/>
                </a:pPr>
                <a:r>
                  <a:rPr lang="en-US" sz="635" b="1">
                    <a:solidFill>
                      <a:srgbClr val="FFFFFF"/>
                    </a:solidFill>
                    <a:latin typeface="Noto Sans Bold"/>
                    <a:ea typeface="Noto Sans Bold"/>
                    <a:cs typeface="Noto Sans Bold"/>
                    <a:sym typeface="Noto Sans Bold"/>
                  </a:rPr>
                  <a:t>Skaeve Huse</a:t>
                </a:r>
              </a:p>
              <a:p>
                <a:pPr algn="ctr">
                  <a:lnSpc>
                    <a:spcPts val="826"/>
                  </a:lnSpc>
                </a:pPr>
                <a:endParaRPr lang="en-US" sz="635" b="1">
                  <a:solidFill>
                    <a:srgbClr val="FFFFFF"/>
                  </a:solidFill>
                  <a:latin typeface="Noto Sans Bold"/>
                  <a:ea typeface="Noto Sans Bold"/>
                  <a:cs typeface="Noto Sans Bold"/>
                  <a:sym typeface="Noto Sans Bold"/>
                </a:endParaRPr>
              </a:p>
            </p:txBody>
          </p:sp>
        </p:grpSp>
        <p:grpSp>
          <p:nvGrpSpPr>
            <p:cNvPr id="40" name="Group 40"/>
            <p:cNvGrpSpPr/>
            <p:nvPr/>
          </p:nvGrpSpPr>
          <p:grpSpPr>
            <a:xfrm>
              <a:off x="3952462" y="8915130"/>
              <a:ext cx="2282384" cy="1339690"/>
              <a:chOff x="0" y="0"/>
              <a:chExt cx="665816" cy="390814"/>
            </a:xfrm>
          </p:grpSpPr>
          <p:sp>
            <p:nvSpPr>
              <p:cNvPr id="41" name="Freeform 41"/>
              <p:cNvSpPr/>
              <p:nvPr/>
            </p:nvSpPr>
            <p:spPr>
              <a:xfrm>
                <a:off x="0" y="0"/>
                <a:ext cx="665816" cy="390814"/>
              </a:xfrm>
              <a:custGeom>
                <a:avLst/>
                <a:gdLst/>
                <a:ahLst/>
                <a:cxnLst/>
                <a:rect l="l" t="t" r="r" b="b"/>
                <a:pathLst>
                  <a:path w="665816" h="390814">
                    <a:moveTo>
                      <a:pt x="0" y="0"/>
                    </a:moveTo>
                    <a:lnTo>
                      <a:pt x="665816" y="0"/>
                    </a:lnTo>
                    <a:lnTo>
                      <a:pt x="665816" y="390814"/>
                    </a:lnTo>
                    <a:lnTo>
                      <a:pt x="0" y="390814"/>
                    </a:lnTo>
                    <a:close/>
                  </a:path>
                </a:pathLst>
              </a:custGeom>
              <a:solidFill>
                <a:srgbClr val="000000">
                  <a:alpha val="0"/>
                </a:srgbClr>
              </a:solidFill>
              <a:ln cap="sq">
                <a:noFill/>
                <a:prstDash val="solid"/>
                <a:miter/>
              </a:ln>
            </p:spPr>
            <p:txBody>
              <a:bodyPr/>
              <a:lstStyle/>
              <a:p>
                <a:endParaRPr lang="nl-NL" sz="1200"/>
              </a:p>
            </p:txBody>
          </p:sp>
          <p:sp>
            <p:nvSpPr>
              <p:cNvPr id="42" name="TextBox 42"/>
              <p:cNvSpPr txBox="1"/>
              <p:nvPr/>
            </p:nvSpPr>
            <p:spPr>
              <a:xfrm>
                <a:off x="0" y="0"/>
                <a:ext cx="665816" cy="390814"/>
              </a:xfrm>
              <a:prstGeom prst="rect">
                <a:avLst/>
              </a:prstGeom>
            </p:spPr>
            <p:txBody>
              <a:bodyPr lIns="18370" tIns="18370" rIns="18370" bIns="18370" rtlCol="0" anchor="ctr"/>
              <a:lstStyle/>
              <a:p>
                <a:pPr algn="ctr">
                  <a:lnSpc>
                    <a:spcPts val="900"/>
                  </a:lnSpc>
                </a:pPr>
                <a:r>
                  <a:rPr lang="en-US" sz="692" b="1">
                    <a:solidFill>
                      <a:srgbClr val="FFFFFF"/>
                    </a:solidFill>
                    <a:latin typeface="Noto Sans Bold"/>
                    <a:ea typeface="Noto Sans Bold"/>
                    <a:cs typeface="Noto Sans Bold"/>
                    <a:sym typeface="Noto Sans Bold"/>
                  </a:rPr>
                  <a:t>Traverse als zorgaanbieder</a:t>
                </a:r>
              </a:p>
              <a:p>
                <a:pPr algn="ctr">
                  <a:lnSpc>
                    <a:spcPts val="900"/>
                  </a:lnSpc>
                </a:pPr>
                <a:r>
                  <a:rPr lang="en-US" sz="692" b="1">
                    <a:solidFill>
                      <a:srgbClr val="FFFFFF"/>
                    </a:solidFill>
                    <a:latin typeface="Noto Sans Bold"/>
                    <a:ea typeface="Noto Sans Bold"/>
                    <a:cs typeface="Noto Sans Bold"/>
                    <a:sym typeface="Noto Sans Bold"/>
                  </a:rPr>
                  <a:t> is de best passende plek</a:t>
                </a:r>
              </a:p>
            </p:txBody>
          </p:sp>
        </p:grpSp>
        <p:grpSp>
          <p:nvGrpSpPr>
            <p:cNvPr id="43" name="Group 43"/>
            <p:cNvGrpSpPr/>
            <p:nvPr/>
          </p:nvGrpSpPr>
          <p:grpSpPr>
            <a:xfrm>
              <a:off x="7175624" y="8952425"/>
              <a:ext cx="2091597" cy="1265099"/>
              <a:chOff x="0" y="0"/>
              <a:chExt cx="598578" cy="362049"/>
            </a:xfrm>
          </p:grpSpPr>
          <p:sp>
            <p:nvSpPr>
              <p:cNvPr id="44" name="Freeform 44"/>
              <p:cNvSpPr/>
              <p:nvPr/>
            </p:nvSpPr>
            <p:spPr>
              <a:xfrm>
                <a:off x="0" y="0"/>
                <a:ext cx="598578" cy="362049"/>
              </a:xfrm>
              <a:custGeom>
                <a:avLst/>
                <a:gdLst/>
                <a:ahLst/>
                <a:cxnLst/>
                <a:rect l="l" t="t" r="r" b="b"/>
                <a:pathLst>
                  <a:path w="598578" h="362049">
                    <a:moveTo>
                      <a:pt x="0" y="0"/>
                    </a:moveTo>
                    <a:lnTo>
                      <a:pt x="598578" y="0"/>
                    </a:lnTo>
                    <a:lnTo>
                      <a:pt x="598578" y="362049"/>
                    </a:lnTo>
                    <a:lnTo>
                      <a:pt x="0" y="362049"/>
                    </a:lnTo>
                    <a:close/>
                  </a:path>
                </a:pathLst>
              </a:custGeom>
              <a:solidFill>
                <a:srgbClr val="000000">
                  <a:alpha val="0"/>
                </a:srgbClr>
              </a:solidFill>
              <a:ln cap="sq">
                <a:noFill/>
                <a:prstDash val="solid"/>
                <a:miter/>
              </a:ln>
            </p:spPr>
            <p:txBody>
              <a:bodyPr/>
              <a:lstStyle/>
              <a:p>
                <a:endParaRPr lang="nl-NL" sz="1200"/>
              </a:p>
            </p:txBody>
          </p:sp>
          <p:sp>
            <p:nvSpPr>
              <p:cNvPr id="45" name="TextBox 45"/>
              <p:cNvSpPr txBox="1"/>
              <p:nvPr/>
            </p:nvSpPr>
            <p:spPr>
              <a:xfrm>
                <a:off x="0" y="0"/>
                <a:ext cx="598578" cy="362049"/>
              </a:xfrm>
              <a:prstGeom prst="rect">
                <a:avLst/>
              </a:prstGeom>
            </p:spPr>
            <p:txBody>
              <a:bodyPr lIns="91849" tIns="91849" rIns="91849" bIns="91849" rtlCol="0" anchor="ctr"/>
              <a:lstStyle/>
              <a:p>
                <a:pPr algn="ctr">
                  <a:lnSpc>
                    <a:spcPts val="900"/>
                  </a:lnSpc>
                </a:pPr>
                <a:r>
                  <a:rPr lang="en-US" sz="692" b="1">
                    <a:solidFill>
                      <a:srgbClr val="FFFFFF"/>
                    </a:solidFill>
                    <a:latin typeface="Noto Sans Bold"/>
                    <a:ea typeface="Noto Sans Bold"/>
                    <a:cs typeface="Noto Sans Bold"/>
                    <a:sym typeface="Noto Sans Bold"/>
                  </a:rPr>
                  <a:t>Palet aan voorzieningen in de regio</a:t>
                </a:r>
              </a:p>
            </p:txBody>
          </p:sp>
        </p:grpSp>
        <p:sp>
          <p:nvSpPr>
            <p:cNvPr id="46" name="AutoShape 46"/>
            <p:cNvSpPr/>
            <p:nvPr/>
          </p:nvSpPr>
          <p:spPr>
            <a:xfrm>
              <a:off x="3976560" y="10239100"/>
              <a:ext cx="2145705" cy="0"/>
            </a:xfrm>
            <a:prstGeom prst="line">
              <a:avLst/>
            </a:prstGeom>
            <a:ln w="25400" cap="flat">
              <a:solidFill>
                <a:srgbClr val="FFFFFF"/>
              </a:solidFill>
              <a:prstDash val="solid"/>
              <a:headEnd type="none" w="sm" len="sm"/>
              <a:tailEnd type="none" w="sm" len="sm"/>
            </a:ln>
          </p:spPr>
          <p:txBody>
            <a:bodyPr/>
            <a:lstStyle/>
            <a:p>
              <a:endParaRPr lang="nl-NL" sz="1200"/>
            </a:p>
          </p:txBody>
        </p:sp>
        <p:sp>
          <p:nvSpPr>
            <p:cNvPr id="47" name="AutoShape 47"/>
            <p:cNvSpPr/>
            <p:nvPr/>
          </p:nvSpPr>
          <p:spPr>
            <a:xfrm>
              <a:off x="7129263" y="10239100"/>
              <a:ext cx="2145705" cy="0"/>
            </a:xfrm>
            <a:prstGeom prst="line">
              <a:avLst/>
            </a:prstGeom>
            <a:ln w="25400" cap="flat">
              <a:solidFill>
                <a:srgbClr val="FFFFFF"/>
              </a:solidFill>
              <a:prstDash val="solid"/>
              <a:headEnd type="none" w="sm" len="sm"/>
              <a:tailEnd type="none" w="sm" len="sm"/>
            </a:ln>
          </p:spPr>
          <p:txBody>
            <a:bodyPr/>
            <a:lstStyle/>
            <a:p>
              <a:endParaRPr lang="nl-NL" sz="1200"/>
            </a:p>
          </p:txBody>
        </p:sp>
        <p:sp>
          <p:nvSpPr>
            <p:cNvPr id="48" name="AutoShape 48"/>
            <p:cNvSpPr/>
            <p:nvPr/>
          </p:nvSpPr>
          <p:spPr>
            <a:xfrm>
              <a:off x="955976" y="10254820"/>
              <a:ext cx="2145705" cy="0"/>
            </a:xfrm>
            <a:prstGeom prst="line">
              <a:avLst/>
            </a:prstGeom>
            <a:ln w="25400" cap="flat">
              <a:solidFill>
                <a:srgbClr val="FFFFFF"/>
              </a:solidFill>
              <a:prstDash val="solid"/>
              <a:headEnd type="none" w="sm" len="sm"/>
              <a:tailEnd type="none" w="sm" len="sm"/>
            </a:ln>
          </p:spPr>
          <p:txBody>
            <a:bodyPr/>
            <a:lstStyle/>
            <a:p>
              <a:endParaRPr lang="nl-NL" sz="1200"/>
            </a:p>
          </p:txBody>
        </p:sp>
        <p:sp>
          <p:nvSpPr>
            <p:cNvPr id="49" name="AutoShape 49"/>
            <p:cNvSpPr/>
            <p:nvPr/>
          </p:nvSpPr>
          <p:spPr>
            <a:xfrm>
              <a:off x="3952462" y="8927994"/>
              <a:ext cx="2145705" cy="0"/>
            </a:xfrm>
            <a:prstGeom prst="line">
              <a:avLst/>
            </a:prstGeom>
            <a:ln w="25400" cap="flat">
              <a:solidFill>
                <a:srgbClr val="FFFFFF"/>
              </a:solidFill>
              <a:prstDash val="solid"/>
              <a:headEnd type="none" w="sm" len="sm"/>
              <a:tailEnd type="none" w="sm" len="sm"/>
            </a:ln>
          </p:spPr>
          <p:txBody>
            <a:bodyPr/>
            <a:lstStyle/>
            <a:p>
              <a:endParaRPr lang="nl-NL" sz="1200"/>
            </a:p>
          </p:txBody>
        </p:sp>
        <p:sp>
          <p:nvSpPr>
            <p:cNvPr id="50" name="AutoShape 50"/>
            <p:cNvSpPr/>
            <p:nvPr/>
          </p:nvSpPr>
          <p:spPr>
            <a:xfrm>
              <a:off x="7129263" y="8927994"/>
              <a:ext cx="2145705" cy="0"/>
            </a:xfrm>
            <a:prstGeom prst="line">
              <a:avLst/>
            </a:prstGeom>
            <a:ln w="25400" cap="flat">
              <a:solidFill>
                <a:srgbClr val="FFFFFF"/>
              </a:solidFill>
              <a:prstDash val="solid"/>
              <a:headEnd type="none" w="sm" len="sm"/>
              <a:tailEnd type="none" w="sm" len="sm"/>
            </a:ln>
          </p:spPr>
          <p:txBody>
            <a:bodyPr/>
            <a:lstStyle/>
            <a:p>
              <a:endParaRPr lang="nl-NL" sz="1200"/>
            </a:p>
          </p:txBody>
        </p:sp>
        <p:sp>
          <p:nvSpPr>
            <p:cNvPr id="51" name="AutoShape 51"/>
            <p:cNvSpPr/>
            <p:nvPr/>
          </p:nvSpPr>
          <p:spPr>
            <a:xfrm>
              <a:off x="912118" y="8904361"/>
              <a:ext cx="2145705" cy="0"/>
            </a:xfrm>
            <a:prstGeom prst="line">
              <a:avLst/>
            </a:prstGeom>
            <a:ln w="25400" cap="flat">
              <a:solidFill>
                <a:srgbClr val="FFFFFF"/>
              </a:solidFill>
              <a:prstDash val="solid"/>
              <a:headEnd type="none" w="sm" len="sm"/>
              <a:tailEnd type="none" w="sm" len="sm"/>
            </a:ln>
          </p:spPr>
          <p:txBody>
            <a:bodyPr/>
            <a:lstStyle/>
            <a:p>
              <a:endParaRPr lang="nl-NL" sz="1200"/>
            </a:p>
          </p:txBody>
        </p:sp>
        <p:sp>
          <p:nvSpPr>
            <p:cNvPr id="52" name="TextBox 52"/>
            <p:cNvSpPr txBox="1"/>
            <p:nvPr/>
          </p:nvSpPr>
          <p:spPr>
            <a:xfrm>
              <a:off x="3976560" y="6190452"/>
              <a:ext cx="2177176" cy="593240"/>
            </a:xfrm>
            <a:prstGeom prst="rect">
              <a:avLst/>
            </a:prstGeom>
          </p:spPr>
          <p:txBody>
            <a:bodyPr lIns="0" tIns="0" rIns="0" bIns="0" rtlCol="0" anchor="t">
              <a:spAutoFit/>
            </a:bodyPr>
            <a:lstStyle/>
            <a:p>
              <a:pPr algn="ctr">
                <a:lnSpc>
                  <a:spcPts val="1155"/>
                </a:lnSpc>
                <a:spcBef>
                  <a:spcPct val="0"/>
                </a:spcBef>
              </a:pPr>
              <a:r>
                <a:rPr lang="en-US" sz="825" dirty="0">
                  <a:solidFill>
                    <a:srgbClr val="C195BB"/>
                  </a:solidFill>
                  <a:latin typeface="Open Sans"/>
                  <a:ea typeface="Open Sans"/>
                  <a:cs typeface="Open Sans"/>
                  <a:sym typeface="Open Sans"/>
                </a:rPr>
                <a:t>Wonen en </a:t>
              </a:r>
              <a:r>
                <a:rPr lang="en-US" sz="825" dirty="0" err="1">
                  <a:solidFill>
                    <a:srgbClr val="C195BB"/>
                  </a:solidFill>
                  <a:latin typeface="Open Sans"/>
                  <a:ea typeface="Open Sans"/>
                  <a:cs typeface="Open Sans"/>
                  <a:sym typeface="Open Sans"/>
                </a:rPr>
                <a:t>begeleiding</a:t>
              </a:r>
              <a:endParaRPr lang="en-US" sz="825" dirty="0">
                <a:solidFill>
                  <a:srgbClr val="C195BB"/>
                </a:solidFill>
                <a:latin typeface="Open Sans"/>
                <a:ea typeface="Open Sans"/>
                <a:cs typeface="Open Sans"/>
                <a:sym typeface="Open Sans"/>
              </a:endParaRPr>
            </a:p>
          </p:txBody>
        </p:sp>
        <p:sp>
          <p:nvSpPr>
            <p:cNvPr id="53" name="TextBox 53"/>
            <p:cNvSpPr txBox="1"/>
            <p:nvPr/>
          </p:nvSpPr>
          <p:spPr>
            <a:xfrm>
              <a:off x="679364" y="6333736"/>
              <a:ext cx="2476388" cy="593240"/>
            </a:xfrm>
            <a:prstGeom prst="rect">
              <a:avLst/>
            </a:prstGeom>
          </p:spPr>
          <p:txBody>
            <a:bodyPr lIns="0" tIns="0" rIns="0" bIns="0" rtlCol="0" anchor="t">
              <a:spAutoFit/>
            </a:bodyPr>
            <a:lstStyle/>
            <a:p>
              <a:pPr algn="ctr">
                <a:lnSpc>
                  <a:spcPts val="1155"/>
                </a:lnSpc>
                <a:spcBef>
                  <a:spcPct val="0"/>
                </a:spcBef>
              </a:pPr>
              <a:r>
                <a:rPr lang="en-US" sz="825">
                  <a:solidFill>
                    <a:srgbClr val="D49950"/>
                  </a:solidFill>
                  <a:latin typeface="Open Sans"/>
                  <a:ea typeface="Open Sans"/>
                  <a:cs typeface="Open Sans"/>
                  <a:sym typeface="Open Sans"/>
                </a:rPr>
                <a:t>Maatschappelijke opvang</a:t>
              </a:r>
            </a:p>
          </p:txBody>
        </p:sp>
        <p:sp>
          <p:nvSpPr>
            <p:cNvPr id="54" name="TextBox 54"/>
            <p:cNvSpPr txBox="1"/>
            <p:nvPr/>
          </p:nvSpPr>
          <p:spPr>
            <a:xfrm>
              <a:off x="7065481" y="6239636"/>
              <a:ext cx="2255688" cy="593240"/>
            </a:xfrm>
            <a:prstGeom prst="rect">
              <a:avLst/>
            </a:prstGeom>
          </p:spPr>
          <p:txBody>
            <a:bodyPr lIns="0" tIns="0" rIns="0" bIns="0" rtlCol="0" anchor="t">
              <a:spAutoFit/>
            </a:bodyPr>
            <a:lstStyle/>
            <a:p>
              <a:pPr algn="ctr">
                <a:lnSpc>
                  <a:spcPts val="1155"/>
                </a:lnSpc>
                <a:spcBef>
                  <a:spcPct val="0"/>
                </a:spcBef>
              </a:pPr>
              <a:r>
                <a:rPr lang="en-US" sz="825" dirty="0" err="1">
                  <a:solidFill>
                    <a:srgbClr val="5AAFAF"/>
                  </a:solidFill>
                  <a:latin typeface="Open Sans"/>
                  <a:ea typeface="Open Sans"/>
                  <a:cs typeface="Open Sans"/>
                  <a:sym typeface="Open Sans"/>
                </a:rPr>
                <a:t>Netwerksamenwerking</a:t>
              </a:r>
              <a:endParaRPr lang="en-US" sz="825" dirty="0">
                <a:solidFill>
                  <a:srgbClr val="5AAFAF"/>
                </a:solidFill>
                <a:latin typeface="Open Sans"/>
                <a:ea typeface="Open Sans"/>
                <a:cs typeface="Open Sans"/>
                <a:sym typeface="Open Sans"/>
              </a:endParaRPr>
            </a:p>
          </p:txBody>
        </p:sp>
        <p:sp>
          <p:nvSpPr>
            <p:cNvPr id="55" name="TextBox 55"/>
            <p:cNvSpPr txBox="1"/>
            <p:nvPr/>
          </p:nvSpPr>
          <p:spPr>
            <a:xfrm>
              <a:off x="4003884" y="1167436"/>
              <a:ext cx="2096608" cy="357278"/>
            </a:xfrm>
            <a:prstGeom prst="rect">
              <a:avLst/>
            </a:prstGeom>
          </p:spPr>
          <p:txBody>
            <a:bodyPr lIns="0" tIns="0" rIns="0" bIns="0" rtlCol="0" anchor="t">
              <a:spAutoFit/>
            </a:bodyPr>
            <a:lstStyle/>
            <a:p>
              <a:pPr algn="ctr">
                <a:lnSpc>
                  <a:spcPts val="1452"/>
                </a:lnSpc>
                <a:spcBef>
                  <a:spcPct val="0"/>
                </a:spcBef>
              </a:pPr>
              <a:r>
                <a:rPr lang="en-US" sz="1037">
                  <a:solidFill>
                    <a:srgbClr val="FFFFFF"/>
                  </a:solidFill>
                  <a:latin typeface="Open Sans"/>
                  <a:ea typeface="Open Sans"/>
                  <a:cs typeface="Open Sans"/>
                  <a:sym typeface="Open Sans"/>
                </a:rPr>
                <a:t>Eigen regie</a:t>
              </a:r>
            </a:p>
          </p:txBody>
        </p:sp>
        <p:sp>
          <p:nvSpPr>
            <p:cNvPr id="56" name="TextBox 56"/>
            <p:cNvSpPr txBox="1"/>
            <p:nvPr/>
          </p:nvSpPr>
          <p:spPr>
            <a:xfrm>
              <a:off x="6485887" y="1518636"/>
              <a:ext cx="6638" cy="427552"/>
            </a:xfrm>
            <a:prstGeom prst="rect">
              <a:avLst/>
            </a:prstGeom>
          </p:spPr>
          <p:txBody>
            <a:bodyPr lIns="0" tIns="0" rIns="0" bIns="0" rtlCol="0" anchor="t">
              <a:spAutoFit/>
            </a:bodyPr>
            <a:lstStyle/>
            <a:p>
              <a:pPr algn="ctr">
                <a:lnSpc>
                  <a:spcPts val="1811"/>
                </a:lnSpc>
              </a:pPr>
              <a:endParaRPr sz="1200"/>
            </a:p>
          </p:txBody>
        </p:sp>
        <p:sp>
          <p:nvSpPr>
            <p:cNvPr id="57" name="TextBox 57"/>
            <p:cNvSpPr txBox="1"/>
            <p:nvPr/>
          </p:nvSpPr>
          <p:spPr>
            <a:xfrm>
              <a:off x="6802199" y="1699120"/>
              <a:ext cx="6638" cy="427552"/>
            </a:xfrm>
            <a:prstGeom prst="rect">
              <a:avLst/>
            </a:prstGeom>
          </p:spPr>
          <p:txBody>
            <a:bodyPr lIns="0" tIns="0" rIns="0" bIns="0" rtlCol="0" anchor="t">
              <a:spAutoFit/>
            </a:bodyPr>
            <a:lstStyle/>
            <a:p>
              <a:pPr algn="ctr">
                <a:lnSpc>
                  <a:spcPts val="1811"/>
                </a:lnSpc>
              </a:pPr>
              <a:endParaRPr sz="1200"/>
            </a:p>
          </p:txBody>
        </p:sp>
        <p:sp>
          <p:nvSpPr>
            <p:cNvPr id="58" name="TextBox 58"/>
            <p:cNvSpPr txBox="1"/>
            <p:nvPr/>
          </p:nvSpPr>
          <p:spPr>
            <a:xfrm>
              <a:off x="1040856" y="7665366"/>
              <a:ext cx="1888226" cy="1010918"/>
            </a:xfrm>
            <a:prstGeom prst="rect">
              <a:avLst/>
            </a:prstGeom>
          </p:spPr>
          <p:txBody>
            <a:bodyPr lIns="0" tIns="0" rIns="0" bIns="0" rtlCol="0" anchor="t">
              <a:spAutoFit/>
            </a:bodyPr>
            <a:lstStyle/>
            <a:p>
              <a:pPr algn="ctr">
                <a:lnSpc>
                  <a:spcPts val="1039"/>
                </a:lnSpc>
                <a:spcBef>
                  <a:spcPct val="0"/>
                </a:spcBef>
              </a:pPr>
              <a:r>
                <a:rPr lang="en-US" sz="743" b="1">
                  <a:solidFill>
                    <a:srgbClr val="FFFFFF"/>
                  </a:solidFill>
                  <a:latin typeface="Open Sans Bold"/>
                  <a:ea typeface="Open Sans Bold"/>
                  <a:cs typeface="Open Sans Bold"/>
                  <a:sym typeface="Open Sans Bold"/>
                </a:rPr>
                <a:t>Preventie, vangnet en doorgeleiding naar best passende plek</a:t>
              </a:r>
            </a:p>
          </p:txBody>
        </p:sp>
        <p:sp>
          <p:nvSpPr>
            <p:cNvPr id="59" name="TextBox 59"/>
            <p:cNvSpPr txBox="1"/>
            <p:nvPr/>
          </p:nvSpPr>
          <p:spPr>
            <a:xfrm>
              <a:off x="1024810" y="9100448"/>
              <a:ext cx="1888226" cy="1008224"/>
            </a:xfrm>
            <a:prstGeom prst="rect">
              <a:avLst/>
            </a:prstGeom>
          </p:spPr>
          <p:txBody>
            <a:bodyPr lIns="0" tIns="0" rIns="0" bIns="0" rtlCol="0" anchor="t">
              <a:spAutoFit/>
            </a:bodyPr>
            <a:lstStyle/>
            <a:p>
              <a:pPr algn="ctr">
                <a:lnSpc>
                  <a:spcPts val="981"/>
                </a:lnSpc>
                <a:spcBef>
                  <a:spcPct val="0"/>
                </a:spcBef>
              </a:pPr>
              <a:r>
                <a:rPr lang="en-US" sz="701" b="1">
                  <a:solidFill>
                    <a:srgbClr val="FFFFFF"/>
                  </a:solidFill>
                  <a:latin typeface="Open Sans Bold"/>
                  <a:ea typeface="Open Sans Bold"/>
                  <a:cs typeface="Open Sans Bold"/>
                  <a:sym typeface="Open Sans Bold"/>
                </a:rPr>
                <a:t>Voorkomen of zo snel als mogelijk naar de best passende plek</a:t>
              </a:r>
            </a:p>
          </p:txBody>
        </p:sp>
        <p:sp>
          <p:nvSpPr>
            <p:cNvPr id="60" name="TextBox 60"/>
            <p:cNvSpPr txBox="1"/>
            <p:nvPr/>
          </p:nvSpPr>
          <p:spPr>
            <a:xfrm>
              <a:off x="4076908" y="7665366"/>
              <a:ext cx="1888226" cy="1010918"/>
            </a:xfrm>
            <a:prstGeom prst="rect">
              <a:avLst/>
            </a:prstGeom>
          </p:spPr>
          <p:txBody>
            <a:bodyPr lIns="0" tIns="0" rIns="0" bIns="0" rtlCol="0" anchor="t">
              <a:spAutoFit/>
            </a:bodyPr>
            <a:lstStyle/>
            <a:p>
              <a:pPr algn="ctr">
                <a:lnSpc>
                  <a:spcPts val="1039"/>
                </a:lnSpc>
                <a:spcBef>
                  <a:spcPct val="0"/>
                </a:spcBef>
              </a:pPr>
              <a:r>
                <a:rPr lang="en-US" sz="743" b="1">
                  <a:solidFill>
                    <a:srgbClr val="FFFFFF"/>
                  </a:solidFill>
                  <a:latin typeface="Open Sans Bold"/>
                  <a:ea typeface="Open Sans Bold"/>
                  <a:cs typeface="Open Sans Bold"/>
                  <a:sym typeface="Open Sans Bold"/>
                </a:rPr>
                <a:t>Onze expertise aanvullen en compleet aanbod van zorg bieden</a:t>
              </a:r>
            </a:p>
          </p:txBody>
        </p:sp>
        <p:sp>
          <p:nvSpPr>
            <p:cNvPr id="61" name="TextBox 61"/>
            <p:cNvSpPr txBox="1"/>
            <p:nvPr/>
          </p:nvSpPr>
          <p:spPr>
            <a:xfrm>
              <a:off x="7230949" y="7665366"/>
              <a:ext cx="1888226" cy="1010918"/>
            </a:xfrm>
            <a:prstGeom prst="rect">
              <a:avLst/>
            </a:prstGeom>
          </p:spPr>
          <p:txBody>
            <a:bodyPr lIns="0" tIns="0" rIns="0" bIns="0" rtlCol="0" anchor="t">
              <a:spAutoFit/>
            </a:bodyPr>
            <a:lstStyle/>
            <a:p>
              <a:pPr algn="ctr">
                <a:lnSpc>
                  <a:spcPts val="1039"/>
                </a:lnSpc>
                <a:spcBef>
                  <a:spcPct val="0"/>
                </a:spcBef>
              </a:pPr>
              <a:r>
                <a:rPr lang="en-US" sz="743" b="1">
                  <a:solidFill>
                    <a:srgbClr val="FFFFFF"/>
                  </a:solidFill>
                  <a:latin typeface="Open Sans Bold"/>
                  <a:ea typeface="Open Sans Bold"/>
                  <a:cs typeface="Open Sans Bold"/>
                  <a:sym typeface="Open Sans Bold"/>
                </a:rPr>
                <a:t>Onze expertise in de regio brengen en samenvoegen met anderen </a:t>
              </a:r>
            </a:p>
          </p:txBody>
        </p:sp>
        <p:sp>
          <p:nvSpPr>
            <p:cNvPr id="62" name="TextBox 62"/>
            <p:cNvSpPr txBox="1"/>
            <p:nvPr/>
          </p:nvSpPr>
          <p:spPr>
            <a:xfrm>
              <a:off x="3382124" y="2226904"/>
              <a:ext cx="3420074" cy="357278"/>
            </a:xfrm>
            <a:prstGeom prst="rect">
              <a:avLst/>
            </a:prstGeom>
          </p:spPr>
          <p:txBody>
            <a:bodyPr lIns="0" tIns="0" rIns="0" bIns="0" rtlCol="0" anchor="t">
              <a:spAutoFit/>
            </a:bodyPr>
            <a:lstStyle/>
            <a:p>
              <a:pPr algn="ctr">
                <a:lnSpc>
                  <a:spcPts val="1452"/>
                </a:lnSpc>
                <a:spcBef>
                  <a:spcPct val="0"/>
                </a:spcBef>
              </a:pPr>
              <a:r>
                <a:rPr lang="en-US" sz="1037">
                  <a:solidFill>
                    <a:srgbClr val="FFFFFF"/>
                  </a:solidFill>
                  <a:latin typeface="Open Sans"/>
                  <a:ea typeface="Open Sans"/>
                  <a:cs typeface="Open Sans"/>
                  <a:sym typeface="Open Sans"/>
                </a:rPr>
                <a:t>Iedereen een (t)huis</a:t>
              </a:r>
            </a:p>
          </p:txBody>
        </p:sp>
        <p:sp>
          <p:nvSpPr>
            <p:cNvPr id="63" name="TextBox 63"/>
            <p:cNvSpPr txBox="1"/>
            <p:nvPr/>
          </p:nvSpPr>
          <p:spPr>
            <a:xfrm>
              <a:off x="2900496" y="4752190"/>
              <a:ext cx="4452846" cy="357278"/>
            </a:xfrm>
            <a:prstGeom prst="rect">
              <a:avLst/>
            </a:prstGeom>
          </p:spPr>
          <p:txBody>
            <a:bodyPr lIns="0" tIns="0" rIns="0" bIns="0" rtlCol="0" anchor="t">
              <a:spAutoFit/>
            </a:bodyPr>
            <a:lstStyle/>
            <a:p>
              <a:pPr algn="ctr">
                <a:lnSpc>
                  <a:spcPts val="1452"/>
                </a:lnSpc>
                <a:spcBef>
                  <a:spcPct val="0"/>
                </a:spcBef>
              </a:pPr>
              <a:r>
                <a:rPr lang="en-US" sz="1037">
                  <a:solidFill>
                    <a:srgbClr val="FFFFFF"/>
                  </a:solidFill>
                  <a:latin typeface="Open Sans"/>
                  <a:ea typeface="Open Sans"/>
                  <a:cs typeface="Open Sans"/>
                  <a:sym typeface="Open Sans"/>
                </a:rPr>
                <a:t>Vangnet eigen adres</a:t>
              </a:r>
            </a:p>
          </p:txBody>
        </p:sp>
        <p:sp>
          <p:nvSpPr>
            <p:cNvPr id="64" name="TextBox 64"/>
            <p:cNvSpPr txBox="1"/>
            <p:nvPr/>
          </p:nvSpPr>
          <p:spPr>
            <a:xfrm>
              <a:off x="3382124" y="5333838"/>
              <a:ext cx="3420074" cy="357278"/>
            </a:xfrm>
            <a:prstGeom prst="rect">
              <a:avLst/>
            </a:prstGeom>
          </p:spPr>
          <p:txBody>
            <a:bodyPr lIns="0" tIns="0" rIns="0" bIns="0" rtlCol="0" anchor="t">
              <a:spAutoFit/>
            </a:bodyPr>
            <a:lstStyle/>
            <a:p>
              <a:pPr algn="ctr">
                <a:lnSpc>
                  <a:spcPts val="1452"/>
                </a:lnSpc>
                <a:spcBef>
                  <a:spcPct val="0"/>
                </a:spcBef>
              </a:pPr>
              <a:r>
                <a:rPr lang="en-US" sz="1037">
                  <a:solidFill>
                    <a:srgbClr val="FFFFFF"/>
                  </a:solidFill>
                  <a:latin typeface="Open Sans"/>
                  <a:ea typeface="Open Sans"/>
                  <a:cs typeface="Open Sans"/>
                  <a:sym typeface="Open Sans"/>
                </a:rPr>
                <a:t>Preventie </a:t>
              </a:r>
            </a:p>
          </p:txBody>
        </p:sp>
        <p:sp>
          <p:nvSpPr>
            <p:cNvPr id="65" name="TextBox 65"/>
            <p:cNvSpPr txBox="1"/>
            <p:nvPr/>
          </p:nvSpPr>
          <p:spPr>
            <a:xfrm>
              <a:off x="3342152" y="3148824"/>
              <a:ext cx="3420074" cy="357278"/>
            </a:xfrm>
            <a:prstGeom prst="rect">
              <a:avLst/>
            </a:prstGeom>
          </p:spPr>
          <p:txBody>
            <a:bodyPr lIns="0" tIns="0" rIns="0" bIns="0" rtlCol="0" anchor="t">
              <a:spAutoFit/>
            </a:bodyPr>
            <a:lstStyle/>
            <a:p>
              <a:pPr algn="ctr">
                <a:lnSpc>
                  <a:spcPts val="1452"/>
                </a:lnSpc>
                <a:spcBef>
                  <a:spcPct val="0"/>
                </a:spcBef>
              </a:pPr>
              <a:r>
                <a:rPr lang="en-US" sz="1037">
                  <a:solidFill>
                    <a:srgbClr val="FFFFFF"/>
                  </a:solidFill>
                  <a:latin typeface="Open Sans"/>
                  <a:ea typeface="Open Sans"/>
                  <a:cs typeface="Open Sans"/>
                  <a:sym typeface="Open Sans"/>
                </a:rPr>
                <a:t>Wonen en begeleiding</a:t>
              </a:r>
            </a:p>
          </p:txBody>
        </p:sp>
        <p:sp>
          <p:nvSpPr>
            <p:cNvPr id="66" name="AutoShape 66"/>
            <p:cNvSpPr/>
            <p:nvPr/>
          </p:nvSpPr>
          <p:spPr>
            <a:xfrm>
              <a:off x="1609580" y="4537101"/>
              <a:ext cx="7366168" cy="0"/>
            </a:xfrm>
            <a:prstGeom prst="line">
              <a:avLst/>
            </a:prstGeom>
            <a:ln w="25400" cap="flat">
              <a:solidFill>
                <a:srgbClr val="FFFFFF"/>
              </a:solidFill>
              <a:prstDash val="solid"/>
              <a:headEnd type="none" w="sm" len="sm"/>
              <a:tailEnd type="none" w="sm" len="sm"/>
            </a:ln>
          </p:spPr>
          <p:txBody>
            <a:bodyPr/>
            <a:lstStyle/>
            <a:p>
              <a:endParaRPr lang="nl-NL" sz="1200"/>
            </a:p>
          </p:txBody>
        </p:sp>
        <p:sp>
          <p:nvSpPr>
            <p:cNvPr id="67" name="TextBox 67"/>
            <p:cNvSpPr txBox="1"/>
            <p:nvPr/>
          </p:nvSpPr>
          <p:spPr>
            <a:xfrm>
              <a:off x="2913036" y="3976420"/>
              <a:ext cx="4452846" cy="357278"/>
            </a:xfrm>
            <a:prstGeom prst="rect">
              <a:avLst/>
            </a:prstGeom>
          </p:spPr>
          <p:txBody>
            <a:bodyPr lIns="0" tIns="0" rIns="0" bIns="0" rtlCol="0" anchor="t">
              <a:spAutoFit/>
            </a:bodyPr>
            <a:lstStyle/>
            <a:p>
              <a:pPr algn="ctr">
                <a:lnSpc>
                  <a:spcPts val="1452"/>
                </a:lnSpc>
                <a:spcBef>
                  <a:spcPct val="0"/>
                </a:spcBef>
              </a:pPr>
              <a:r>
                <a:rPr lang="en-US" sz="1037">
                  <a:solidFill>
                    <a:srgbClr val="FFFFFF"/>
                  </a:solidFill>
                  <a:latin typeface="Open Sans"/>
                  <a:ea typeface="Open Sans"/>
                  <a:cs typeface="Open Sans"/>
                  <a:sym typeface="Open Sans"/>
                </a:rPr>
                <a:t>Maatschappelijke opvang</a:t>
              </a:r>
            </a:p>
          </p:txBody>
        </p:sp>
      </p:grpSp>
      <p:sp>
        <p:nvSpPr>
          <p:cNvPr id="68" name="TextBox 68"/>
          <p:cNvSpPr txBox="1"/>
          <p:nvPr/>
        </p:nvSpPr>
        <p:spPr>
          <a:xfrm>
            <a:off x="272606" y="37842"/>
            <a:ext cx="3536156" cy="983154"/>
          </a:xfrm>
          <a:prstGeom prst="rect">
            <a:avLst/>
          </a:prstGeom>
        </p:spPr>
        <p:txBody>
          <a:bodyPr lIns="0" tIns="0" rIns="0" bIns="0" rtlCol="0" anchor="t">
            <a:spAutoFit/>
          </a:bodyPr>
          <a:lstStyle/>
          <a:p>
            <a:pPr algn="ctr">
              <a:lnSpc>
                <a:spcPts val="8400"/>
              </a:lnSpc>
              <a:spcBef>
                <a:spcPct val="0"/>
              </a:spcBef>
            </a:pPr>
            <a:r>
              <a:rPr lang="en-US" sz="6000" b="1">
                <a:solidFill>
                  <a:srgbClr val="C195BB"/>
                </a:solidFill>
                <a:latin typeface="Comfortaa Bold"/>
                <a:ea typeface="Comfortaa Bold"/>
                <a:cs typeface="Comfortaa Bold"/>
                <a:sym typeface="Comfortaa Bold"/>
              </a:rPr>
              <a:t>Traverse</a:t>
            </a:r>
          </a:p>
        </p:txBody>
      </p:sp>
      <p:sp>
        <p:nvSpPr>
          <p:cNvPr id="69" name="TextBox 69"/>
          <p:cNvSpPr txBox="1"/>
          <p:nvPr/>
        </p:nvSpPr>
        <p:spPr>
          <a:xfrm>
            <a:off x="338971" y="996104"/>
            <a:ext cx="3152977" cy="808683"/>
          </a:xfrm>
          <a:prstGeom prst="rect">
            <a:avLst/>
          </a:prstGeom>
        </p:spPr>
        <p:txBody>
          <a:bodyPr lIns="0" tIns="0" rIns="0" bIns="0" rtlCol="0" anchor="t">
            <a:spAutoFit/>
          </a:bodyPr>
          <a:lstStyle/>
          <a:p>
            <a:pPr algn="ctr">
              <a:lnSpc>
                <a:spcPts val="3267"/>
              </a:lnSpc>
            </a:pPr>
            <a:r>
              <a:rPr lang="en-US" sz="2333" b="1">
                <a:solidFill>
                  <a:srgbClr val="9FB504"/>
                </a:solidFill>
                <a:latin typeface="Comfortaa Bold"/>
                <a:ea typeface="Comfortaa Bold"/>
                <a:cs typeface="Comfortaa Bold"/>
                <a:sym typeface="Comfortaa Bold"/>
              </a:rPr>
              <a:t>Voor iedereen een passend (t)huis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5507" y="1038796"/>
            <a:ext cx="11559927" cy="5133404"/>
            <a:chOff x="0" y="0"/>
            <a:chExt cx="1160590" cy="515382"/>
          </a:xfrm>
        </p:grpSpPr>
        <p:sp>
          <p:nvSpPr>
            <p:cNvPr id="3" name="Freeform 3"/>
            <p:cNvSpPr/>
            <p:nvPr/>
          </p:nvSpPr>
          <p:spPr>
            <a:xfrm>
              <a:off x="0" y="0"/>
              <a:ext cx="1160590" cy="515382"/>
            </a:xfrm>
            <a:custGeom>
              <a:avLst/>
              <a:gdLst/>
              <a:ahLst/>
              <a:cxnLst/>
              <a:rect l="l" t="t" r="r" b="b"/>
              <a:pathLst>
                <a:path w="1160590" h="515382">
                  <a:moveTo>
                    <a:pt x="580295" y="0"/>
                  </a:moveTo>
                  <a:lnTo>
                    <a:pt x="1160590" y="515382"/>
                  </a:lnTo>
                  <a:lnTo>
                    <a:pt x="0" y="515382"/>
                  </a:lnTo>
                  <a:lnTo>
                    <a:pt x="580295" y="0"/>
                  </a:lnTo>
                  <a:close/>
                </a:path>
              </a:pathLst>
            </a:custGeom>
            <a:solidFill>
              <a:srgbClr val="9FB504"/>
            </a:solidFill>
          </p:spPr>
          <p:txBody>
            <a:bodyPr/>
            <a:lstStyle/>
            <a:p>
              <a:endParaRPr lang="nl-NL" sz="1200"/>
            </a:p>
          </p:txBody>
        </p:sp>
        <p:sp>
          <p:nvSpPr>
            <p:cNvPr id="4" name="TextBox 4"/>
            <p:cNvSpPr txBox="1"/>
            <p:nvPr/>
          </p:nvSpPr>
          <p:spPr>
            <a:xfrm>
              <a:off x="181342" y="163085"/>
              <a:ext cx="797906" cy="315485"/>
            </a:xfrm>
            <a:prstGeom prst="rect">
              <a:avLst/>
            </a:prstGeom>
          </p:spPr>
          <p:txBody>
            <a:bodyPr lIns="33867" tIns="33867" rIns="33867" bIns="33867" rtlCol="0" anchor="ctr"/>
            <a:lstStyle/>
            <a:p>
              <a:pPr algn="ctr">
                <a:lnSpc>
                  <a:spcPts val="3453"/>
                </a:lnSpc>
              </a:pPr>
              <a:endParaRPr sz="1200"/>
            </a:p>
          </p:txBody>
        </p:sp>
      </p:grpSp>
      <p:sp>
        <p:nvSpPr>
          <p:cNvPr id="5" name="AutoShape 5"/>
          <p:cNvSpPr/>
          <p:nvPr/>
        </p:nvSpPr>
        <p:spPr>
          <a:xfrm flipV="1">
            <a:off x="2075633" y="5533880"/>
            <a:ext cx="8880083" cy="19049"/>
          </a:xfrm>
          <a:prstGeom prst="line">
            <a:avLst/>
          </a:prstGeom>
          <a:ln w="38100" cap="flat">
            <a:solidFill>
              <a:srgbClr val="FFFFFF"/>
            </a:solidFill>
            <a:prstDash val="solid"/>
            <a:headEnd type="none" w="sm" len="sm"/>
            <a:tailEnd type="none" w="sm" len="sm"/>
          </a:ln>
        </p:spPr>
        <p:txBody>
          <a:bodyPr/>
          <a:lstStyle/>
          <a:p>
            <a:endParaRPr lang="nl-NL" sz="1200"/>
          </a:p>
        </p:txBody>
      </p:sp>
      <p:sp>
        <p:nvSpPr>
          <p:cNvPr id="6" name="AutoShape 6"/>
          <p:cNvSpPr/>
          <p:nvPr/>
        </p:nvSpPr>
        <p:spPr>
          <a:xfrm flipV="1">
            <a:off x="3522562" y="4340156"/>
            <a:ext cx="6126918" cy="0"/>
          </a:xfrm>
          <a:prstGeom prst="line">
            <a:avLst/>
          </a:prstGeom>
          <a:ln w="38100" cap="flat">
            <a:solidFill>
              <a:srgbClr val="FFFFFF"/>
            </a:solidFill>
            <a:prstDash val="solid"/>
            <a:headEnd type="none" w="sm" len="sm"/>
            <a:tailEnd type="none" w="sm" len="sm"/>
          </a:ln>
        </p:spPr>
        <p:txBody>
          <a:bodyPr/>
          <a:lstStyle/>
          <a:p>
            <a:endParaRPr lang="nl-NL" sz="1200"/>
          </a:p>
        </p:txBody>
      </p:sp>
      <p:sp>
        <p:nvSpPr>
          <p:cNvPr id="7" name="AutoShape 7"/>
          <p:cNvSpPr/>
          <p:nvPr/>
        </p:nvSpPr>
        <p:spPr>
          <a:xfrm>
            <a:off x="3883160" y="3594513"/>
            <a:ext cx="4931297" cy="0"/>
          </a:xfrm>
          <a:prstGeom prst="line">
            <a:avLst/>
          </a:prstGeom>
          <a:ln w="38100" cap="flat">
            <a:solidFill>
              <a:srgbClr val="FFFFFF"/>
            </a:solidFill>
            <a:prstDash val="solid"/>
            <a:headEnd type="none" w="sm" len="sm"/>
            <a:tailEnd type="none" w="sm" len="sm"/>
          </a:ln>
        </p:spPr>
        <p:txBody>
          <a:bodyPr/>
          <a:lstStyle/>
          <a:p>
            <a:endParaRPr lang="nl-NL" sz="1200"/>
          </a:p>
        </p:txBody>
      </p:sp>
      <p:sp>
        <p:nvSpPr>
          <p:cNvPr id="8" name="TextBox 8"/>
          <p:cNvSpPr txBox="1"/>
          <p:nvPr/>
        </p:nvSpPr>
        <p:spPr>
          <a:xfrm>
            <a:off x="5200920" y="2229593"/>
            <a:ext cx="2211456" cy="432041"/>
          </a:xfrm>
          <a:prstGeom prst="rect">
            <a:avLst/>
          </a:prstGeom>
        </p:spPr>
        <p:txBody>
          <a:bodyPr lIns="0" tIns="0" rIns="0" bIns="0" rtlCol="0" anchor="t">
            <a:spAutoFit/>
          </a:bodyPr>
          <a:lstStyle/>
          <a:p>
            <a:pPr algn="ctr">
              <a:lnSpc>
                <a:spcPts val="3653"/>
              </a:lnSpc>
              <a:spcBef>
                <a:spcPct val="0"/>
              </a:spcBef>
            </a:pPr>
            <a:r>
              <a:rPr lang="en-US" sz="2609" b="1">
                <a:solidFill>
                  <a:srgbClr val="FFFFFF"/>
                </a:solidFill>
                <a:latin typeface="Comfortaa Bold"/>
                <a:ea typeface="Comfortaa Bold"/>
                <a:cs typeface="Comfortaa Bold"/>
                <a:sym typeface="Comfortaa Bold"/>
              </a:rPr>
              <a:t>Eigen regie</a:t>
            </a:r>
          </a:p>
        </p:txBody>
      </p:sp>
      <p:sp>
        <p:nvSpPr>
          <p:cNvPr id="9" name="TextBox 9"/>
          <p:cNvSpPr txBox="1"/>
          <p:nvPr/>
        </p:nvSpPr>
        <p:spPr>
          <a:xfrm>
            <a:off x="7839374" y="2437966"/>
            <a:ext cx="31750" cy="396519"/>
          </a:xfrm>
          <a:prstGeom prst="rect">
            <a:avLst/>
          </a:prstGeom>
        </p:spPr>
        <p:txBody>
          <a:bodyPr lIns="0" tIns="0" rIns="0" bIns="0" rtlCol="0" anchor="t">
            <a:spAutoFit/>
          </a:bodyPr>
          <a:lstStyle/>
          <a:p>
            <a:pPr algn="ctr">
              <a:lnSpc>
                <a:spcPts val="3672"/>
              </a:lnSpc>
            </a:pPr>
            <a:endParaRPr sz="1200"/>
          </a:p>
        </p:txBody>
      </p:sp>
      <p:sp>
        <p:nvSpPr>
          <p:cNvPr id="10" name="TextBox 10"/>
          <p:cNvSpPr txBox="1"/>
          <p:nvPr/>
        </p:nvSpPr>
        <p:spPr>
          <a:xfrm>
            <a:off x="8128413" y="2668168"/>
            <a:ext cx="31750" cy="396519"/>
          </a:xfrm>
          <a:prstGeom prst="rect">
            <a:avLst/>
          </a:prstGeom>
        </p:spPr>
        <p:txBody>
          <a:bodyPr lIns="0" tIns="0" rIns="0" bIns="0" rtlCol="0" anchor="t">
            <a:spAutoFit/>
          </a:bodyPr>
          <a:lstStyle/>
          <a:p>
            <a:pPr algn="ctr">
              <a:lnSpc>
                <a:spcPts val="3672"/>
              </a:lnSpc>
            </a:pPr>
            <a:endParaRPr sz="1200"/>
          </a:p>
        </p:txBody>
      </p:sp>
      <p:sp>
        <p:nvSpPr>
          <p:cNvPr id="11" name="TextBox 11"/>
          <p:cNvSpPr txBox="1"/>
          <p:nvPr/>
        </p:nvSpPr>
        <p:spPr>
          <a:xfrm>
            <a:off x="4545101" y="3085513"/>
            <a:ext cx="3607415" cy="362728"/>
          </a:xfrm>
          <a:prstGeom prst="rect">
            <a:avLst/>
          </a:prstGeom>
        </p:spPr>
        <p:txBody>
          <a:bodyPr lIns="0" tIns="0" rIns="0" bIns="0" rtlCol="0" anchor="t">
            <a:spAutoFit/>
          </a:bodyPr>
          <a:lstStyle/>
          <a:p>
            <a:pPr algn="ctr">
              <a:lnSpc>
                <a:spcPts val="3093"/>
              </a:lnSpc>
              <a:spcBef>
                <a:spcPct val="0"/>
              </a:spcBef>
            </a:pPr>
            <a:r>
              <a:rPr lang="en-US" sz="2209" b="1">
                <a:solidFill>
                  <a:srgbClr val="FFFFFF"/>
                </a:solidFill>
                <a:latin typeface="Comfortaa Bold"/>
                <a:ea typeface="Comfortaa Bold"/>
                <a:cs typeface="Comfortaa Bold"/>
                <a:sym typeface="Comfortaa Bold"/>
              </a:rPr>
              <a:t>Iedereen een (t)huis</a:t>
            </a:r>
          </a:p>
        </p:txBody>
      </p:sp>
      <p:sp>
        <p:nvSpPr>
          <p:cNvPr id="12" name="TextBox 12"/>
          <p:cNvSpPr txBox="1"/>
          <p:nvPr/>
        </p:nvSpPr>
        <p:spPr>
          <a:xfrm>
            <a:off x="4050319" y="5040331"/>
            <a:ext cx="4696759" cy="362728"/>
          </a:xfrm>
          <a:prstGeom prst="rect">
            <a:avLst/>
          </a:prstGeom>
        </p:spPr>
        <p:txBody>
          <a:bodyPr lIns="0" tIns="0" rIns="0" bIns="0" rtlCol="0" anchor="t">
            <a:spAutoFit/>
          </a:bodyPr>
          <a:lstStyle/>
          <a:p>
            <a:pPr algn="ctr">
              <a:lnSpc>
                <a:spcPts val="3093"/>
              </a:lnSpc>
              <a:spcBef>
                <a:spcPct val="0"/>
              </a:spcBef>
            </a:pPr>
            <a:r>
              <a:rPr lang="en-US" sz="2209" b="1">
                <a:solidFill>
                  <a:srgbClr val="FFFFFF"/>
                </a:solidFill>
                <a:latin typeface="Comfortaa Bold"/>
                <a:ea typeface="Comfortaa Bold"/>
                <a:cs typeface="Comfortaa Bold"/>
                <a:sym typeface="Comfortaa Bold"/>
              </a:rPr>
              <a:t>Vangnet eigen adres</a:t>
            </a:r>
          </a:p>
        </p:txBody>
      </p:sp>
      <p:sp>
        <p:nvSpPr>
          <p:cNvPr id="13" name="TextBox 13"/>
          <p:cNvSpPr txBox="1"/>
          <p:nvPr/>
        </p:nvSpPr>
        <p:spPr>
          <a:xfrm>
            <a:off x="4520998" y="5673577"/>
            <a:ext cx="3607415" cy="362728"/>
          </a:xfrm>
          <a:prstGeom prst="rect">
            <a:avLst/>
          </a:prstGeom>
        </p:spPr>
        <p:txBody>
          <a:bodyPr lIns="0" tIns="0" rIns="0" bIns="0" rtlCol="0" anchor="t">
            <a:spAutoFit/>
          </a:bodyPr>
          <a:lstStyle/>
          <a:p>
            <a:pPr algn="ctr">
              <a:lnSpc>
                <a:spcPts val="3093"/>
              </a:lnSpc>
              <a:spcBef>
                <a:spcPct val="0"/>
              </a:spcBef>
            </a:pPr>
            <a:r>
              <a:rPr lang="en-US" sz="2209" b="1">
                <a:solidFill>
                  <a:srgbClr val="FFFFFF"/>
                </a:solidFill>
                <a:latin typeface="Comfortaa Bold"/>
                <a:ea typeface="Comfortaa Bold"/>
                <a:cs typeface="Comfortaa Bold"/>
                <a:sym typeface="Comfortaa Bold"/>
              </a:rPr>
              <a:t>Preventie </a:t>
            </a:r>
          </a:p>
        </p:txBody>
      </p:sp>
      <p:sp>
        <p:nvSpPr>
          <p:cNvPr id="14" name="TextBox 14"/>
          <p:cNvSpPr txBox="1"/>
          <p:nvPr/>
        </p:nvSpPr>
        <p:spPr>
          <a:xfrm>
            <a:off x="4502941" y="3750935"/>
            <a:ext cx="3607415" cy="362728"/>
          </a:xfrm>
          <a:prstGeom prst="rect">
            <a:avLst/>
          </a:prstGeom>
        </p:spPr>
        <p:txBody>
          <a:bodyPr lIns="0" tIns="0" rIns="0" bIns="0" rtlCol="0" anchor="t">
            <a:spAutoFit/>
          </a:bodyPr>
          <a:lstStyle/>
          <a:p>
            <a:pPr algn="ctr">
              <a:lnSpc>
                <a:spcPts val="3093"/>
              </a:lnSpc>
              <a:spcBef>
                <a:spcPct val="0"/>
              </a:spcBef>
            </a:pPr>
            <a:r>
              <a:rPr lang="en-US" sz="2209" b="1">
                <a:solidFill>
                  <a:srgbClr val="FFFFFF"/>
                </a:solidFill>
                <a:latin typeface="Comfortaa Bold"/>
                <a:ea typeface="Comfortaa Bold"/>
                <a:cs typeface="Comfortaa Bold"/>
                <a:sym typeface="Comfortaa Bold"/>
              </a:rPr>
              <a:t>Wonen en begeleiding</a:t>
            </a:r>
          </a:p>
        </p:txBody>
      </p:sp>
      <p:sp>
        <p:nvSpPr>
          <p:cNvPr id="15" name="AutoShape 15"/>
          <p:cNvSpPr/>
          <p:nvPr/>
        </p:nvSpPr>
        <p:spPr>
          <a:xfrm>
            <a:off x="2675463" y="4979583"/>
            <a:ext cx="7769663" cy="0"/>
          </a:xfrm>
          <a:prstGeom prst="line">
            <a:avLst/>
          </a:prstGeom>
          <a:ln w="38100" cap="flat">
            <a:solidFill>
              <a:srgbClr val="FFFFFF"/>
            </a:solidFill>
            <a:prstDash val="solid"/>
            <a:headEnd type="none" w="sm" len="sm"/>
            <a:tailEnd type="none" w="sm" len="sm"/>
          </a:ln>
        </p:spPr>
        <p:txBody>
          <a:bodyPr/>
          <a:lstStyle/>
          <a:p>
            <a:endParaRPr lang="nl-NL" sz="1200"/>
          </a:p>
        </p:txBody>
      </p:sp>
      <p:sp>
        <p:nvSpPr>
          <p:cNvPr id="16" name="TextBox 16"/>
          <p:cNvSpPr txBox="1"/>
          <p:nvPr/>
        </p:nvSpPr>
        <p:spPr>
          <a:xfrm>
            <a:off x="4050319" y="4443469"/>
            <a:ext cx="4696759" cy="362728"/>
          </a:xfrm>
          <a:prstGeom prst="rect">
            <a:avLst/>
          </a:prstGeom>
        </p:spPr>
        <p:txBody>
          <a:bodyPr lIns="0" tIns="0" rIns="0" bIns="0" rtlCol="0" anchor="t">
            <a:spAutoFit/>
          </a:bodyPr>
          <a:lstStyle/>
          <a:p>
            <a:pPr algn="ctr">
              <a:lnSpc>
                <a:spcPts val="3093"/>
              </a:lnSpc>
              <a:spcBef>
                <a:spcPct val="0"/>
              </a:spcBef>
            </a:pPr>
            <a:r>
              <a:rPr lang="en-US" sz="2209" b="1">
                <a:solidFill>
                  <a:srgbClr val="FFFFFF"/>
                </a:solidFill>
                <a:latin typeface="Comfortaa Bold"/>
                <a:ea typeface="Comfortaa Bold"/>
                <a:cs typeface="Comfortaa Bold"/>
                <a:sym typeface="Comfortaa Bold"/>
              </a:rPr>
              <a:t>Maatschappelijke opvang</a:t>
            </a:r>
          </a:p>
        </p:txBody>
      </p:sp>
      <p:sp>
        <p:nvSpPr>
          <p:cNvPr id="17" name="AutoShape 17"/>
          <p:cNvSpPr/>
          <p:nvPr/>
        </p:nvSpPr>
        <p:spPr>
          <a:xfrm>
            <a:off x="4842368" y="2863623"/>
            <a:ext cx="3012881" cy="28399"/>
          </a:xfrm>
          <a:prstGeom prst="line">
            <a:avLst/>
          </a:prstGeom>
          <a:ln w="38100" cap="flat">
            <a:solidFill>
              <a:srgbClr val="FFFFFF"/>
            </a:solidFill>
            <a:prstDash val="solid"/>
            <a:headEnd type="none" w="sm" len="sm"/>
            <a:tailEnd type="none" w="sm" len="sm"/>
          </a:ln>
        </p:spPr>
        <p:txBody>
          <a:bodyPr/>
          <a:lstStyle/>
          <a:p>
            <a:endParaRPr lang="nl-NL"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8662" y="-139412"/>
            <a:ext cx="13209221" cy="7117730"/>
            <a:chOff x="0" y="0"/>
            <a:chExt cx="5218458" cy="2811943"/>
          </a:xfrm>
        </p:grpSpPr>
        <p:sp>
          <p:nvSpPr>
            <p:cNvPr id="3" name="Freeform 3"/>
            <p:cNvSpPr/>
            <p:nvPr/>
          </p:nvSpPr>
          <p:spPr>
            <a:xfrm>
              <a:off x="0" y="0"/>
              <a:ext cx="5218458" cy="2811943"/>
            </a:xfrm>
            <a:custGeom>
              <a:avLst/>
              <a:gdLst/>
              <a:ahLst/>
              <a:cxnLst/>
              <a:rect l="l" t="t" r="r" b="b"/>
              <a:pathLst>
                <a:path w="5218458" h="2811943">
                  <a:moveTo>
                    <a:pt x="19927" y="0"/>
                  </a:moveTo>
                  <a:lnTo>
                    <a:pt x="5198530" y="0"/>
                  </a:lnTo>
                  <a:cubicBezTo>
                    <a:pt x="5209536" y="0"/>
                    <a:pt x="5218458" y="8922"/>
                    <a:pt x="5218458" y="19927"/>
                  </a:cubicBezTo>
                  <a:lnTo>
                    <a:pt x="5218458" y="2792015"/>
                  </a:lnTo>
                  <a:cubicBezTo>
                    <a:pt x="5218458" y="2797300"/>
                    <a:pt x="5216358" y="2802369"/>
                    <a:pt x="5212621" y="2806106"/>
                  </a:cubicBezTo>
                  <a:cubicBezTo>
                    <a:pt x="5208884" y="2809843"/>
                    <a:pt x="5203816" y="2811943"/>
                    <a:pt x="5198530" y="2811943"/>
                  </a:cubicBezTo>
                  <a:lnTo>
                    <a:pt x="19927" y="2811943"/>
                  </a:lnTo>
                  <a:cubicBezTo>
                    <a:pt x="8922" y="2811943"/>
                    <a:pt x="0" y="2803021"/>
                    <a:pt x="0" y="2792015"/>
                  </a:cubicBezTo>
                  <a:lnTo>
                    <a:pt x="0" y="19927"/>
                  </a:lnTo>
                  <a:cubicBezTo>
                    <a:pt x="0" y="8922"/>
                    <a:pt x="8922" y="0"/>
                    <a:pt x="19927" y="0"/>
                  </a:cubicBezTo>
                  <a:close/>
                </a:path>
              </a:pathLst>
            </a:custGeom>
            <a:solidFill>
              <a:srgbClr val="243C47"/>
            </a:solidFill>
          </p:spPr>
          <p:txBody>
            <a:bodyPr/>
            <a:lstStyle/>
            <a:p>
              <a:endParaRPr lang="nl-NL" sz="1200"/>
            </a:p>
          </p:txBody>
        </p:sp>
        <p:sp>
          <p:nvSpPr>
            <p:cNvPr id="4" name="TextBox 4"/>
            <p:cNvSpPr txBox="1"/>
            <p:nvPr/>
          </p:nvSpPr>
          <p:spPr>
            <a:xfrm>
              <a:off x="0" y="-47625"/>
              <a:ext cx="5218458" cy="2859568"/>
            </a:xfrm>
            <a:prstGeom prst="rect">
              <a:avLst/>
            </a:prstGeom>
          </p:spPr>
          <p:txBody>
            <a:bodyPr lIns="33867" tIns="33867" rIns="33867" bIns="33867" rtlCol="0" anchor="ctr"/>
            <a:lstStyle/>
            <a:p>
              <a:pPr algn="ctr">
                <a:lnSpc>
                  <a:spcPts val="2445"/>
                </a:lnSpc>
              </a:pPr>
              <a:endParaRPr sz="1200"/>
            </a:p>
          </p:txBody>
        </p:sp>
      </p:grpSp>
      <p:grpSp>
        <p:nvGrpSpPr>
          <p:cNvPr id="5" name="Group 5"/>
          <p:cNvGrpSpPr/>
          <p:nvPr/>
        </p:nvGrpSpPr>
        <p:grpSpPr>
          <a:xfrm>
            <a:off x="4561217" y="1332990"/>
            <a:ext cx="3122155" cy="5052389"/>
            <a:chOff x="0" y="0"/>
            <a:chExt cx="839182" cy="1357997"/>
          </a:xfrm>
        </p:grpSpPr>
        <p:sp>
          <p:nvSpPr>
            <p:cNvPr id="6" name="Freeform 6"/>
            <p:cNvSpPr/>
            <p:nvPr/>
          </p:nvSpPr>
          <p:spPr>
            <a:xfrm>
              <a:off x="0" y="0"/>
              <a:ext cx="839182" cy="1357997"/>
            </a:xfrm>
            <a:custGeom>
              <a:avLst/>
              <a:gdLst/>
              <a:ahLst/>
              <a:cxnLst/>
              <a:rect l="l" t="t" r="r" b="b"/>
              <a:pathLst>
                <a:path w="839182" h="1357997">
                  <a:moveTo>
                    <a:pt x="122330" y="0"/>
                  </a:moveTo>
                  <a:lnTo>
                    <a:pt x="716852" y="0"/>
                  </a:lnTo>
                  <a:cubicBezTo>
                    <a:pt x="784413" y="0"/>
                    <a:pt x="839182" y="54769"/>
                    <a:pt x="839182" y="122330"/>
                  </a:cubicBezTo>
                  <a:lnTo>
                    <a:pt x="839182" y="1235666"/>
                  </a:lnTo>
                  <a:cubicBezTo>
                    <a:pt x="839182" y="1303227"/>
                    <a:pt x="784413" y="1357997"/>
                    <a:pt x="716852" y="1357997"/>
                  </a:cubicBezTo>
                  <a:lnTo>
                    <a:pt x="122330" y="1357997"/>
                  </a:lnTo>
                  <a:cubicBezTo>
                    <a:pt x="54769" y="1357997"/>
                    <a:pt x="0" y="1303227"/>
                    <a:pt x="0" y="1235666"/>
                  </a:cubicBezTo>
                  <a:lnTo>
                    <a:pt x="0" y="122330"/>
                  </a:lnTo>
                  <a:cubicBezTo>
                    <a:pt x="0" y="54769"/>
                    <a:pt x="54769" y="0"/>
                    <a:pt x="122330" y="0"/>
                  </a:cubicBezTo>
                  <a:close/>
                </a:path>
              </a:pathLst>
            </a:custGeom>
            <a:solidFill>
              <a:srgbClr val="C195BB"/>
            </a:solidFill>
          </p:spPr>
          <p:txBody>
            <a:bodyPr/>
            <a:lstStyle/>
            <a:p>
              <a:endParaRPr lang="nl-NL" sz="1200"/>
            </a:p>
          </p:txBody>
        </p:sp>
        <p:sp>
          <p:nvSpPr>
            <p:cNvPr id="7" name="TextBox 7"/>
            <p:cNvSpPr txBox="1"/>
            <p:nvPr/>
          </p:nvSpPr>
          <p:spPr>
            <a:xfrm>
              <a:off x="0" y="-57150"/>
              <a:ext cx="839182" cy="1415147"/>
            </a:xfrm>
            <a:prstGeom prst="rect">
              <a:avLst/>
            </a:prstGeom>
          </p:spPr>
          <p:txBody>
            <a:bodyPr lIns="33867" tIns="33867" rIns="33867" bIns="33867" rtlCol="0" anchor="ctr"/>
            <a:lstStyle/>
            <a:p>
              <a:pPr algn="ctr">
                <a:lnSpc>
                  <a:spcPts val="2707"/>
                </a:lnSpc>
              </a:pPr>
              <a:endParaRPr sz="1200"/>
            </a:p>
          </p:txBody>
        </p:sp>
      </p:grpSp>
      <p:grpSp>
        <p:nvGrpSpPr>
          <p:cNvPr id="8" name="Group 8"/>
          <p:cNvGrpSpPr/>
          <p:nvPr/>
        </p:nvGrpSpPr>
        <p:grpSpPr>
          <a:xfrm>
            <a:off x="779755" y="1386847"/>
            <a:ext cx="3079839" cy="5052389"/>
            <a:chOff x="0" y="0"/>
            <a:chExt cx="827809" cy="1357997"/>
          </a:xfrm>
        </p:grpSpPr>
        <p:sp>
          <p:nvSpPr>
            <p:cNvPr id="9" name="Freeform 9"/>
            <p:cNvSpPr/>
            <p:nvPr/>
          </p:nvSpPr>
          <p:spPr>
            <a:xfrm>
              <a:off x="0" y="0"/>
              <a:ext cx="827809" cy="1357997"/>
            </a:xfrm>
            <a:custGeom>
              <a:avLst/>
              <a:gdLst/>
              <a:ahLst/>
              <a:cxnLst/>
              <a:rect l="l" t="t" r="r" b="b"/>
              <a:pathLst>
                <a:path w="827809" h="1357997">
                  <a:moveTo>
                    <a:pt x="124011" y="0"/>
                  </a:moveTo>
                  <a:lnTo>
                    <a:pt x="703797" y="0"/>
                  </a:lnTo>
                  <a:cubicBezTo>
                    <a:pt x="772287" y="0"/>
                    <a:pt x="827809" y="55522"/>
                    <a:pt x="827809" y="124011"/>
                  </a:cubicBezTo>
                  <a:lnTo>
                    <a:pt x="827809" y="1233985"/>
                  </a:lnTo>
                  <a:cubicBezTo>
                    <a:pt x="827809" y="1302475"/>
                    <a:pt x="772287" y="1357997"/>
                    <a:pt x="703797" y="1357997"/>
                  </a:cubicBezTo>
                  <a:lnTo>
                    <a:pt x="124011" y="1357997"/>
                  </a:lnTo>
                  <a:cubicBezTo>
                    <a:pt x="55522" y="1357997"/>
                    <a:pt x="0" y="1302475"/>
                    <a:pt x="0" y="1233985"/>
                  </a:cubicBezTo>
                  <a:lnTo>
                    <a:pt x="0" y="124011"/>
                  </a:lnTo>
                  <a:cubicBezTo>
                    <a:pt x="0" y="55522"/>
                    <a:pt x="55522" y="0"/>
                    <a:pt x="124011" y="0"/>
                  </a:cubicBezTo>
                  <a:close/>
                </a:path>
              </a:pathLst>
            </a:custGeom>
            <a:solidFill>
              <a:srgbClr val="D49950"/>
            </a:solidFill>
          </p:spPr>
          <p:txBody>
            <a:bodyPr/>
            <a:lstStyle/>
            <a:p>
              <a:endParaRPr lang="nl-NL" sz="1200"/>
            </a:p>
          </p:txBody>
        </p:sp>
        <p:sp>
          <p:nvSpPr>
            <p:cNvPr id="10" name="TextBox 10"/>
            <p:cNvSpPr txBox="1"/>
            <p:nvPr/>
          </p:nvSpPr>
          <p:spPr>
            <a:xfrm>
              <a:off x="0" y="-57150"/>
              <a:ext cx="827809" cy="1415147"/>
            </a:xfrm>
            <a:prstGeom prst="rect">
              <a:avLst/>
            </a:prstGeom>
          </p:spPr>
          <p:txBody>
            <a:bodyPr lIns="33867" tIns="33867" rIns="33867" bIns="33867" rtlCol="0" anchor="ctr"/>
            <a:lstStyle/>
            <a:p>
              <a:pPr algn="ctr">
                <a:lnSpc>
                  <a:spcPts val="2707"/>
                </a:lnSpc>
              </a:pPr>
              <a:endParaRPr sz="1200"/>
            </a:p>
          </p:txBody>
        </p:sp>
      </p:grpSp>
      <p:grpSp>
        <p:nvGrpSpPr>
          <p:cNvPr id="11" name="Group 11"/>
          <p:cNvGrpSpPr/>
          <p:nvPr/>
        </p:nvGrpSpPr>
        <p:grpSpPr>
          <a:xfrm>
            <a:off x="8384996" y="1373853"/>
            <a:ext cx="3079839" cy="5052389"/>
            <a:chOff x="0" y="0"/>
            <a:chExt cx="827809" cy="1357997"/>
          </a:xfrm>
        </p:grpSpPr>
        <p:sp>
          <p:nvSpPr>
            <p:cNvPr id="12" name="Freeform 12"/>
            <p:cNvSpPr/>
            <p:nvPr/>
          </p:nvSpPr>
          <p:spPr>
            <a:xfrm>
              <a:off x="0" y="0"/>
              <a:ext cx="827809" cy="1357997"/>
            </a:xfrm>
            <a:custGeom>
              <a:avLst/>
              <a:gdLst/>
              <a:ahLst/>
              <a:cxnLst/>
              <a:rect l="l" t="t" r="r" b="b"/>
              <a:pathLst>
                <a:path w="827809" h="1357997">
                  <a:moveTo>
                    <a:pt x="124011" y="0"/>
                  </a:moveTo>
                  <a:lnTo>
                    <a:pt x="703797" y="0"/>
                  </a:lnTo>
                  <a:cubicBezTo>
                    <a:pt x="772287" y="0"/>
                    <a:pt x="827809" y="55522"/>
                    <a:pt x="827809" y="124011"/>
                  </a:cubicBezTo>
                  <a:lnTo>
                    <a:pt x="827809" y="1233985"/>
                  </a:lnTo>
                  <a:cubicBezTo>
                    <a:pt x="827809" y="1302475"/>
                    <a:pt x="772287" y="1357997"/>
                    <a:pt x="703797" y="1357997"/>
                  </a:cubicBezTo>
                  <a:lnTo>
                    <a:pt x="124011" y="1357997"/>
                  </a:lnTo>
                  <a:cubicBezTo>
                    <a:pt x="55522" y="1357997"/>
                    <a:pt x="0" y="1302475"/>
                    <a:pt x="0" y="1233985"/>
                  </a:cubicBezTo>
                  <a:lnTo>
                    <a:pt x="0" y="124011"/>
                  </a:lnTo>
                  <a:cubicBezTo>
                    <a:pt x="0" y="55522"/>
                    <a:pt x="55522" y="0"/>
                    <a:pt x="124011" y="0"/>
                  </a:cubicBezTo>
                  <a:close/>
                </a:path>
              </a:pathLst>
            </a:custGeom>
            <a:solidFill>
              <a:srgbClr val="5AAFAF"/>
            </a:solidFill>
          </p:spPr>
          <p:txBody>
            <a:bodyPr/>
            <a:lstStyle/>
            <a:p>
              <a:endParaRPr lang="nl-NL" sz="1200"/>
            </a:p>
          </p:txBody>
        </p:sp>
        <p:sp>
          <p:nvSpPr>
            <p:cNvPr id="13" name="TextBox 13"/>
            <p:cNvSpPr txBox="1"/>
            <p:nvPr/>
          </p:nvSpPr>
          <p:spPr>
            <a:xfrm>
              <a:off x="0" y="-57150"/>
              <a:ext cx="827809" cy="1415147"/>
            </a:xfrm>
            <a:prstGeom prst="rect">
              <a:avLst/>
            </a:prstGeom>
          </p:spPr>
          <p:txBody>
            <a:bodyPr lIns="33867" tIns="33867" rIns="33867" bIns="33867" rtlCol="0" anchor="ctr"/>
            <a:lstStyle/>
            <a:p>
              <a:pPr algn="ctr">
                <a:lnSpc>
                  <a:spcPts val="2707"/>
                </a:lnSpc>
              </a:pPr>
              <a:endParaRPr sz="1200"/>
            </a:p>
          </p:txBody>
        </p:sp>
      </p:grpSp>
      <p:grpSp>
        <p:nvGrpSpPr>
          <p:cNvPr id="14" name="Group 14"/>
          <p:cNvGrpSpPr/>
          <p:nvPr/>
        </p:nvGrpSpPr>
        <p:grpSpPr>
          <a:xfrm>
            <a:off x="4638329" y="435751"/>
            <a:ext cx="3122155" cy="579739"/>
            <a:chOff x="0" y="0"/>
            <a:chExt cx="839182" cy="155824"/>
          </a:xfrm>
        </p:grpSpPr>
        <p:sp>
          <p:nvSpPr>
            <p:cNvPr id="15" name="Freeform 15"/>
            <p:cNvSpPr/>
            <p:nvPr/>
          </p:nvSpPr>
          <p:spPr>
            <a:xfrm>
              <a:off x="0" y="0"/>
              <a:ext cx="839182" cy="155824"/>
            </a:xfrm>
            <a:custGeom>
              <a:avLst/>
              <a:gdLst/>
              <a:ahLst/>
              <a:cxnLst/>
              <a:rect l="l" t="t" r="r" b="b"/>
              <a:pathLst>
                <a:path w="839182" h="155824">
                  <a:moveTo>
                    <a:pt x="77912" y="0"/>
                  </a:moveTo>
                  <a:lnTo>
                    <a:pt x="761270" y="0"/>
                  </a:lnTo>
                  <a:cubicBezTo>
                    <a:pt x="804300" y="0"/>
                    <a:pt x="839182" y="34882"/>
                    <a:pt x="839182" y="77912"/>
                  </a:cubicBezTo>
                  <a:lnTo>
                    <a:pt x="839182" y="77912"/>
                  </a:lnTo>
                  <a:cubicBezTo>
                    <a:pt x="839182" y="98576"/>
                    <a:pt x="830974" y="118393"/>
                    <a:pt x="816362" y="133004"/>
                  </a:cubicBezTo>
                  <a:cubicBezTo>
                    <a:pt x="801751" y="147615"/>
                    <a:pt x="781934" y="155824"/>
                    <a:pt x="761270" y="155824"/>
                  </a:cubicBezTo>
                  <a:lnTo>
                    <a:pt x="77912" y="155824"/>
                  </a:lnTo>
                  <a:cubicBezTo>
                    <a:pt x="34882" y="155824"/>
                    <a:pt x="0" y="120942"/>
                    <a:pt x="0" y="77912"/>
                  </a:cubicBezTo>
                  <a:lnTo>
                    <a:pt x="0" y="77912"/>
                  </a:lnTo>
                  <a:cubicBezTo>
                    <a:pt x="0" y="34882"/>
                    <a:pt x="34882" y="0"/>
                    <a:pt x="77912" y="0"/>
                  </a:cubicBezTo>
                  <a:close/>
                </a:path>
              </a:pathLst>
            </a:custGeom>
            <a:solidFill>
              <a:srgbClr val="F5F5F5"/>
            </a:solidFill>
          </p:spPr>
          <p:txBody>
            <a:bodyPr/>
            <a:lstStyle/>
            <a:p>
              <a:endParaRPr lang="nl-NL" sz="1200"/>
            </a:p>
          </p:txBody>
        </p:sp>
        <p:sp>
          <p:nvSpPr>
            <p:cNvPr id="16" name="TextBox 16"/>
            <p:cNvSpPr txBox="1"/>
            <p:nvPr/>
          </p:nvSpPr>
          <p:spPr>
            <a:xfrm>
              <a:off x="0" y="-57150"/>
              <a:ext cx="839182" cy="212974"/>
            </a:xfrm>
            <a:prstGeom prst="rect">
              <a:avLst/>
            </a:prstGeom>
          </p:spPr>
          <p:txBody>
            <a:bodyPr lIns="33867" tIns="33867" rIns="33867" bIns="33867" rtlCol="0" anchor="ctr"/>
            <a:lstStyle/>
            <a:p>
              <a:pPr algn="ctr">
                <a:lnSpc>
                  <a:spcPts val="2707"/>
                </a:lnSpc>
              </a:pPr>
              <a:endParaRPr sz="1200"/>
            </a:p>
          </p:txBody>
        </p:sp>
      </p:grpSp>
      <p:grpSp>
        <p:nvGrpSpPr>
          <p:cNvPr id="17" name="Group 17"/>
          <p:cNvGrpSpPr/>
          <p:nvPr/>
        </p:nvGrpSpPr>
        <p:grpSpPr>
          <a:xfrm>
            <a:off x="8408184" y="435751"/>
            <a:ext cx="3130641" cy="593432"/>
            <a:chOff x="0" y="0"/>
            <a:chExt cx="703356" cy="133325"/>
          </a:xfrm>
        </p:grpSpPr>
        <p:sp>
          <p:nvSpPr>
            <p:cNvPr id="18" name="Freeform 18"/>
            <p:cNvSpPr/>
            <p:nvPr/>
          </p:nvSpPr>
          <p:spPr>
            <a:xfrm>
              <a:off x="0" y="0"/>
              <a:ext cx="703356" cy="133325"/>
            </a:xfrm>
            <a:custGeom>
              <a:avLst/>
              <a:gdLst/>
              <a:ahLst/>
              <a:cxnLst/>
              <a:rect l="l" t="t" r="r" b="b"/>
              <a:pathLst>
                <a:path w="703356" h="133325">
                  <a:moveTo>
                    <a:pt x="66663" y="0"/>
                  </a:moveTo>
                  <a:lnTo>
                    <a:pt x="636693" y="0"/>
                  </a:lnTo>
                  <a:cubicBezTo>
                    <a:pt x="654373" y="0"/>
                    <a:pt x="671329" y="7023"/>
                    <a:pt x="683831" y="19525"/>
                  </a:cubicBezTo>
                  <a:cubicBezTo>
                    <a:pt x="696332" y="32027"/>
                    <a:pt x="703356" y="48983"/>
                    <a:pt x="703356" y="66663"/>
                  </a:cubicBezTo>
                  <a:lnTo>
                    <a:pt x="703356" y="66663"/>
                  </a:lnTo>
                  <a:cubicBezTo>
                    <a:pt x="703356" y="84343"/>
                    <a:pt x="696332" y="101299"/>
                    <a:pt x="683831" y="113800"/>
                  </a:cubicBezTo>
                  <a:cubicBezTo>
                    <a:pt x="671329" y="126302"/>
                    <a:pt x="654373" y="133325"/>
                    <a:pt x="636693" y="133325"/>
                  </a:cubicBezTo>
                  <a:lnTo>
                    <a:pt x="66663" y="133325"/>
                  </a:lnTo>
                  <a:cubicBezTo>
                    <a:pt x="48983" y="133325"/>
                    <a:pt x="32027" y="126302"/>
                    <a:pt x="19525" y="113800"/>
                  </a:cubicBezTo>
                  <a:cubicBezTo>
                    <a:pt x="7023" y="101299"/>
                    <a:pt x="0" y="84343"/>
                    <a:pt x="0" y="66663"/>
                  </a:cubicBezTo>
                  <a:lnTo>
                    <a:pt x="0" y="66663"/>
                  </a:lnTo>
                  <a:cubicBezTo>
                    <a:pt x="0" y="48983"/>
                    <a:pt x="7023" y="32027"/>
                    <a:pt x="19525" y="19525"/>
                  </a:cubicBezTo>
                  <a:cubicBezTo>
                    <a:pt x="32027" y="7023"/>
                    <a:pt x="48983" y="0"/>
                    <a:pt x="66663" y="0"/>
                  </a:cubicBezTo>
                  <a:close/>
                </a:path>
              </a:pathLst>
            </a:custGeom>
            <a:solidFill>
              <a:srgbClr val="F5F5F5"/>
            </a:solidFill>
          </p:spPr>
          <p:txBody>
            <a:bodyPr/>
            <a:lstStyle/>
            <a:p>
              <a:endParaRPr lang="nl-NL" sz="1200"/>
            </a:p>
          </p:txBody>
        </p:sp>
        <p:sp>
          <p:nvSpPr>
            <p:cNvPr id="19" name="TextBox 19"/>
            <p:cNvSpPr txBox="1"/>
            <p:nvPr/>
          </p:nvSpPr>
          <p:spPr>
            <a:xfrm>
              <a:off x="0" y="-57150"/>
              <a:ext cx="703356" cy="190475"/>
            </a:xfrm>
            <a:prstGeom prst="rect">
              <a:avLst/>
            </a:prstGeom>
          </p:spPr>
          <p:txBody>
            <a:bodyPr lIns="33867" tIns="33867" rIns="33867" bIns="33867" rtlCol="0" anchor="ctr"/>
            <a:lstStyle/>
            <a:p>
              <a:pPr algn="ctr">
                <a:lnSpc>
                  <a:spcPts val="2707"/>
                </a:lnSpc>
              </a:pPr>
              <a:endParaRPr sz="1200"/>
            </a:p>
          </p:txBody>
        </p:sp>
      </p:grpSp>
      <p:grpSp>
        <p:nvGrpSpPr>
          <p:cNvPr id="20" name="Group 20"/>
          <p:cNvGrpSpPr/>
          <p:nvPr/>
        </p:nvGrpSpPr>
        <p:grpSpPr>
          <a:xfrm>
            <a:off x="514831" y="418765"/>
            <a:ext cx="3609687" cy="593432"/>
            <a:chOff x="0" y="0"/>
            <a:chExt cx="970223" cy="159504"/>
          </a:xfrm>
        </p:grpSpPr>
        <p:sp>
          <p:nvSpPr>
            <p:cNvPr id="21" name="Freeform 21"/>
            <p:cNvSpPr/>
            <p:nvPr/>
          </p:nvSpPr>
          <p:spPr>
            <a:xfrm>
              <a:off x="0" y="0"/>
              <a:ext cx="970223" cy="159504"/>
            </a:xfrm>
            <a:custGeom>
              <a:avLst/>
              <a:gdLst/>
              <a:ahLst/>
              <a:cxnLst/>
              <a:rect l="l" t="t" r="r" b="b"/>
              <a:pathLst>
                <a:path w="970223" h="159504">
                  <a:moveTo>
                    <a:pt x="79752" y="0"/>
                  </a:moveTo>
                  <a:lnTo>
                    <a:pt x="890471" y="0"/>
                  </a:lnTo>
                  <a:cubicBezTo>
                    <a:pt x="934517" y="0"/>
                    <a:pt x="970223" y="35706"/>
                    <a:pt x="970223" y="79752"/>
                  </a:cubicBezTo>
                  <a:lnTo>
                    <a:pt x="970223" y="79752"/>
                  </a:lnTo>
                  <a:cubicBezTo>
                    <a:pt x="970223" y="100904"/>
                    <a:pt x="961820" y="121189"/>
                    <a:pt x="946864" y="136146"/>
                  </a:cubicBezTo>
                  <a:cubicBezTo>
                    <a:pt x="931907" y="151102"/>
                    <a:pt x="911622" y="159504"/>
                    <a:pt x="890471" y="159504"/>
                  </a:cubicBezTo>
                  <a:lnTo>
                    <a:pt x="79752" y="159504"/>
                  </a:lnTo>
                  <a:cubicBezTo>
                    <a:pt x="35706" y="159504"/>
                    <a:pt x="0" y="123798"/>
                    <a:pt x="0" y="79752"/>
                  </a:cubicBezTo>
                  <a:lnTo>
                    <a:pt x="0" y="79752"/>
                  </a:lnTo>
                  <a:cubicBezTo>
                    <a:pt x="0" y="35706"/>
                    <a:pt x="35706" y="0"/>
                    <a:pt x="79752" y="0"/>
                  </a:cubicBezTo>
                  <a:close/>
                </a:path>
              </a:pathLst>
            </a:custGeom>
            <a:solidFill>
              <a:srgbClr val="F5F5F5"/>
            </a:solidFill>
          </p:spPr>
          <p:txBody>
            <a:bodyPr/>
            <a:lstStyle/>
            <a:p>
              <a:endParaRPr lang="nl-NL" sz="1200"/>
            </a:p>
          </p:txBody>
        </p:sp>
        <p:sp>
          <p:nvSpPr>
            <p:cNvPr id="22" name="TextBox 22"/>
            <p:cNvSpPr txBox="1"/>
            <p:nvPr/>
          </p:nvSpPr>
          <p:spPr>
            <a:xfrm>
              <a:off x="0" y="-57150"/>
              <a:ext cx="970223" cy="216654"/>
            </a:xfrm>
            <a:prstGeom prst="rect">
              <a:avLst/>
            </a:prstGeom>
          </p:spPr>
          <p:txBody>
            <a:bodyPr lIns="33867" tIns="33867" rIns="33867" bIns="33867" rtlCol="0" anchor="ctr"/>
            <a:lstStyle/>
            <a:p>
              <a:pPr algn="ctr">
                <a:lnSpc>
                  <a:spcPts val="2707"/>
                </a:lnSpc>
              </a:pPr>
              <a:endParaRPr sz="1200"/>
            </a:p>
          </p:txBody>
        </p:sp>
      </p:grpSp>
      <p:grpSp>
        <p:nvGrpSpPr>
          <p:cNvPr id="23" name="Group 23"/>
          <p:cNvGrpSpPr/>
          <p:nvPr/>
        </p:nvGrpSpPr>
        <p:grpSpPr>
          <a:xfrm>
            <a:off x="779755" y="4261650"/>
            <a:ext cx="2889575" cy="1972415"/>
            <a:chOff x="0" y="0"/>
            <a:chExt cx="1043408" cy="712227"/>
          </a:xfrm>
        </p:grpSpPr>
        <p:sp>
          <p:nvSpPr>
            <p:cNvPr id="24" name="Freeform 24"/>
            <p:cNvSpPr/>
            <p:nvPr/>
          </p:nvSpPr>
          <p:spPr>
            <a:xfrm>
              <a:off x="0" y="0"/>
              <a:ext cx="1043408" cy="712227"/>
            </a:xfrm>
            <a:custGeom>
              <a:avLst/>
              <a:gdLst/>
              <a:ahLst/>
              <a:cxnLst/>
              <a:rect l="l" t="t" r="r" b="b"/>
              <a:pathLst>
                <a:path w="1043408" h="712227">
                  <a:moveTo>
                    <a:pt x="0" y="0"/>
                  </a:moveTo>
                  <a:lnTo>
                    <a:pt x="1043408" y="0"/>
                  </a:lnTo>
                  <a:lnTo>
                    <a:pt x="1043408" y="712227"/>
                  </a:lnTo>
                  <a:lnTo>
                    <a:pt x="0" y="712227"/>
                  </a:lnTo>
                  <a:close/>
                </a:path>
              </a:pathLst>
            </a:custGeom>
            <a:solidFill>
              <a:srgbClr val="000000">
                <a:alpha val="0"/>
              </a:srgbClr>
            </a:solidFill>
            <a:ln cap="sq">
              <a:noFill/>
              <a:prstDash val="solid"/>
              <a:miter/>
            </a:ln>
          </p:spPr>
          <p:txBody>
            <a:bodyPr/>
            <a:lstStyle/>
            <a:p>
              <a:endParaRPr lang="nl-NL" sz="1200"/>
            </a:p>
          </p:txBody>
        </p:sp>
        <p:sp>
          <p:nvSpPr>
            <p:cNvPr id="25" name="TextBox 25"/>
            <p:cNvSpPr txBox="1"/>
            <p:nvPr/>
          </p:nvSpPr>
          <p:spPr>
            <a:xfrm>
              <a:off x="0" y="-19050"/>
              <a:ext cx="1043408" cy="731277"/>
            </a:xfrm>
            <a:prstGeom prst="rect">
              <a:avLst/>
            </a:prstGeom>
          </p:spPr>
          <p:txBody>
            <a:bodyPr lIns="29681" tIns="29681" rIns="29681" bIns="29681" rtlCol="0" anchor="ctr"/>
            <a:lstStyle/>
            <a:p>
              <a:pPr>
                <a:lnSpc>
                  <a:spcPts val="1888"/>
                </a:lnSpc>
              </a:pPr>
              <a:endParaRPr sz="1200"/>
            </a:p>
            <a:p>
              <a:pPr marL="627189" lvl="2" indent="-209063">
                <a:lnSpc>
                  <a:spcPts val="1888"/>
                </a:lnSpc>
                <a:spcBef>
                  <a:spcPct val="0"/>
                </a:spcBef>
                <a:buFont typeface="Arial"/>
                <a:buChar char="⚬"/>
              </a:pPr>
              <a:r>
                <a:rPr lang="en-US" sz="1452">
                  <a:solidFill>
                    <a:srgbClr val="FFFFFF"/>
                  </a:solidFill>
                  <a:latin typeface="Noto Sans"/>
                  <a:ea typeface="Noto Sans"/>
                  <a:cs typeface="Noto Sans"/>
                  <a:sym typeface="Noto Sans"/>
                </a:rPr>
                <a:t>24 uurs opvang</a:t>
              </a:r>
            </a:p>
            <a:p>
              <a:pPr marL="627189" lvl="2" indent="-209063">
                <a:lnSpc>
                  <a:spcPts val="1888"/>
                </a:lnSpc>
                <a:spcBef>
                  <a:spcPct val="0"/>
                </a:spcBef>
                <a:buFont typeface="Arial"/>
                <a:buChar char="⚬"/>
              </a:pPr>
              <a:r>
                <a:rPr lang="en-US" sz="1452">
                  <a:solidFill>
                    <a:srgbClr val="FFFFFF"/>
                  </a:solidFill>
                  <a:latin typeface="Noto Sans"/>
                  <a:ea typeface="Noto Sans"/>
                  <a:cs typeface="Noto Sans"/>
                  <a:sym typeface="Noto Sans"/>
                </a:rPr>
                <a:t>Overbruggingszorg</a:t>
              </a:r>
            </a:p>
            <a:p>
              <a:pPr marL="627189" lvl="2" indent="-209063">
                <a:lnSpc>
                  <a:spcPts val="1888"/>
                </a:lnSpc>
                <a:spcBef>
                  <a:spcPct val="0"/>
                </a:spcBef>
                <a:buFont typeface="Arial"/>
                <a:buChar char="⚬"/>
              </a:pPr>
              <a:r>
                <a:rPr lang="en-US" sz="1452">
                  <a:solidFill>
                    <a:srgbClr val="FFFFFF"/>
                  </a:solidFill>
                  <a:latin typeface="Noto Sans"/>
                  <a:ea typeface="Noto Sans"/>
                  <a:cs typeface="Noto Sans"/>
                  <a:sym typeface="Noto Sans"/>
                </a:rPr>
                <a:t>Vangnet eigen adres</a:t>
              </a:r>
            </a:p>
            <a:p>
              <a:pPr marL="627189" lvl="2" indent="-209063">
                <a:lnSpc>
                  <a:spcPts val="1888"/>
                </a:lnSpc>
                <a:spcBef>
                  <a:spcPct val="0"/>
                </a:spcBef>
                <a:buFont typeface="Arial"/>
                <a:buChar char="⚬"/>
              </a:pPr>
              <a:r>
                <a:rPr lang="en-US" sz="1452">
                  <a:solidFill>
                    <a:srgbClr val="FFFFFF"/>
                  </a:solidFill>
                  <a:latin typeface="Noto Sans"/>
                  <a:ea typeface="Noto Sans"/>
                  <a:cs typeface="Noto Sans"/>
                  <a:sym typeface="Noto Sans"/>
                </a:rPr>
                <a:t>Opvang economisch daklozen</a:t>
              </a:r>
            </a:p>
            <a:p>
              <a:pPr marL="627189" lvl="2" indent="-209063">
                <a:lnSpc>
                  <a:spcPts val="1888"/>
                </a:lnSpc>
                <a:spcBef>
                  <a:spcPct val="0"/>
                </a:spcBef>
                <a:buFont typeface="Arial"/>
                <a:buChar char="⚬"/>
              </a:pPr>
              <a:r>
                <a:rPr lang="en-US" sz="1452">
                  <a:solidFill>
                    <a:srgbClr val="FFFFFF"/>
                  </a:solidFill>
                  <a:latin typeface="Noto Sans"/>
                  <a:ea typeface="Noto Sans"/>
                  <a:cs typeface="Noto Sans"/>
                  <a:sym typeface="Noto Sans"/>
                </a:rPr>
                <a:t>Gezinshuizen</a:t>
              </a:r>
            </a:p>
            <a:p>
              <a:pPr marL="627189" lvl="2" indent="-209063">
                <a:lnSpc>
                  <a:spcPts val="1888"/>
                </a:lnSpc>
                <a:spcBef>
                  <a:spcPct val="0"/>
                </a:spcBef>
                <a:buFont typeface="Arial"/>
                <a:buChar char="⚬"/>
              </a:pPr>
              <a:r>
                <a:rPr lang="en-US" sz="1452">
                  <a:solidFill>
                    <a:srgbClr val="FFFFFF"/>
                  </a:solidFill>
                  <a:latin typeface="Noto Sans"/>
                  <a:ea typeface="Noto Sans"/>
                  <a:cs typeface="Noto Sans"/>
                  <a:sym typeface="Noto Sans"/>
                </a:rPr>
                <a:t>24uurs gezinsopvang</a:t>
              </a:r>
            </a:p>
          </p:txBody>
        </p:sp>
      </p:grpSp>
      <p:grpSp>
        <p:nvGrpSpPr>
          <p:cNvPr id="26" name="Group 26"/>
          <p:cNvGrpSpPr/>
          <p:nvPr/>
        </p:nvGrpSpPr>
        <p:grpSpPr>
          <a:xfrm>
            <a:off x="4638329" y="4089414"/>
            <a:ext cx="2868970" cy="1737465"/>
            <a:chOff x="0" y="0"/>
            <a:chExt cx="1035968" cy="627388"/>
          </a:xfrm>
        </p:grpSpPr>
        <p:sp>
          <p:nvSpPr>
            <p:cNvPr id="27" name="Freeform 27"/>
            <p:cNvSpPr/>
            <p:nvPr/>
          </p:nvSpPr>
          <p:spPr>
            <a:xfrm>
              <a:off x="0" y="0"/>
              <a:ext cx="1035968" cy="627388"/>
            </a:xfrm>
            <a:custGeom>
              <a:avLst/>
              <a:gdLst/>
              <a:ahLst/>
              <a:cxnLst/>
              <a:rect l="l" t="t" r="r" b="b"/>
              <a:pathLst>
                <a:path w="1035968" h="627388">
                  <a:moveTo>
                    <a:pt x="0" y="0"/>
                  </a:moveTo>
                  <a:lnTo>
                    <a:pt x="1035968" y="0"/>
                  </a:lnTo>
                  <a:lnTo>
                    <a:pt x="1035968" y="627388"/>
                  </a:lnTo>
                  <a:lnTo>
                    <a:pt x="0" y="627388"/>
                  </a:lnTo>
                  <a:close/>
                </a:path>
              </a:pathLst>
            </a:custGeom>
            <a:solidFill>
              <a:srgbClr val="000000">
                <a:alpha val="0"/>
              </a:srgbClr>
            </a:solidFill>
            <a:ln cap="sq">
              <a:noFill/>
              <a:prstDash val="solid"/>
              <a:miter/>
            </a:ln>
          </p:spPr>
          <p:txBody>
            <a:bodyPr/>
            <a:lstStyle/>
            <a:p>
              <a:endParaRPr lang="nl-NL" sz="1200"/>
            </a:p>
          </p:txBody>
        </p:sp>
        <p:sp>
          <p:nvSpPr>
            <p:cNvPr id="28" name="TextBox 28"/>
            <p:cNvSpPr txBox="1"/>
            <p:nvPr/>
          </p:nvSpPr>
          <p:spPr>
            <a:xfrm>
              <a:off x="0" y="-19050"/>
              <a:ext cx="1035968" cy="646438"/>
            </a:xfrm>
            <a:prstGeom prst="rect">
              <a:avLst/>
            </a:prstGeom>
          </p:spPr>
          <p:txBody>
            <a:bodyPr lIns="29681" tIns="29681" rIns="29681" bIns="29681" rtlCol="0" anchor="ctr"/>
            <a:lstStyle/>
            <a:p>
              <a:pPr>
                <a:lnSpc>
                  <a:spcPts val="1888"/>
                </a:lnSpc>
                <a:spcBef>
                  <a:spcPct val="0"/>
                </a:spcBef>
              </a:pPr>
              <a:endParaRPr sz="1200"/>
            </a:p>
            <a:p>
              <a:pPr marL="627189" lvl="2" indent="-209063">
                <a:lnSpc>
                  <a:spcPts val="1888"/>
                </a:lnSpc>
                <a:spcBef>
                  <a:spcPct val="0"/>
                </a:spcBef>
                <a:buFont typeface="Arial"/>
                <a:buChar char="⚬"/>
              </a:pPr>
              <a:r>
                <a:rPr lang="en-US" sz="1452">
                  <a:solidFill>
                    <a:srgbClr val="FFFFFF"/>
                  </a:solidFill>
                  <a:latin typeface="Noto Sans"/>
                  <a:ea typeface="Noto Sans"/>
                  <a:cs typeface="Noto Sans"/>
                  <a:sym typeface="Noto Sans"/>
                </a:rPr>
                <a:t>WMO Beschermd Wonen</a:t>
              </a:r>
            </a:p>
            <a:p>
              <a:pPr marL="627189" lvl="2" indent="-209063">
                <a:lnSpc>
                  <a:spcPts val="1888"/>
                </a:lnSpc>
                <a:spcBef>
                  <a:spcPct val="0"/>
                </a:spcBef>
                <a:buFont typeface="Arial"/>
                <a:buChar char="⚬"/>
              </a:pPr>
              <a:r>
                <a:rPr lang="en-US" sz="1452">
                  <a:solidFill>
                    <a:srgbClr val="FFFFFF"/>
                  </a:solidFill>
                  <a:latin typeface="Noto Sans"/>
                  <a:ea typeface="Noto Sans"/>
                  <a:cs typeface="Noto Sans"/>
                  <a:sym typeface="Noto Sans"/>
                </a:rPr>
                <a:t>WLZ intramuraal</a:t>
              </a:r>
            </a:p>
            <a:p>
              <a:pPr marL="627189" lvl="2" indent="-209063">
                <a:lnSpc>
                  <a:spcPts val="1888"/>
                </a:lnSpc>
                <a:spcBef>
                  <a:spcPct val="0"/>
                </a:spcBef>
                <a:buFont typeface="Arial"/>
                <a:buChar char="⚬"/>
              </a:pPr>
              <a:r>
                <a:rPr lang="en-US" sz="1452">
                  <a:solidFill>
                    <a:srgbClr val="FFFFFF"/>
                  </a:solidFill>
                  <a:latin typeface="Noto Sans"/>
                  <a:ea typeface="Noto Sans"/>
                  <a:cs typeface="Noto Sans"/>
                  <a:sym typeface="Noto Sans"/>
                </a:rPr>
                <a:t>FZ beschermd wonen</a:t>
              </a:r>
            </a:p>
            <a:p>
              <a:pPr marL="627189" lvl="2" indent="-209063">
                <a:lnSpc>
                  <a:spcPts val="1888"/>
                </a:lnSpc>
                <a:spcBef>
                  <a:spcPct val="0"/>
                </a:spcBef>
                <a:buFont typeface="Arial"/>
                <a:buChar char="⚬"/>
              </a:pPr>
              <a:r>
                <a:rPr lang="en-US" sz="1452">
                  <a:solidFill>
                    <a:srgbClr val="FFFFFF"/>
                  </a:solidFill>
                  <a:latin typeface="Noto Sans"/>
                  <a:ea typeface="Noto Sans"/>
                  <a:cs typeface="Noto Sans"/>
                  <a:sym typeface="Noto Sans"/>
                </a:rPr>
                <a:t>FZ Ambulant</a:t>
              </a:r>
            </a:p>
            <a:p>
              <a:pPr marL="627189" lvl="2" indent="-209063">
                <a:lnSpc>
                  <a:spcPts val="1888"/>
                </a:lnSpc>
                <a:spcBef>
                  <a:spcPct val="0"/>
                </a:spcBef>
                <a:buFont typeface="Arial"/>
                <a:buChar char="⚬"/>
              </a:pPr>
              <a:r>
                <a:rPr lang="en-US" sz="1452">
                  <a:solidFill>
                    <a:srgbClr val="FFFFFF"/>
                  </a:solidFill>
                  <a:latin typeface="Noto Sans"/>
                  <a:ea typeface="Noto Sans"/>
                  <a:cs typeface="Noto Sans"/>
                  <a:sym typeface="Noto Sans"/>
                </a:rPr>
                <a:t>Beschermd Thuis</a:t>
              </a:r>
            </a:p>
            <a:p>
              <a:pPr marL="627189" lvl="2" indent="-209063">
                <a:lnSpc>
                  <a:spcPts val="1888"/>
                </a:lnSpc>
                <a:spcBef>
                  <a:spcPct val="0"/>
                </a:spcBef>
                <a:buFont typeface="Arial"/>
                <a:buChar char="⚬"/>
              </a:pPr>
              <a:r>
                <a:rPr lang="en-US" sz="1452">
                  <a:solidFill>
                    <a:srgbClr val="FFFFFF"/>
                  </a:solidFill>
                  <a:latin typeface="Noto Sans"/>
                  <a:ea typeface="Noto Sans"/>
                  <a:cs typeface="Noto Sans"/>
                  <a:sym typeface="Noto Sans"/>
                </a:rPr>
                <a:t>Skaeve Huse</a:t>
              </a:r>
            </a:p>
          </p:txBody>
        </p:sp>
      </p:grpSp>
      <p:grpSp>
        <p:nvGrpSpPr>
          <p:cNvPr id="29" name="Group 29"/>
          <p:cNvGrpSpPr/>
          <p:nvPr/>
        </p:nvGrpSpPr>
        <p:grpSpPr>
          <a:xfrm>
            <a:off x="4564100" y="2887848"/>
            <a:ext cx="3063800" cy="1082305"/>
            <a:chOff x="0" y="0"/>
            <a:chExt cx="1106320" cy="390814"/>
          </a:xfrm>
        </p:grpSpPr>
        <p:sp>
          <p:nvSpPr>
            <p:cNvPr id="30" name="Freeform 30"/>
            <p:cNvSpPr/>
            <p:nvPr/>
          </p:nvSpPr>
          <p:spPr>
            <a:xfrm>
              <a:off x="0" y="0"/>
              <a:ext cx="1106320" cy="390814"/>
            </a:xfrm>
            <a:custGeom>
              <a:avLst/>
              <a:gdLst/>
              <a:ahLst/>
              <a:cxnLst/>
              <a:rect l="l" t="t" r="r" b="b"/>
              <a:pathLst>
                <a:path w="1106320" h="390814">
                  <a:moveTo>
                    <a:pt x="0" y="0"/>
                  </a:moveTo>
                  <a:lnTo>
                    <a:pt x="1106320" y="0"/>
                  </a:lnTo>
                  <a:lnTo>
                    <a:pt x="1106320" y="390814"/>
                  </a:lnTo>
                  <a:lnTo>
                    <a:pt x="0" y="390814"/>
                  </a:lnTo>
                  <a:close/>
                </a:path>
              </a:pathLst>
            </a:custGeom>
            <a:solidFill>
              <a:srgbClr val="000000">
                <a:alpha val="0"/>
              </a:srgbClr>
            </a:solidFill>
            <a:ln cap="sq">
              <a:noFill/>
              <a:prstDash val="solid"/>
              <a:miter/>
            </a:ln>
          </p:spPr>
          <p:txBody>
            <a:bodyPr/>
            <a:lstStyle/>
            <a:p>
              <a:endParaRPr lang="nl-NL" sz="1200"/>
            </a:p>
          </p:txBody>
        </p:sp>
        <p:sp>
          <p:nvSpPr>
            <p:cNvPr id="31" name="TextBox 31"/>
            <p:cNvSpPr txBox="1"/>
            <p:nvPr/>
          </p:nvSpPr>
          <p:spPr>
            <a:xfrm>
              <a:off x="0" y="-28575"/>
              <a:ext cx="1106320" cy="419389"/>
            </a:xfrm>
            <a:prstGeom prst="rect">
              <a:avLst/>
            </a:prstGeom>
          </p:spPr>
          <p:txBody>
            <a:bodyPr lIns="29681" tIns="29681" rIns="29681" bIns="29681" rtlCol="0" anchor="ctr"/>
            <a:lstStyle/>
            <a:p>
              <a:pPr algn="ctr">
                <a:lnSpc>
                  <a:spcPts val="2408"/>
                </a:lnSpc>
                <a:spcBef>
                  <a:spcPct val="0"/>
                </a:spcBef>
              </a:pPr>
              <a:r>
                <a:rPr lang="en-US" sz="1852" b="1">
                  <a:solidFill>
                    <a:srgbClr val="FFFFFF"/>
                  </a:solidFill>
                  <a:latin typeface="Noto Sans Bold"/>
                  <a:ea typeface="Noto Sans Bold"/>
                  <a:cs typeface="Noto Sans Bold"/>
                  <a:sym typeface="Noto Sans Bold"/>
                </a:rPr>
                <a:t>Traverse als zorgaanbieder</a:t>
              </a:r>
            </a:p>
            <a:p>
              <a:pPr algn="ctr">
                <a:lnSpc>
                  <a:spcPts val="2408"/>
                </a:lnSpc>
                <a:spcBef>
                  <a:spcPct val="0"/>
                </a:spcBef>
              </a:pPr>
              <a:r>
                <a:rPr lang="en-US" sz="1852" b="1">
                  <a:solidFill>
                    <a:srgbClr val="FFFFFF"/>
                  </a:solidFill>
                  <a:latin typeface="Noto Sans Bold"/>
                  <a:ea typeface="Noto Sans Bold"/>
                  <a:cs typeface="Noto Sans Bold"/>
                  <a:sym typeface="Noto Sans Bold"/>
                </a:rPr>
                <a:t> is de best passende plek</a:t>
              </a:r>
            </a:p>
          </p:txBody>
        </p:sp>
      </p:grpSp>
      <p:sp>
        <p:nvSpPr>
          <p:cNvPr id="32" name="AutoShape 32"/>
          <p:cNvSpPr/>
          <p:nvPr/>
        </p:nvSpPr>
        <p:spPr>
          <a:xfrm>
            <a:off x="5147410" y="4076713"/>
            <a:ext cx="1949769" cy="0"/>
          </a:xfrm>
          <a:prstGeom prst="line">
            <a:avLst/>
          </a:prstGeom>
          <a:ln w="38100" cap="flat">
            <a:solidFill>
              <a:srgbClr val="FFFFFF"/>
            </a:solidFill>
            <a:prstDash val="solid"/>
            <a:headEnd type="none" w="sm" len="sm"/>
            <a:tailEnd type="none" w="sm" len="sm"/>
          </a:ln>
        </p:spPr>
        <p:txBody>
          <a:bodyPr/>
          <a:lstStyle/>
          <a:p>
            <a:endParaRPr lang="nl-NL" sz="1200"/>
          </a:p>
        </p:txBody>
      </p:sp>
      <p:sp>
        <p:nvSpPr>
          <p:cNvPr id="33" name="AutoShape 33"/>
          <p:cNvSpPr/>
          <p:nvPr/>
        </p:nvSpPr>
        <p:spPr>
          <a:xfrm>
            <a:off x="1452942" y="4089413"/>
            <a:ext cx="1733465" cy="0"/>
          </a:xfrm>
          <a:prstGeom prst="line">
            <a:avLst/>
          </a:prstGeom>
          <a:ln w="38100" cap="flat">
            <a:solidFill>
              <a:srgbClr val="FFFFFF"/>
            </a:solidFill>
            <a:prstDash val="solid"/>
            <a:headEnd type="none" w="sm" len="sm"/>
            <a:tailEnd type="none" w="sm" len="sm"/>
          </a:ln>
        </p:spPr>
        <p:txBody>
          <a:bodyPr/>
          <a:lstStyle/>
          <a:p>
            <a:endParaRPr lang="nl-NL" sz="1200"/>
          </a:p>
        </p:txBody>
      </p:sp>
      <p:sp>
        <p:nvSpPr>
          <p:cNvPr id="34" name="AutoShape 34"/>
          <p:cNvSpPr/>
          <p:nvPr/>
        </p:nvSpPr>
        <p:spPr>
          <a:xfrm>
            <a:off x="5205336" y="2706371"/>
            <a:ext cx="1949769" cy="0"/>
          </a:xfrm>
          <a:prstGeom prst="line">
            <a:avLst/>
          </a:prstGeom>
          <a:ln w="38100" cap="flat">
            <a:solidFill>
              <a:srgbClr val="FFFFFF"/>
            </a:solidFill>
            <a:prstDash val="solid"/>
            <a:headEnd type="none" w="sm" len="sm"/>
            <a:tailEnd type="none" w="sm" len="sm"/>
          </a:ln>
        </p:spPr>
        <p:txBody>
          <a:bodyPr/>
          <a:lstStyle/>
          <a:p>
            <a:endParaRPr lang="nl-NL" sz="1200"/>
          </a:p>
        </p:txBody>
      </p:sp>
      <p:sp>
        <p:nvSpPr>
          <p:cNvPr id="35" name="AutoShape 35"/>
          <p:cNvSpPr/>
          <p:nvPr/>
        </p:nvSpPr>
        <p:spPr>
          <a:xfrm>
            <a:off x="1452942" y="2706371"/>
            <a:ext cx="1733465" cy="0"/>
          </a:xfrm>
          <a:prstGeom prst="line">
            <a:avLst/>
          </a:prstGeom>
          <a:ln w="38100" cap="flat">
            <a:solidFill>
              <a:srgbClr val="FFFFFF"/>
            </a:solidFill>
            <a:prstDash val="solid"/>
            <a:headEnd type="none" w="sm" len="sm"/>
            <a:tailEnd type="none" w="sm" len="sm"/>
          </a:ln>
        </p:spPr>
        <p:txBody>
          <a:bodyPr/>
          <a:lstStyle/>
          <a:p>
            <a:endParaRPr lang="nl-NL" sz="1200"/>
          </a:p>
        </p:txBody>
      </p:sp>
      <p:grpSp>
        <p:nvGrpSpPr>
          <p:cNvPr id="36" name="Group 36"/>
          <p:cNvGrpSpPr/>
          <p:nvPr/>
        </p:nvGrpSpPr>
        <p:grpSpPr>
          <a:xfrm>
            <a:off x="8352070" y="4042126"/>
            <a:ext cx="3104798" cy="2454985"/>
            <a:chOff x="0" y="0"/>
            <a:chExt cx="1121124" cy="886480"/>
          </a:xfrm>
        </p:grpSpPr>
        <p:sp>
          <p:nvSpPr>
            <p:cNvPr id="37" name="Freeform 37"/>
            <p:cNvSpPr/>
            <p:nvPr/>
          </p:nvSpPr>
          <p:spPr>
            <a:xfrm>
              <a:off x="0" y="0"/>
              <a:ext cx="1121124" cy="886480"/>
            </a:xfrm>
            <a:custGeom>
              <a:avLst/>
              <a:gdLst/>
              <a:ahLst/>
              <a:cxnLst/>
              <a:rect l="l" t="t" r="r" b="b"/>
              <a:pathLst>
                <a:path w="1121124" h="886480">
                  <a:moveTo>
                    <a:pt x="0" y="0"/>
                  </a:moveTo>
                  <a:lnTo>
                    <a:pt x="1121124" y="0"/>
                  </a:lnTo>
                  <a:lnTo>
                    <a:pt x="1121124" y="886480"/>
                  </a:lnTo>
                  <a:lnTo>
                    <a:pt x="0" y="886480"/>
                  </a:lnTo>
                  <a:close/>
                </a:path>
              </a:pathLst>
            </a:custGeom>
            <a:solidFill>
              <a:srgbClr val="000000">
                <a:alpha val="0"/>
              </a:srgbClr>
            </a:solidFill>
            <a:ln cap="sq">
              <a:noFill/>
              <a:prstDash val="solid"/>
              <a:miter/>
            </a:ln>
          </p:spPr>
          <p:txBody>
            <a:bodyPr/>
            <a:lstStyle/>
            <a:p>
              <a:endParaRPr lang="nl-NL" sz="1200"/>
            </a:p>
          </p:txBody>
        </p:sp>
        <p:sp>
          <p:nvSpPr>
            <p:cNvPr id="38" name="TextBox 38"/>
            <p:cNvSpPr txBox="1"/>
            <p:nvPr/>
          </p:nvSpPr>
          <p:spPr>
            <a:xfrm>
              <a:off x="0" y="-19050"/>
              <a:ext cx="1121124" cy="905530"/>
            </a:xfrm>
            <a:prstGeom prst="rect">
              <a:avLst/>
            </a:prstGeom>
          </p:spPr>
          <p:txBody>
            <a:bodyPr lIns="81623" tIns="81623" rIns="81623" bIns="81623" rtlCol="0" anchor="ctr"/>
            <a:lstStyle/>
            <a:p>
              <a:pPr>
                <a:lnSpc>
                  <a:spcPts val="1820"/>
                </a:lnSpc>
              </a:pPr>
              <a:endParaRPr sz="1200"/>
            </a:p>
            <a:p>
              <a:pPr marL="604550" lvl="2" indent="-201517">
                <a:lnSpc>
                  <a:spcPts val="1820"/>
                </a:lnSpc>
                <a:buFont typeface="Arial"/>
                <a:buChar char="⚬"/>
              </a:pPr>
              <a:r>
                <a:rPr lang="en-US" sz="1400">
                  <a:solidFill>
                    <a:srgbClr val="FFFFFF"/>
                  </a:solidFill>
                  <a:latin typeface="Noto Sans"/>
                  <a:ea typeface="Noto Sans"/>
                  <a:cs typeface="Noto Sans"/>
                  <a:sym typeface="Noto Sans"/>
                </a:rPr>
                <a:t>Outreachend interventie team</a:t>
              </a:r>
            </a:p>
            <a:p>
              <a:pPr marL="604550" lvl="2" indent="-201517">
                <a:lnSpc>
                  <a:spcPts val="1820"/>
                </a:lnSpc>
                <a:buFont typeface="Arial"/>
                <a:buChar char="⚬"/>
              </a:pPr>
              <a:r>
                <a:rPr lang="en-US" sz="1400">
                  <a:solidFill>
                    <a:srgbClr val="FFFFFF"/>
                  </a:solidFill>
                  <a:latin typeface="Noto Sans"/>
                  <a:ea typeface="Noto Sans"/>
                  <a:cs typeface="Noto Sans"/>
                  <a:sym typeface="Noto Sans"/>
                </a:rPr>
                <a:t>Zorg- en veiligheidshuis</a:t>
              </a:r>
            </a:p>
            <a:p>
              <a:pPr marL="604550" lvl="2" indent="-201517">
                <a:lnSpc>
                  <a:spcPts val="1820"/>
                </a:lnSpc>
                <a:buFont typeface="Arial"/>
                <a:buChar char="⚬"/>
              </a:pPr>
              <a:r>
                <a:rPr lang="en-US" sz="1400">
                  <a:solidFill>
                    <a:srgbClr val="FFFFFF"/>
                  </a:solidFill>
                  <a:latin typeface="Noto Sans"/>
                  <a:ea typeface="Noto Sans"/>
                  <a:cs typeface="Noto Sans"/>
                  <a:sym typeface="Noto Sans"/>
                </a:rPr>
                <a:t>Hulp aan Huis </a:t>
              </a:r>
            </a:p>
            <a:p>
              <a:pPr marL="604550" lvl="2" indent="-201517">
                <a:lnSpc>
                  <a:spcPts val="1820"/>
                </a:lnSpc>
                <a:buFont typeface="Arial"/>
                <a:buChar char="⚬"/>
              </a:pPr>
              <a:r>
                <a:rPr lang="en-US" sz="1400">
                  <a:solidFill>
                    <a:srgbClr val="FFFFFF"/>
                  </a:solidFill>
                  <a:latin typeface="Noto Sans"/>
                  <a:ea typeface="Noto Sans"/>
                  <a:cs typeface="Noto Sans"/>
                  <a:sym typeface="Noto Sans"/>
                </a:rPr>
                <a:t>Bemoeizorg</a:t>
              </a:r>
            </a:p>
            <a:p>
              <a:pPr marL="604550" lvl="2" indent="-201517">
                <a:lnSpc>
                  <a:spcPts val="1820"/>
                </a:lnSpc>
                <a:buFont typeface="Arial"/>
                <a:buChar char="⚬"/>
              </a:pPr>
              <a:r>
                <a:rPr lang="en-US" sz="1400">
                  <a:solidFill>
                    <a:srgbClr val="FFFFFF"/>
                  </a:solidFill>
                  <a:latin typeface="Noto Sans"/>
                  <a:ea typeface="Noto Sans"/>
                  <a:cs typeface="Noto Sans"/>
                  <a:sym typeface="Noto Sans"/>
                </a:rPr>
                <a:t>Gebiedsteams Siem</a:t>
              </a:r>
            </a:p>
            <a:p>
              <a:pPr marL="604550" lvl="2" indent="-201517">
                <a:lnSpc>
                  <a:spcPts val="1820"/>
                </a:lnSpc>
                <a:buFont typeface="Arial"/>
                <a:buChar char="⚬"/>
              </a:pPr>
              <a:r>
                <a:rPr lang="en-US" sz="1400">
                  <a:solidFill>
                    <a:srgbClr val="FFFFFF"/>
                  </a:solidFill>
                  <a:latin typeface="Noto Sans"/>
                  <a:ea typeface="Noto Sans"/>
                  <a:cs typeface="Noto Sans"/>
                  <a:sym typeface="Noto Sans"/>
                </a:rPr>
                <a:t>Sleutelfiguren Siem</a:t>
              </a:r>
            </a:p>
            <a:p>
              <a:pPr marL="604550" lvl="2" indent="-201517">
                <a:lnSpc>
                  <a:spcPts val="1820"/>
                </a:lnSpc>
                <a:buFont typeface="Arial"/>
                <a:buChar char="⚬"/>
              </a:pPr>
              <a:r>
                <a:rPr lang="en-US" sz="1400">
                  <a:solidFill>
                    <a:srgbClr val="FFFFFF"/>
                  </a:solidFill>
                  <a:latin typeface="Noto Sans"/>
                  <a:ea typeface="Noto Sans"/>
                  <a:cs typeface="Noto Sans"/>
                  <a:sym typeface="Noto Sans"/>
                </a:rPr>
                <a:t>Gemengd wonen locaties</a:t>
              </a:r>
            </a:p>
            <a:p>
              <a:pPr algn="ctr">
                <a:lnSpc>
                  <a:spcPts val="1820"/>
                </a:lnSpc>
              </a:pPr>
              <a:endParaRPr lang="en-US" sz="1400">
                <a:solidFill>
                  <a:srgbClr val="FFFFFF"/>
                </a:solidFill>
                <a:latin typeface="Noto Sans"/>
                <a:ea typeface="Noto Sans"/>
                <a:cs typeface="Noto Sans"/>
                <a:sym typeface="Noto Sans"/>
              </a:endParaRPr>
            </a:p>
          </p:txBody>
        </p:sp>
      </p:grpSp>
      <p:grpSp>
        <p:nvGrpSpPr>
          <p:cNvPr id="39" name="Group 39"/>
          <p:cNvGrpSpPr/>
          <p:nvPr/>
        </p:nvGrpSpPr>
        <p:grpSpPr>
          <a:xfrm>
            <a:off x="8872219" y="2843569"/>
            <a:ext cx="2105393" cy="1198557"/>
            <a:chOff x="0" y="0"/>
            <a:chExt cx="745814" cy="424577"/>
          </a:xfrm>
        </p:grpSpPr>
        <p:sp>
          <p:nvSpPr>
            <p:cNvPr id="40" name="Freeform 40"/>
            <p:cNvSpPr/>
            <p:nvPr/>
          </p:nvSpPr>
          <p:spPr>
            <a:xfrm>
              <a:off x="0" y="0"/>
              <a:ext cx="745814" cy="424577"/>
            </a:xfrm>
            <a:custGeom>
              <a:avLst/>
              <a:gdLst/>
              <a:ahLst/>
              <a:cxnLst/>
              <a:rect l="l" t="t" r="r" b="b"/>
              <a:pathLst>
                <a:path w="745814" h="424577">
                  <a:moveTo>
                    <a:pt x="0" y="0"/>
                  </a:moveTo>
                  <a:lnTo>
                    <a:pt x="745814" y="0"/>
                  </a:lnTo>
                  <a:lnTo>
                    <a:pt x="745814" y="424577"/>
                  </a:lnTo>
                  <a:lnTo>
                    <a:pt x="0" y="424577"/>
                  </a:lnTo>
                  <a:close/>
                </a:path>
              </a:pathLst>
            </a:custGeom>
            <a:solidFill>
              <a:srgbClr val="000000">
                <a:alpha val="0"/>
              </a:srgbClr>
            </a:solidFill>
            <a:ln cap="sq">
              <a:noFill/>
              <a:prstDash val="solid"/>
              <a:miter/>
            </a:ln>
          </p:spPr>
          <p:txBody>
            <a:bodyPr/>
            <a:lstStyle/>
            <a:p>
              <a:endParaRPr lang="nl-NL" sz="1200"/>
            </a:p>
          </p:txBody>
        </p:sp>
        <p:sp>
          <p:nvSpPr>
            <p:cNvPr id="41" name="TextBox 41"/>
            <p:cNvSpPr txBox="1"/>
            <p:nvPr/>
          </p:nvSpPr>
          <p:spPr>
            <a:xfrm>
              <a:off x="0" y="-28575"/>
              <a:ext cx="745814" cy="453152"/>
            </a:xfrm>
            <a:prstGeom prst="rect">
              <a:avLst/>
            </a:prstGeom>
          </p:spPr>
          <p:txBody>
            <a:bodyPr lIns="148405" tIns="148405" rIns="148405" bIns="148405" rtlCol="0" anchor="ctr"/>
            <a:lstStyle/>
            <a:p>
              <a:pPr algn="ctr">
                <a:lnSpc>
                  <a:spcPts val="2408"/>
                </a:lnSpc>
              </a:pPr>
              <a:r>
                <a:rPr lang="en-US" sz="1852" b="1">
                  <a:solidFill>
                    <a:srgbClr val="FFFFFF"/>
                  </a:solidFill>
                  <a:latin typeface="Noto Sans Bold"/>
                  <a:ea typeface="Noto Sans Bold"/>
                  <a:cs typeface="Noto Sans Bold"/>
                  <a:sym typeface="Noto Sans Bold"/>
                </a:rPr>
                <a:t>Palet aan voorzieningen in de regio</a:t>
              </a:r>
            </a:p>
          </p:txBody>
        </p:sp>
      </p:grpSp>
      <p:sp>
        <p:nvSpPr>
          <p:cNvPr id="42" name="AutoShape 42"/>
          <p:cNvSpPr/>
          <p:nvPr/>
        </p:nvSpPr>
        <p:spPr>
          <a:xfrm>
            <a:off x="9058183" y="4117532"/>
            <a:ext cx="1733465" cy="0"/>
          </a:xfrm>
          <a:prstGeom prst="line">
            <a:avLst/>
          </a:prstGeom>
          <a:ln w="38100" cap="flat">
            <a:solidFill>
              <a:srgbClr val="FFFFFF"/>
            </a:solidFill>
            <a:prstDash val="solid"/>
            <a:headEnd type="none" w="sm" len="sm"/>
            <a:tailEnd type="none" w="sm" len="sm"/>
          </a:ln>
        </p:spPr>
        <p:txBody>
          <a:bodyPr/>
          <a:lstStyle/>
          <a:p>
            <a:endParaRPr lang="nl-NL" sz="1200"/>
          </a:p>
        </p:txBody>
      </p:sp>
      <p:sp>
        <p:nvSpPr>
          <p:cNvPr id="43" name="AutoShape 43"/>
          <p:cNvSpPr/>
          <p:nvPr/>
        </p:nvSpPr>
        <p:spPr>
          <a:xfrm>
            <a:off x="9058183" y="2768163"/>
            <a:ext cx="1733465" cy="0"/>
          </a:xfrm>
          <a:prstGeom prst="line">
            <a:avLst/>
          </a:prstGeom>
          <a:ln w="38100" cap="flat">
            <a:solidFill>
              <a:srgbClr val="FFFFFF"/>
            </a:solidFill>
            <a:prstDash val="solid"/>
            <a:headEnd type="none" w="sm" len="sm"/>
            <a:tailEnd type="none" w="sm" len="sm"/>
          </a:ln>
        </p:spPr>
        <p:txBody>
          <a:bodyPr/>
          <a:lstStyle/>
          <a:p>
            <a:endParaRPr lang="nl-NL" sz="1200"/>
          </a:p>
        </p:txBody>
      </p:sp>
      <p:sp>
        <p:nvSpPr>
          <p:cNvPr id="44" name="TextBox 44"/>
          <p:cNvSpPr txBox="1"/>
          <p:nvPr/>
        </p:nvSpPr>
        <p:spPr>
          <a:xfrm>
            <a:off x="4912502" y="543133"/>
            <a:ext cx="2573808" cy="281424"/>
          </a:xfrm>
          <a:prstGeom prst="rect">
            <a:avLst/>
          </a:prstGeom>
        </p:spPr>
        <p:txBody>
          <a:bodyPr lIns="0" tIns="0" rIns="0" bIns="0" rtlCol="0" anchor="t">
            <a:spAutoFit/>
          </a:bodyPr>
          <a:lstStyle/>
          <a:p>
            <a:pPr algn="ctr">
              <a:lnSpc>
                <a:spcPts val="2427"/>
              </a:lnSpc>
              <a:spcBef>
                <a:spcPct val="0"/>
              </a:spcBef>
            </a:pPr>
            <a:r>
              <a:rPr lang="en-US" sz="1733" b="1">
                <a:solidFill>
                  <a:srgbClr val="C195BB"/>
                </a:solidFill>
                <a:latin typeface="Comfortaa Bold"/>
                <a:ea typeface="Comfortaa Bold"/>
                <a:cs typeface="Comfortaa Bold"/>
                <a:sym typeface="Comfortaa Bold"/>
              </a:rPr>
              <a:t>Wonen en begeleiding</a:t>
            </a:r>
          </a:p>
        </p:txBody>
      </p:sp>
      <p:sp>
        <p:nvSpPr>
          <p:cNvPr id="45" name="TextBox 45"/>
          <p:cNvSpPr txBox="1"/>
          <p:nvPr/>
        </p:nvSpPr>
        <p:spPr>
          <a:xfrm>
            <a:off x="823639" y="519510"/>
            <a:ext cx="2992070" cy="281424"/>
          </a:xfrm>
          <a:prstGeom prst="rect">
            <a:avLst/>
          </a:prstGeom>
        </p:spPr>
        <p:txBody>
          <a:bodyPr lIns="0" tIns="0" rIns="0" bIns="0" rtlCol="0" anchor="t">
            <a:spAutoFit/>
          </a:bodyPr>
          <a:lstStyle/>
          <a:p>
            <a:pPr algn="ctr">
              <a:lnSpc>
                <a:spcPts val="2427"/>
              </a:lnSpc>
              <a:spcBef>
                <a:spcPct val="0"/>
              </a:spcBef>
            </a:pPr>
            <a:r>
              <a:rPr lang="en-US" sz="1733" b="1">
                <a:solidFill>
                  <a:srgbClr val="D49950"/>
                </a:solidFill>
                <a:latin typeface="Comfortaa Bold"/>
                <a:ea typeface="Comfortaa Bold"/>
                <a:cs typeface="Comfortaa Bold"/>
                <a:sym typeface="Comfortaa Bold"/>
              </a:rPr>
              <a:t>Maatschappelijke opvang</a:t>
            </a:r>
          </a:p>
        </p:txBody>
      </p:sp>
      <p:sp>
        <p:nvSpPr>
          <p:cNvPr id="46" name="TextBox 46"/>
          <p:cNvSpPr txBox="1"/>
          <p:nvPr/>
        </p:nvSpPr>
        <p:spPr>
          <a:xfrm>
            <a:off x="8639862" y="558415"/>
            <a:ext cx="2685977" cy="281424"/>
          </a:xfrm>
          <a:prstGeom prst="rect">
            <a:avLst/>
          </a:prstGeom>
        </p:spPr>
        <p:txBody>
          <a:bodyPr lIns="0" tIns="0" rIns="0" bIns="0" rtlCol="0" anchor="t">
            <a:spAutoFit/>
          </a:bodyPr>
          <a:lstStyle/>
          <a:p>
            <a:pPr algn="ctr">
              <a:lnSpc>
                <a:spcPts val="2427"/>
              </a:lnSpc>
              <a:spcBef>
                <a:spcPct val="0"/>
              </a:spcBef>
            </a:pPr>
            <a:r>
              <a:rPr lang="en-US" sz="1733" b="1">
                <a:solidFill>
                  <a:srgbClr val="5AAFAF"/>
                </a:solidFill>
                <a:latin typeface="Comfortaa Bold"/>
                <a:ea typeface="Comfortaa Bold"/>
                <a:cs typeface="Comfortaa Bold"/>
                <a:sym typeface="Comfortaa Bold"/>
              </a:rPr>
              <a:t>Netwerksamenwerking</a:t>
            </a:r>
          </a:p>
        </p:txBody>
      </p:sp>
      <p:sp>
        <p:nvSpPr>
          <p:cNvPr id="47" name="TextBox 47"/>
          <p:cNvSpPr txBox="1"/>
          <p:nvPr/>
        </p:nvSpPr>
        <p:spPr>
          <a:xfrm>
            <a:off x="1245217" y="1691045"/>
            <a:ext cx="2148915" cy="791307"/>
          </a:xfrm>
          <a:prstGeom prst="rect">
            <a:avLst/>
          </a:prstGeom>
        </p:spPr>
        <p:txBody>
          <a:bodyPr lIns="0" tIns="0" rIns="0" bIns="0" rtlCol="0" anchor="t">
            <a:spAutoFit/>
          </a:bodyPr>
          <a:lstStyle/>
          <a:p>
            <a:pPr algn="ctr">
              <a:lnSpc>
                <a:spcPts val="2146"/>
              </a:lnSpc>
              <a:spcBef>
                <a:spcPct val="0"/>
              </a:spcBef>
            </a:pPr>
            <a:r>
              <a:rPr lang="en-US" sz="1533" b="1">
                <a:solidFill>
                  <a:srgbClr val="FFFFFF"/>
                </a:solidFill>
                <a:latin typeface="Open Sans Bold"/>
                <a:ea typeface="Open Sans Bold"/>
                <a:cs typeface="Open Sans Bold"/>
                <a:sym typeface="Open Sans Bold"/>
              </a:rPr>
              <a:t>Preventie, vangnet en doorgeleiding naar best passende plek</a:t>
            </a:r>
          </a:p>
        </p:txBody>
      </p:sp>
      <p:sp>
        <p:nvSpPr>
          <p:cNvPr id="48" name="TextBox 48"/>
          <p:cNvSpPr txBox="1"/>
          <p:nvPr/>
        </p:nvSpPr>
        <p:spPr>
          <a:xfrm>
            <a:off x="997581" y="2964535"/>
            <a:ext cx="2644186" cy="907684"/>
          </a:xfrm>
          <a:prstGeom prst="rect">
            <a:avLst/>
          </a:prstGeom>
        </p:spPr>
        <p:txBody>
          <a:bodyPr lIns="0" tIns="0" rIns="0" bIns="0" rtlCol="0" anchor="t">
            <a:spAutoFit/>
          </a:bodyPr>
          <a:lstStyle/>
          <a:p>
            <a:pPr algn="ctr">
              <a:lnSpc>
                <a:spcPts val="2408"/>
              </a:lnSpc>
              <a:spcBef>
                <a:spcPct val="0"/>
              </a:spcBef>
            </a:pPr>
            <a:r>
              <a:rPr lang="en-US" sz="1852" b="1">
                <a:solidFill>
                  <a:srgbClr val="FFFFFF"/>
                </a:solidFill>
                <a:latin typeface="Noto Sans Bold"/>
                <a:ea typeface="Noto Sans Bold"/>
                <a:cs typeface="Noto Sans Bold"/>
                <a:sym typeface="Noto Sans Bold"/>
              </a:rPr>
              <a:t>Voorkomen of zo snel als mogelijk naar de best passende plek</a:t>
            </a:r>
          </a:p>
        </p:txBody>
      </p:sp>
      <p:sp>
        <p:nvSpPr>
          <p:cNvPr id="49" name="TextBox 49"/>
          <p:cNvSpPr txBox="1"/>
          <p:nvPr/>
        </p:nvSpPr>
        <p:spPr>
          <a:xfrm>
            <a:off x="5264393" y="1449858"/>
            <a:ext cx="1715803" cy="1060611"/>
          </a:xfrm>
          <a:prstGeom prst="rect">
            <a:avLst/>
          </a:prstGeom>
        </p:spPr>
        <p:txBody>
          <a:bodyPr lIns="0" tIns="0" rIns="0" bIns="0" rtlCol="0" anchor="t">
            <a:spAutoFit/>
          </a:bodyPr>
          <a:lstStyle/>
          <a:p>
            <a:pPr algn="ctr">
              <a:lnSpc>
                <a:spcPts val="2146"/>
              </a:lnSpc>
              <a:spcBef>
                <a:spcPct val="0"/>
              </a:spcBef>
            </a:pPr>
            <a:r>
              <a:rPr lang="en-US" sz="1533" b="1">
                <a:solidFill>
                  <a:srgbClr val="FFFFFF"/>
                </a:solidFill>
                <a:latin typeface="Open Sans Bold"/>
                <a:ea typeface="Open Sans Bold"/>
                <a:cs typeface="Open Sans Bold"/>
                <a:sym typeface="Open Sans Bold"/>
              </a:rPr>
              <a:t>Onze expertise aanvullen en compleet aanbod van zorg bieden</a:t>
            </a:r>
          </a:p>
        </p:txBody>
      </p:sp>
      <p:sp>
        <p:nvSpPr>
          <p:cNvPr id="50" name="TextBox 50"/>
          <p:cNvSpPr txBox="1"/>
          <p:nvPr/>
        </p:nvSpPr>
        <p:spPr>
          <a:xfrm>
            <a:off x="8851772" y="1557688"/>
            <a:ext cx="2105393" cy="1060611"/>
          </a:xfrm>
          <a:prstGeom prst="rect">
            <a:avLst/>
          </a:prstGeom>
        </p:spPr>
        <p:txBody>
          <a:bodyPr lIns="0" tIns="0" rIns="0" bIns="0" rtlCol="0" anchor="t">
            <a:spAutoFit/>
          </a:bodyPr>
          <a:lstStyle/>
          <a:p>
            <a:pPr algn="ctr">
              <a:lnSpc>
                <a:spcPts val="2146"/>
              </a:lnSpc>
              <a:spcBef>
                <a:spcPct val="0"/>
              </a:spcBef>
            </a:pPr>
            <a:r>
              <a:rPr lang="en-US" sz="1533" b="1">
                <a:solidFill>
                  <a:srgbClr val="FFFFFF"/>
                </a:solidFill>
                <a:latin typeface="Open Sans Bold"/>
                <a:ea typeface="Open Sans Bold"/>
                <a:cs typeface="Open Sans Bold"/>
                <a:sym typeface="Open Sans Bold"/>
              </a:rPr>
              <a:t>Onze expertise in de regio brengen en samenvoegen met anderen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6539" y="860591"/>
            <a:ext cx="11345552" cy="5077135"/>
          </a:xfrm>
          <a:custGeom>
            <a:avLst/>
            <a:gdLst/>
            <a:ahLst/>
            <a:cxnLst/>
            <a:rect l="l" t="t" r="r" b="b"/>
            <a:pathLst>
              <a:path w="17018328" h="7615702">
                <a:moveTo>
                  <a:pt x="0" y="0"/>
                </a:moveTo>
                <a:lnTo>
                  <a:pt x="17018327" y="0"/>
                </a:lnTo>
                <a:lnTo>
                  <a:pt x="17018327" y="7615702"/>
                </a:lnTo>
                <a:lnTo>
                  <a:pt x="0" y="7615702"/>
                </a:lnTo>
                <a:lnTo>
                  <a:pt x="0" y="0"/>
                </a:lnTo>
                <a:close/>
              </a:path>
            </a:pathLst>
          </a:custGeom>
          <a:blipFill>
            <a:blip r:embed="rId2"/>
            <a:stretch>
              <a:fillRect/>
            </a:stretch>
          </a:blipFill>
        </p:spPr>
        <p:txBody>
          <a:bodyPr/>
          <a:lstStyle/>
          <a:p>
            <a:endParaRPr lang="nl-NL"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416C10F-B65D-BC12-1BF5-4A8BDEF69947}"/>
              </a:ext>
            </a:extLst>
          </p:cNvPr>
          <p:cNvPicPr>
            <a:picLocks noChangeAspect="1"/>
          </p:cNvPicPr>
          <p:nvPr/>
        </p:nvPicPr>
        <p:blipFill>
          <a:blip r:embed="rId2"/>
          <a:srcRect l="65000" t="18889" r="3826" b="18889"/>
          <a:stretch/>
        </p:blipFill>
        <p:spPr>
          <a:xfrm>
            <a:off x="762000" y="187158"/>
            <a:ext cx="11023601" cy="6188242"/>
          </a:xfrm>
          <a:prstGeom prst="rect">
            <a:avLst/>
          </a:prstGeom>
        </p:spPr>
      </p:pic>
    </p:spTree>
    <p:extLst>
      <p:ext uri="{BB962C8B-B14F-4D97-AF65-F5344CB8AC3E}">
        <p14:creationId xmlns:p14="http://schemas.microsoft.com/office/powerpoint/2010/main" val="1376893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212" y="-428092"/>
            <a:ext cx="12869212" cy="7176681"/>
            <a:chOff x="0" y="0"/>
            <a:chExt cx="5084133" cy="2835232"/>
          </a:xfrm>
        </p:grpSpPr>
        <p:sp>
          <p:nvSpPr>
            <p:cNvPr id="3" name="Freeform 3"/>
            <p:cNvSpPr/>
            <p:nvPr/>
          </p:nvSpPr>
          <p:spPr>
            <a:xfrm>
              <a:off x="0" y="0"/>
              <a:ext cx="5084133" cy="2835232"/>
            </a:xfrm>
            <a:custGeom>
              <a:avLst/>
              <a:gdLst/>
              <a:ahLst/>
              <a:cxnLst/>
              <a:rect l="l" t="t" r="r" b="b"/>
              <a:pathLst>
                <a:path w="5084133" h="2835232">
                  <a:moveTo>
                    <a:pt x="0" y="0"/>
                  </a:moveTo>
                  <a:lnTo>
                    <a:pt x="5084133" y="0"/>
                  </a:lnTo>
                  <a:lnTo>
                    <a:pt x="5084133" y="2835232"/>
                  </a:lnTo>
                  <a:lnTo>
                    <a:pt x="0" y="2835232"/>
                  </a:lnTo>
                  <a:close/>
                </a:path>
              </a:pathLst>
            </a:custGeom>
            <a:solidFill>
              <a:srgbClr val="C195BB"/>
            </a:solidFill>
          </p:spPr>
          <p:txBody>
            <a:bodyPr/>
            <a:lstStyle/>
            <a:p>
              <a:endParaRPr lang="nl-NL" sz="1200"/>
            </a:p>
          </p:txBody>
        </p:sp>
        <p:sp>
          <p:nvSpPr>
            <p:cNvPr id="4" name="TextBox 4"/>
            <p:cNvSpPr txBox="1"/>
            <p:nvPr/>
          </p:nvSpPr>
          <p:spPr>
            <a:xfrm>
              <a:off x="0" y="-47625"/>
              <a:ext cx="5084133" cy="2882857"/>
            </a:xfrm>
            <a:prstGeom prst="rect">
              <a:avLst/>
            </a:prstGeom>
          </p:spPr>
          <p:txBody>
            <a:bodyPr lIns="33867" tIns="33867" rIns="33867" bIns="33867" rtlCol="0" anchor="ctr"/>
            <a:lstStyle/>
            <a:p>
              <a:pPr algn="ctr">
                <a:lnSpc>
                  <a:spcPts val="2445"/>
                </a:lnSpc>
              </a:pPr>
              <a:endParaRPr sz="1200"/>
            </a:p>
          </p:txBody>
        </p:sp>
      </p:grpSp>
      <p:grpSp>
        <p:nvGrpSpPr>
          <p:cNvPr id="5" name="Group 5"/>
          <p:cNvGrpSpPr/>
          <p:nvPr/>
        </p:nvGrpSpPr>
        <p:grpSpPr>
          <a:xfrm>
            <a:off x="5963504" y="-5163346"/>
            <a:ext cx="9071333" cy="907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NL" sz="1200"/>
            </a:p>
          </p:txBody>
        </p:sp>
        <p:sp>
          <p:nvSpPr>
            <p:cNvPr id="7" name="TextBox 7"/>
            <p:cNvSpPr txBox="1"/>
            <p:nvPr/>
          </p:nvSpPr>
          <p:spPr>
            <a:xfrm>
              <a:off x="76200" y="28575"/>
              <a:ext cx="660400" cy="708025"/>
            </a:xfrm>
            <a:prstGeom prst="rect">
              <a:avLst/>
            </a:prstGeom>
          </p:spPr>
          <p:txBody>
            <a:bodyPr lIns="33867" tIns="33867" rIns="33867" bIns="33867" rtlCol="0" anchor="ctr"/>
            <a:lstStyle/>
            <a:p>
              <a:pPr algn="ctr">
                <a:lnSpc>
                  <a:spcPts val="2445"/>
                </a:lnSpc>
              </a:pPr>
              <a:endParaRPr sz="1200"/>
            </a:p>
          </p:txBody>
        </p:sp>
      </p:grpSp>
      <p:sp>
        <p:nvSpPr>
          <p:cNvPr id="8" name="Freeform 8"/>
          <p:cNvSpPr/>
          <p:nvPr/>
        </p:nvSpPr>
        <p:spPr>
          <a:xfrm>
            <a:off x="6625072" y="376785"/>
            <a:ext cx="5566928" cy="2783464"/>
          </a:xfrm>
          <a:custGeom>
            <a:avLst/>
            <a:gdLst/>
            <a:ahLst/>
            <a:cxnLst/>
            <a:rect l="l" t="t" r="r" b="b"/>
            <a:pathLst>
              <a:path w="8350392" h="4175196">
                <a:moveTo>
                  <a:pt x="0" y="0"/>
                </a:moveTo>
                <a:lnTo>
                  <a:pt x="8350392" y="0"/>
                </a:lnTo>
                <a:lnTo>
                  <a:pt x="8350392" y="4175196"/>
                </a:lnTo>
                <a:lnTo>
                  <a:pt x="0" y="4175196"/>
                </a:lnTo>
                <a:lnTo>
                  <a:pt x="0" y="0"/>
                </a:lnTo>
                <a:close/>
              </a:path>
            </a:pathLst>
          </a:custGeom>
          <a:blipFill>
            <a:blip r:embed="rId2"/>
            <a:stretch>
              <a:fillRect/>
            </a:stretch>
          </a:blipFill>
        </p:spPr>
        <p:txBody>
          <a:bodyPr/>
          <a:lstStyle/>
          <a:p>
            <a:endParaRPr lang="nl-NL" sz="1200"/>
          </a:p>
        </p:txBody>
      </p:sp>
      <p:sp>
        <p:nvSpPr>
          <p:cNvPr id="9" name="TextBox 9"/>
          <p:cNvSpPr txBox="1"/>
          <p:nvPr/>
        </p:nvSpPr>
        <p:spPr>
          <a:xfrm>
            <a:off x="1213526" y="4420942"/>
            <a:ext cx="5071594" cy="1045414"/>
          </a:xfrm>
          <a:prstGeom prst="rect">
            <a:avLst/>
          </a:prstGeom>
        </p:spPr>
        <p:txBody>
          <a:bodyPr lIns="0" tIns="0" rIns="0" bIns="0" rtlCol="0" anchor="t">
            <a:spAutoFit/>
          </a:bodyPr>
          <a:lstStyle/>
          <a:p>
            <a:pPr marL="428891" lvl="1" indent="-214445" algn="ctr">
              <a:lnSpc>
                <a:spcPts val="2781"/>
              </a:lnSpc>
              <a:buFont typeface="Arial"/>
              <a:buChar char="•"/>
            </a:pPr>
            <a:r>
              <a:rPr lang="en-US" sz="1986" b="1">
                <a:solidFill>
                  <a:srgbClr val="FFFFFF"/>
                </a:solidFill>
                <a:latin typeface="Comfortaa Bold"/>
                <a:ea typeface="Comfortaa Bold"/>
                <a:cs typeface="Comfortaa Bold"/>
                <a:sym typeface="Comfortaa Bold"/>
              </a:rPr>
              <a:t>Kernteam basisnetwerk MO</a:t>
            </a:r>
          </a:p>
          <a:p>
            <a:pPr marL="428891" lvl="1" indent="-214445" algn="ctr">
              <a:lnSpc>
                <a:spcPts val="2781"/>
              </a:lnSpc>
              <a:buFont typeface="Arial"/>
              <a:buChar char="•"/>
            </a:pPr>
            <a:r>
              <a:rPr lang="en-US" sz="1986" b="1">
                <a:solidFill>
                  <a:srgbClr val="FFFFFF"/>
                </a:solidFill>
                <a:latin typeface="Comfortaa Bold"/>
                <a:ea typeface="Comfortaa Bold"/>
                <a:cs typeface="Comfortaa Bold"/>
                <a:sym typeface="Comfortaa Bold"/>
              </a:rPr>
              <a:t>Projectgroep &amp; schrijfteam</a:t>
            </a:r>
          </a:p>
          <a:p>
            <a:pPr marL="428891" lvl="1" indent="-214445" algn="ctr">
              <a:lnSpc>
                <a:spcPts val="2781"/>
              </a:lnSpc>
              <a:buFont typeface="Arial"/>
              <a:buChar char="•"/>
            </a:pPr>
            <a:r>
              <a:rPr lang="en-US" sz="1986" b="1">
                <a:solidFill>
                  <a:srgbClr val="FFFFFF"/>
                </a:solidFill>
                <a:latin typeface="Comfortaa Bold"/>
                <a:ea typeface="Comfortaa Bold"/>
                <a:cs typeface="Comfortaa Bold"/>
                <a:sym typeface="Comfortaa Bold"/>
              </a:rPr>
              <a:t>Implementatie Traverse</a:t>
            </a:r>
          </a:p>
        </p:txBody>
      </p:sp>
      <p:sp>
        <p:nvSpPr>
          <p:cNvPr id="10" name="TextBox 10"/>
          <p:cNvSpPr txBox="1"/>
          <p:nvPr/>
        </p:nvSpPr>
        <p:spPr>
          <a:xfrm>
            <a:off x="0" y="3096749"/>
            <a:ext cx="8018784" cy="1127745"/>
          </a:xfrm>
          <a:prstGeom prst="rect">
            <a:avLst/>
          </a:prstGeom>
        </p:spPr>
        <p:txBody>
          <a:bodyPr lIns="0" tIns="0" rIns="0" bIns="0" rtlCol="0" anchor="t">
            <a:spAutoFit/>
          </a:bodyPr>
          <a:lstStyle/>
          <a:p>
            <a:pPr algn="ctr">
              <a:lnSpc>
                <a:spcPts val="4573"/>
              </a:lnSpc>
              <a:spcBef>
                <a:spcPct val="0"/>
              </a:spcBef>
            </a:pPr>
            <a:r>
              <a:rPr lang="en-US" sz="3266" b="1" spc="-183">
                <a:solidFill>
                  <a:srgbClr val="3D7F7F"/>
                </a:solidFill>
                <a:latin typeface="Comfortaa Bold"/>
                <a:ea typeface="Comfortaa Bold"/>
                <a:cs typeface="Comfortaa Bold"/>
                <a:sym typeface="Comfortaa Bold"/>
              </a:rPr>
              <a:t>Kwaliteitstandaard professionals in herstelondersteunende zorg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D597D-3309-8B6D-23B4-C112EE0F9E1B}"/>
            </a:ext>
          </a:extLst>
        </p:cNvPr>
        <p:cNvGrpSpPr/>
        <p:nvPr/>
      </p:nvGrpSpPr>
      <p:grpSpPr>
        <a:xfrm>
          <a:off x="0" y="0"/>
          <a:ext cx="0" cy="0"/>
          <a:chOff x="0" y="0"/>
          <a:chExt cx="0" cy="0"/>
        </a:xfrm>
      </p:grpSpPr>
      <p:pic>
        <p:nvPicPr>
          <p:cNvPr id="5" name="Tijdelijke aanduiding voor inhoud 4" descr="Afbeelding met tekst, illustratie&#10;&#10;Automatisch gegenereerde beschrijving">
            <a:extLst>
              <a:ext uri="{FF2B5EF4-FFF2-40B4-BE49-F238E27FC236}">
                <a16:creationId xmlns:a16="http://schemas.microsoft.com/office/drawing/2014/main" id="{DD1CB9B3-6573-FF62-7B79-2A45D411C6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6600" y="155765"/>
            <a:ext cx="914400" cy="914400"/>
          </a:xfrm>
        </p:spPr>
      </p:pic>
      <p:sp>
        <p:nvSpPr>
          <p:cNvPr id="6" name="Tijdelijke aanduiding voor inhoud 2">
            <a:extLst>
              <a:ext uri="{FF2B5EF4-FFF2-40B4-BE49-F238E27FC236}">
                <a16:creationId xmlns:a16="http://schemas.microsoft.com/office/drawing/2014/main" id="{4AC67CDB-4209-479C-6738-80B078304FF4}"/>
              </a:ext>
            </a:extLst>
          </p:cNvPr>
          <p:cNvSpPr txBox="1">
            <a:spLocks/>
          </p:cNvSpPr>
          <p:nvPr/>
        </p:nvSpPr>
        <p:spPr>
          <a:xfrm>
            <a:off x="689758" y="1279527"/>
            <a:ext cx="10515600" cy="4861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800"/>
              </a:spcAft>
              <a:buNone/>
            </a:pPr>
            <a:endParaRPr lang="nl-N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FontTx/>
              <a:buChar char="-"/>
            </a:pPr>
            <a:endParaRPr lang="nl-N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FontTx/>
              <a:buChar char="-"/>
            </a:pPr>
            <a:endParaRPr lang="nl-NL">
              <a:latin typeface="Calibri" panose="020F0502020204030204" pitchFamily="34" charset="0"/>
              <a:ea typeface="Calibri" panose="020F0502020204030204" pitchFamily="34" charset="0"/>
              <a:cs typeface="Times New Roman" panose="02020603050405020304" pitchFamily="18" charset="0"/>
            </a:endParaRPr>
          </a:p>
        </p:txBody>
      </p:sp>
      <p:sp>
        <p:nvSpPr>
          <p:cNvPr id="7" name="Titel 1">
            <a:extLst>
              <a:ext uri="{FF2B5EF4-FFF2-40B4-BE49-F238E27FC236}">
                <a16:creationId xmlns:a16="http://schemas.microsoft.com/office/drawing/2014/main" id="{AFB2150D-7C9A-CC65-52A4-5479DDDECE1A}"/>
              </a:ext>
            </a:extLst>
          </p:cNvPr>
          <p:cNvSpPr>
            <a:spLocks noGrp="1"/>
          </p:cNvSpPr>
          <p:nvPr>
            <p:ph type="title"/>
          </p:nvPr>
        </p:nvSpPr>
        <p:spPr>
          <a:xfrm>
            <a:off x="948694" y="451690"/>
            <a:ext cx="10515600" cy="530415"/>
          </a:xfrm>
        </p:spPr>
        <p:txBody>
          <a:bodyPr>
            <a:noAutofit/>
          </a:bodyPr>
          <a:lstStyle/>
          <a:p>
            <a:r>
              <a:rPr lang="nl-NL" b="1" dirty="0"/>
              <a:t>Praktijkvoorbeeld van de implementatie </a:t>
            </a:r>
            <a:br>
              <a:rPr lang="nl-NL" b="1" dirty="0"/>
            </a:br>
            <a:r>
              <a:rPr lang="nl-NL" b="1" dirty="0"/>
              <a:t>SMO Traverse</a:t>
            </a:r>
            <a:endParaRPr lang="nl-NL" b="1" dirty="0">
              <a:ea typeface="Calibri Light"/>
              <a:cs typeface="Calibri Light"/>
            </a:endParaRPr>
          </a:p>
        </p:txBody>
      </p:sp>
      <p:pic>
        <p:nvPicPr>
          <p:cNvPr id="3" name="Afbeelding 2">
            <a:extLst>
              <a:ext uri="{FF2B5EF4-FFF2-40B4-BE49-F238E27FC236}">
                <a16:creationId xmlns:a16="http://schemas.microsoft.com/office/drawing/2014/main" id="{D77733E9-FD1A-4D7A-23DC-7ECBF8A514BF}"/>
              </a:ext>
            </a:extLst>
          </p:cNvPr>
          <p:cNvPicPr>
            <a:picLocks noChangeAspect="1"/>
          </p:cNvPicPr>
          <p:nvPr/>
        </p:nvPicPr>
        <p:blipFill rotWithShape="1">
          <a:blip r:embed="rId4">
            <a:extLst>
              <a:ext uri="{28A0092B-C50C-407E-A947-70E740481C1C}">
                <a14:useLocalDpi xmlns:a14="http://schemas.microsoft.com/office/drawing/2010/main" val="0"/>
              </a:ext>
            </a:extLst>
          </a:blip>
          <a:srcRect l="38118" b="16382"/>
          <a:stretch/>
        </p:blipFill>
        <p:spPr>
          <a:xfrm>
            <a:off x="1" y="3162108"/>
            <a:ext cx="1554335" cy="3695892"/>
          </a:xfrm>
          <a:prstGeom prst="rect">
            <a:avLst/>
          </a:prstGeom>
        </p:spPr>
      </p:pic>
      <p:sp>
        <p:nvSpPr>
          <p:cNvPr id="2" name="Tekstvak 1">
            <a:extLst>
              <a:ext uri="{FF2B5EF4-FFF2-40B4-BE49-F238E27FC236}">
                <a16:creationId xmlns:a16="http://schemas.microsoft.com/office/drawing/2014/main" id="{9D285585-7DA6-B7AF-AFE9-7FEC23DAF030}"/>
              </a:ext>
            </a:extLst>
          </p:cNvPr>
          <p:cNvSpPr txBox="1"/>
          <p:nvPr/>
        </p:nvSpPr>
        <p:spPr>
          <a:xfrm>
            <a:off x="988380" y="1275806"/>
            <a:ext cx="10824358" cy="830997"/>
          </a:xfrm>
          <a:prstGeom prst="rect">
            <a:avLst/>
          </a:prstGeom>
          <a:noFill/>
        </p:spPr>
        <p:txBody>
          <a:bodyPr wrap="square" lIns="91440" tIns="45720" rIns="91440" bIns="45720" rtlCol="0" anchor="t">
            <a:spAutoFit/>
          </a:bodyPr>
          <a:lstStyle/>
          <a:p>
            <a:endParaRPr lang="nl-NL" sz="3200" dirty="0"/>
          </a:p>
          <a:p>
            <a:endParaRPr lang="nl-NL" sz="1600" dirty="0"/>
          </a:p>
        </p:txBody>
      </p:sp>
      <p:pic>
        <p:nvPicPr>
          <p:cNvPr id="9" name="Afbeelding 8">
            <a:extLst>
              <a:ext uri="{FF2B5EF4-FFF2-40B4-BE49-F238E27FC236}">
                <a16:creationId xmlns:a16="http://schemas.microsoft.com/office/drawing/2014/main" id="{DE272FF1-E9D7-0F77-CCD0-0F0B32185E50}"/>
              </a:ext>
            </a:extLst>
          </p:cNvPr>
          <p:cNvPicPr>
            <a:picLocks noChangeAspect="1"/>
          </p:cNvPicPr>
          <p:nvPr/>
        </p:nvPicPr>
        <p:blipFill>
          <a:blip r:embed="rId5"/>
          <a:stretch>
            <a:fillRect/>
          </a:stretch>
        </p:blipFill>
        <p:spPr>
          <a:xfrm>
            <a:off x="1563301" y="1377437"/>
            <a:ext cx="3703641" cy="3666523"/>
          </a:xfrm>
          <a:prstGeom prst="rect">
            <a:avLst/>
          </a:prstGeom>
        </p:spPr>
      </p:pic>
      <p:pic>
        <p:nvPicPr>
          <p:cNvPr id="10" name="Afbeelding 9">
            <a:extLst>
              <a:ext uri="{FF2B5EF4-FFF2-40B4-BE49-F238E27FC236}">
                <a16:creationId xmlns:a16="http://schemas.microsoft.com/office/drawing/2014/main" id="{C352C7B3-5124-3F8A-6E6C-31D5BD601D07}"/>
              </a:ext>
            </a:extLst>
          </p:cNvPr>
          <p:cNvPicPr>
            <a:picLocks noChangeAspect="1"/>
          </p:cNvPicPr>
          <p:nvPr/>
        </p:nvPicPr>
        <p:blipFill>
          <a:blip r:embed="rId6"/>
          <a:stretch>
            <a:fillRect/>
          </a:stretch>
        </p:blipFill>
        <p:spPr>
          <a:xfrm>
            <a:off x="6919083" y="2479767"/>
            <a:ext cx="3445805" cy="2298998"/>
          </a:xfrm>
          <a:prstGeom prst="rect">
            <a:avLst/>
          </a:prstGeom>
        </p:spPr>
      </p:pic>
    </p:spTree>
    <p:extLst>
      <p:ext uri="{BB962C8B-B14F-4D97-AF65-F5344CB8AC3E}">
        <p14:creationId xmlns:p14="http://schemas.microsoft.com/office/powerpoint/2010/main" val="400891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951AB-7080-A2CE-4CB6-57CB5912C6D9}"/>
            </a:ext>
          </a:extLst>
        </p:cNvPr>
        <p:cNvGrpSpPr/>
        <p:nvPr/>
      </p:nvGrpSpPr>
      <p:grpSpPr>
        <a:xfrm>
          <a:off x="0" y="0"/>
          <a:ext cx="0" cy="0"/>
          <a:chOff x="0" y="0"/>
          <a:chExt cx="0" cy="0"/>
        </a:xfrm>
      </p:grpSpPr>
      <p:pic>
        <p:nvPicPr>
          <p:cNvPr id="5" name="Tijdelijke aanduiding voor inhoud 4" descr="Afbeelding met tekst, illustratie&#10;&#10;Automatisch gegenereerde beschrijving">
            <a:extLst>
              <a:ext uri="{FF2B5EF4-FFF2-40B4-BE49-F238E27FC236}">
                <a16:creationId xmlns:a16="http://schemas.microsoft.com/office/drawing/2014/main" id="{D9ADC90F-6CCE-1484-6089-F5E9CBFD69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6600" y="155765"/>
            <a:ext cx="914400" cy="914400"/>
          </a:xfrm>
        </p:spPr>
      </p:pic>
      <p:sp>
        <p:nvSpPr>
          <p:cNvPr id="6" name="Tijdelijke aanduiding voor inhoud 2">
            <a:extLst>
              <a:ext uri="{FF2B5EF4-FFF2-40B4-BE49-F238E27FC236}">
                <a16:creationId xmlns:a16="http://schemas.microsoft.com/office/drawing/2014/main" id="{532816AD-4F0A-C7AF-747A-8DB2DECA0AA3}"/>
              </a:ext>
            </a:extLst>
          </p:cNvPr>
          <p:cNvSpPr txBox="1">
            <a:spLocks/>
          </p:cNvSpPr>
          <p:nvPr/>
        </p:nvSpPr>
        <p:spPr>
          <a:xfrm>
            <a:off x="689758" y="1279527"/>
            <a:ext cx="10515600" cy="4861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800"/>
              </a:spcAft>
              <a:buNone/>
            </a:pPr>
            <a:endParaRPr lang="nl-N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FontTx/>
              <a:buChar char="-"/>
            </a:pPr>
            <a:endParaRPr lang="nl-N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FontTx/>
              <a:buChar char="-"/>
            </a:pPr>
            <a:endParaRPr lang="nl-NL">
              <a:latin typeface="Calibri" panose="020F0502020204030204" pitchFamily="34" charset="0"/>
              <a:ea typeface="Calibri" panose="020F0502020204030204" pitchFamily="34" charset="0"/>
              <a:cs typeface="Times New Roman" panose="02020603050405020304" pitchFamily="18" charset="0"/>
            </a:endParaRPr>
          </a:p>
        </p:txBody>
      </p:sp>
      <p:sp>
        <p:nvSpPr>
          <p:cNvPr id="7" name="Titel 1">
            <a:extLst>
              <a:ext uri="{FF2B5EF4-FFF2-40B4-BE49-F238E27FC236}">
                <a16:creationId xmlns:a16="http://schemas.microsoft.com/office/drawing/2014/main" id="{B86DDFBA-EAFB-C212-C6F8-E77903FD2521}"/>
              </a:ext>
            </a:extLst>
          </p:cNvPr>
          <p:cNvSpPr>
            <a:spLocks noGrp="1"/>
          </p:cNvSpPr>
          <p:nvPr>
            <p:ph type="title"/>
          </p:nvPr>
        </p:nvSpPr>
        <p:spPr>
          <a:xfrm>
            <a:off x="948694" y="451690"/>
            <a:ext cx="10515600" cy="530415"/>
          </a:xfrm>
        </p:spPr>
        <p:txBody>
          <a:bodyPr>
            <a:noAutofit/>
          </a:bodyPr>
          <a:lstStyle/>
          <a:p>
            <a:r>
              <a:rPr lang="nl-NL" b="1" dirty="0"/>
              <a:t>Praktijkvoorbeeld van de implementatie </a:t>
            </a:r>
            <a:br>
              <a:rPr lang="nl-NL" b="1" dirty="0"/>
            </a:br>
            <a:r>
              <a:rPr lang="nl-NL" b="1" dirty="0"/>
              <a:t>SMO Traverse</a:t>
            </a:r>
            <a:endParaRPr lang="nl-NL" b="1" dirty="0">
              <a:ea typeface="Calibri Light"/>
              <a:cs typeface="Calibri Light"/>
            </a:endParaRPr>
          </a:p>
        </p:txBody>
      </p:sp>
      <p:pic>
        <p:nvPicPr>
          <p:cNvPr id="3" name="Afbeelding 2">
            <a:extLst>
              <a:ext uri="{FF2B5EF4-FFF2-40B4-BE49-F238E27FC236}">
                <a16:creationId xmlns:a16="http://schemas.microsoft.com/office/drawing/2014/main" id="{7D869581-7D97-9E27-BDC9-D5BFBA107CF5}"/>
              </a:ext>
            </a:extLst>
          </p:cNvPr>
          <p:cNvPicPr>
            <a:picLocks noChangeAspect="1"/>
          </p:cNvPicPr>
          <p:nvPr/>
        </p:nvPicPr>
        <p:blipFill rotWithShape="1">
          <a:blip r:embed="rId4">
            <a:extLst>
              <a:ext uri="{28A0092B-C50C-407E-A947-70E740481C1C}">
                <a14:useLocalDpi xmlns:a14="http://schemas.microsoft.com/office/drawing/2010/main" val="0"/>
              </a:ext>
            </a:extLst>
          </a:blip>
          <a:srcRect l="38118" b="16382"/>
          <a:stretch/>
        </p:blipFill>
        <p:spPr>
          <a:xfrm>
            <a:off x="1" y="3162108"/>
            <a:ext cx="1554335" cy="3695892"/>
          </a:xfrm>
          <a:prstGeom prst="rect">
            <a:avLst/>
          </a:prstGeom>
        </p:spPr>
      </p:pic>
      <p:sp>
        <p:nvSpPr>
          <p:cNvPr id="2" name="Tekstvak 1">
            <a:extLst>
              <a:ext uri="{FF2B5EF4-FFF2-40B4-BE49-F238E27FC236}">
                <a16:creationId xmlns:a16="http://schemas.microsoft.com/office/drawing/2014/main" id="{7F9627DA-E12F-396F-85FF-C0C6F652621B}"/>
              </a:ext>
            </a:extLst>
          </p:cNvPr>
          <p:cNvSpPr txBox="1"/>
          <p:nvPr/>
        </p:nvSpPr>
        <p:spPr>
          <a:xfrm>
            <a:off x="988380" y="1275806"/>
            <a:ext cx="10824358" cy="830997"/>
          </a:xfrm>
          <a:prstGeom prst="rect">
            <a:avLst/>
          </a:prstGeom>
          <a:noFill/>
        </p:spPr>
        <p:txBody>
          <a:bodyPr wrap="square" lIns="91440" tIns="45720" rIns="91440" bIns="45720" rtlCol="0" anchor="t">
            <a:spAutoFit/>
          </a:bodyPr>
          <a:lstStyle/>
          <a:p>
            <a:endParaRPr lang="nl-NL" sz="3200" dirty="0"/>
          </a:p>
          <a:p>
            <a:endParaRPr lang="nl-NL" sz="1600" dirty="0"/>
          </a:p>
        </p:txBody>
      </p:sp>
      <p:pic>
        <p:nvPicPr>
          <p:cNvPr id="26" name="Afbeelding 25">
            <a:extLst>
              <a:ext uri="{FF2B5EF4-FFF2-40B4-BE49-F238E27FC236}">
                <a16:creationId xmlns:a16="http://schemas.microsoft.com/office/drawing/2014/main" id="{49C5EB5F-1AEA-8256-C453-D5E82D961BAE}"/>
              </a:ext>
            </a:extLst>
          </p:cNvPr>
          <p:cNvPicPr>
            <a:picLocks noChangeAspect="1"/>
          </p:cNvPicPr>
          <p:nvPr/>
        </p:nvPicPr>
        <p:blipFill>
          <a:blip r:embed="rId5"/>
          <a:stretch>
            <a:fillRect/>
          </a:stretch>
        </p:blipFill>
        <p:spPr>
          <a:xfrm>
            <a:off x="1422400" y="1549400"/>
            <a:ext cx="8056768" cy="4427545"/>
          </a:xfrm>
          <a:prstGeom prst="rect">
            <a:avLst/>
          </a:prstGeom>
        </p:spPr>
      </p:pic>
    </p:spTree>
    <p:extLst>
      <p:ext uri="{BB962C8B-B14F-4D97-AF65-F5344CB8AC3E}">
        <p14:creationId xmlns:p14="http://schemas.microsoft.com/office/powerpoint/2010/main" val="2834221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986A8-DBBB-427A-2278-45625ACB3A0B}"/>
            </a:ext>
          </a:extLst>
        </p:cNvPr>
        <p:cNvGrpSpPr/>
        <p:nvPr/>
      </p:nvGrpSpPr>
      <p:grpSpPr>
        <a:xfrm>
          <a:off x="0" y="0"/>
          <a:ext cx="0" cy="0"/>
          <a:chOff x="0" y="0"/>
          <a:chExt cx="0" cy="0"/>
        </a:xfrm>
      </p:grpSpPr>
      <p:pic>
        <p:nvPicPr>
          <p:cNvPr id="5" name="Tijdelijke aanduiding voor inhoud 4" descr="Afbeelding met tekst, illustratie&#10;&#10;Automatisch gegenereerde beschrijving">
            <a:extLst>
              <a:ext uri="{FF2B5EF4-FFF2-40B4-BE49-F238E27FC236}">
                <a16:creationId xmlns:a16="http://schemas.microsoft.com/office/drawing/2014/main" id="{A6B0244B-8433-52A5-C46B-C8A6B7D7D0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6600" y="155765"/>
            <a:ext cx="914400" cy="914400"/>
          </a:xfrm>
        </p:spPr>
      </p:pic>
      <p:sp>
        <p:nvSpPr>
          <p:cNvPr id="6" name="Tijdelijke aanduiding voor inhoud 2">
            <a:extLst>
              <a:ext uri="{FF2B5EF4-FFF2-40B4-BE49-F238E27FC236}">
                <a16:creationId xmlns:a16="http://schemas.microsoft.com/office/drawing/2014/main" id="{724A5403-454C-0CAD-0BCE-A0AC85B449E2}"/>
              </a:ext>
            </a:extLst>
          </p:cNvPr>
          <p:cNvSpPr txBox="1">
            <a:spLocks/>
          </p:cNvSpPr>
          <p:nvPr/>
        </p:nvSpPr>
        <p:spPr>
          <a:xfrm>
            <a:off x="689758" y="1279527"/>
            <a:ext cx="10515600" cy="4861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800"/>
              </a:spcAft>
              <a:buNone/>
            </a:pPr>
            <a:endParaRPr lang="nl-N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FontTx/>
              <a:buChar char="-"/>
            </a:pPr>
            <a:endParaRPr lang="nl-N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FontTx/>
              <a:buChar char="-"/>
            </a:pPr>
            <a:endParaRPr lang="nl-NL">
              <a:latin typeface="Calibri" panose="020F0502020204030204" pitchFamily="34" charset="0"/>
              <a:ea typeface="Calibri" panose="020F0502020204030204" pitchFamily="34" charset="0"/>
              <a:cs typeface="Times New Roman" panose="02020603050405020304" pitchFamily="18" charset="0"/>
            </a:endParaRPr>
          </a:p>
        </p:txBody>
      </p:sp>
      <p:sp>
        <p:nvSpPr>
          <p:cNvPr id="7" name="Titel 1">
            <a:extLst>
              <a:ext uri="{FF2B5EF4-FFF2-40B4-BE49-F238E27FC236}">
                <a16:creationId xmlns:a16="http://schemas.microsoft.com/office/drawing/2014/main" id="{2663A677-9372-E863-FD7D-698F57840EE0}"/>
              </a:ext>
            </a:extLst>
          </p:cNvPr>
          <p:cNvSpPr>
            <a:spLocks noGrp="1"/>
          </p:cNvSpPr>
          <p:nvPr>
            <p:ph type="title"/>
          </p:nvPr>
        </p:nvSpPr>
        <p:spPr>
          <a:xfrm>
            <a:off x="948694" y="451690"/>
            <a:ext cx="10515600" cy="530415"/>
          </a:xfrm>
        </p:spPr>
        <p:txBody>
          <a:bodyPr>
            <a:noAutofit/>
          </a:bodyPr>
          <a:lstStyle/>
          <a:p>
            <a:r>
              <a:rPr lang="nl-NL" b="1" dirty="0"/>
              <a:t>Praktijkvoorbeeld van de implementatie </a:t>
            </a:r>
            <a:br>
              <a:rPr lang="nl-NL" b="1" dirty="0"/>
            </a:br>
            <a:r>
              <a:rPr lang="nl-NL" b="1" dirty="0"/>
              <a:t>SMO Traverse</a:t>
            </a:r>
            <a:endParaRPr lang="nl-NL" b="1" dirty="0">
              <a:ea typeface="Calibri Light"/>
              <a:cs typeface="Calibri Light"/>
            </a:endParaRPr>
          </a:p>
        </p:txBody>
      </p:sp>
      <p:pic>
        <p:nvPicPr>
          <p:cNvPr id="3" name="Afbeelding 2">
            <a:extLst>
              <a:ext uri="{FF2B5EF4-FFF2-40B4-BE49-F238E27FC236}">
                <a16:creationId xmlns:a16="http://schemas.microsoft.com/office/drawing/2014/main" id="{A0C40362-AB84-3F07-E6FE-F8B0A145F218}"/>
              </a:ext>
            </a:extLst>
          </p:cNvPr>
          <p:cNvPicPr>
            <a:picLocks noChangeAspect="1"/>
          </p:cNvPicPr>
          <p:nvPr/>
        </p:nvPicPr>
        <p:blipFill rotWithShape="1">
          <a:blip r:embed="rId4">
            <a:extLst>
              <a:ext uri="{28A0092B-C50C-407E-A947-70E740481C1C}">
                <a14:useLocalDpi xmlns:a14="http://schemas.microsoft.com/office/drawing/2010/main" val="0"/>
              </a:ext>
            </a:extLst>
          </a:blip>
          <a:srcRect l="38118" b="16382"/>
          <a:stretch/>
        </p:blipFill>
        <p:spPr>
          <a:xfrm>
            <a:off x="1" y="3162108"/>
            <a:ext cx="1554335" cy="3695892"/>
          </a:xfrm>
          <a:prstGeom prst="rect">
            <a:avLst/>
          </a:prstGeom>
        </p:spPr>
      </p:pic>
      <p:sp>
        <p:nvSpPr>
          <p:cNvPr id="2" name="Tekstvak 1">
            <a:extLst>
              <a:ext uri="{FF2B5EF4-FFF2-40B4-BE49-F238E27FC236}">
                <a16:creationId xmlns:a16="http://schemas.microsoft.com/office/drawing/2014/main" id="{D402366F-359A-E23B-CBBB-373ACEAED43A}"/>
              </a:ext>
            </a:extLst>
          </p:cNvPr>
          <p:cNvSpPr txBox="1"/>
          <p:nvPr/>
        </p:nvSpPr>
        <p:spPr>
          <a:xfrm>
            <a:off x="988380" y="1275806"/>
            <a:ext cx="10824358" cy="830997"/>
          </a:xfrm>
          <a:prstGeom prst="rect">
            <a:avLst/>
          </a:prstGeom>
          <a:noFill/>
        </p:spPr>
        <p:txBody>
          <a:bodyPr wrap="square" lIns="91440" tIns="45720" rIns="91440" bIns="45720" rtlCol="0" anchor="t">
            <a:spAutoFit/>
          </a:bodyPr>
          <a:lstStyle/>
          <a:p>
            <a:endParaRPr lang="nl-NL" sz="3200" dirty="0"/>
          </a:p>
          <a:p>
            <a:endParaRPr lang="nl-NL" sz="1600" dirty="0"/>
          </a:p>
        </p:txBody>
      </p:sp>
      <p:pic>
        <p:nvPicPr>
          <p:cNvPr id="4" name="Afbeelding 3">
            <a:extLst>
              <a:ext uri="{FF2B5EF4-FFF2-40B4-BE49-F238E27FC236}">
                <a16:creationId xmlns:a16="http://schemas.microsoft.com/office/drawing/2014/main" id="{4DB0D084-4719-46AD-BCA4-9D7CA9879641}"/>
              </a:ext>
            </a:extLst>
          </p:cNvPr>
          <p:cNvPicPr>
            <a:picLocks noChangeAspect="1"/>
          </p:cNvPicPr>
          <p:nvPr/>
        </p:nvPicPr>
        <p:blipFill>
          <a:blip r:embed="rId5"/>
          <a:stretch>
            <a:fillRect/>
          </a:stretch>
        </p:blipFill>
        <p:spPr>
          <a:xfrm>
            <a:off x="541316" y="4384199"/>
            <a:ext cx="3222519" cy="730438"/>
          </a:xfrm>
          <a:prstGeom prst="rect">
            <a:avLst/>
          </a:prstGeom>
        </p:spPr>
      </p:pic>
      <p:pic>
        <p:nvPicPr>
          <p:cNvPr id="8" name="Afbeelding 7">
            <a:extLst>
              <a:ext uri="{FF2B5EF4-FFF2-40B4-BE49-F238E27FC236}">
                <a16:creationId xmlns:a16="http://schemas.microsoft.com/office/drawing/2014/main" id="{5669D595-2D28-E384-C037-ED95B89E86A9}"/>
              </a:ext>
            </a:extLst>
          </p:cNvPr>
          <p:cNvPicPr>
            <a:picLocks noChangeAspect="1"/>
          </p:cNvPicPr>
          <p:nvPr/>
        </p:nvPicPr>
        <p:blipFill>
          <a:blip r:embed="rId6"/>
          <a:stretch>
            <a:fillRect/>
          </a:stretch>
        </p:blipFill>
        <p:spPr>
          <a:xfrm>
            <a:off x="4509986" y="3616969"/>
            <a:ext cx="2265898" cy="3024053"/>
          </a:xfrm>
          <a:prstGeom prst="rect">
            <a:avLst/>
          </a:prstGeom>
        </p:spPr>
      </p:pic>
      <p:pic>
        <p:nvPicPr>
          <p:cNvPr id="9" name="Afbeelding 8">
            <a:extLst>
              <a:ext uri="{FF2B5EF4-FFF2-40B4-BE49-F238E27FC236}">
                <a16:creationId xmlns:a16="http://schemas.microsoft.com/office/drawing/2014/main" id="{A41E3C94-6961-56FE-DCBD-785377F9E99C}"/>
              </a:ext>
            </a:extLst>
          </p:cNvPr>
          <p:cNvPicPr>
            <a:picLocks noChangeAspect="1"/>
          </p:cNvPicPr>
          <p:nvPr/>
        </p:nvPicPr>
        <p:blipFill>
          <a:blip r:embed="rId7"/>
          <a:stretch>
            <a:fillRect/>
          </a:stretch>
        </p:blipFill>
        <p:spPr>
          <a:xfrm>
            <a:off x="9377581" y="1628409"/>
            <a:ext cx="1976219" cy="1625600"/>
          </a:xfrm>
          <a:prstGeom prst="rect">
            <a:avLst/>
          </a:prstGeom>
        </p:spPr>
      </p:pic>
      <p:pic>
        <p:nvPicPr>
          <p:cNvPr id="11" name="Afbeelding 10">
            <a:extLst>
              <a:ext uri="{FF2B5EF4-FFF2-40B4-BE49-F238E27FC236}">
                <a16:creationId xmlns:a16="http://schemas.microsoft.com/office/drawing/2014/main" id="{AA676874-283B-AB5A-6141-C93E3353E0A4}"/>
              </a:ext>
            </a:extLst>
          </p:cNvPr>
          <p:cNvPicPr>
            <a:picLocks noChangeAspect="1"/>
          </p:cNvPicPr>
          <p:nvPr/>
        </p:nvPicPr>
        <p:blipFill>
          <a:blip r:embed="rId8"/>
          <a:stretch>
            <a:fillRect/>
          </a:stretch>
        </p:blipFill>
        <p:spPr>
          <a:xfrm>
            <a:off x="374425" y="1557486"/>
            <a:ext cx="4197576" cy="1771407"/>
          </a:xfrm>
          <a:prstGeom prst="rect">
            <a:avLst/>
          </a:prstGeom>
        </p:spPr>
      </p:pic>
      <p:pic>
        <p:nvPicPr>
          <p:cNvPr id="12" name="Afbeelding 11">
            <a:extLst>
              <a:ext uri="{FF2B5EF4-FFF2-40B4-BE49-F238E27FC236}">
                <a16:creationId xmlns:a16="http://schemas.microsoft.com/office/drawing/2014/main" id="{7F9324AC-C03D-5CE6-5086-ACCF4E44E68D}"/>
              </a:ext>
            </a:extLst>
          </p:cNvPr>
          <p:cNvPicPr>
            <a:picLocks noChangeAspect="1"/>
          </p:cNvPicPr>
          <p:nvPr/>
        </p:nvPicPr>
        <p:blipFill>
          <a:blip r:embed="rId9"/>
          <a:stretch>
            <a:fillRect/>
          </a:stretch>
        </p:blipFill>
        <p:spPr>
          <a:xfrm>
            <a:off x="5080000" y="1779444"/>
            <a:ext cx="3826909" cy="1562665"/>
          </a:xfrm>
          <a:prstGeom prst="rect">
            <a:avLst/>
          </a:prstGeom>
        </p:spPr>
      </p:pic>
      <p:pic>
        <p:nvPicPr>
          <p:cNvPr id="13" name="Afbeelding 12">
            <a:extLst>
              <a:ext uri="{FF2B5EF4-FFF2-40B4-BE49-F238E27FC236}">
                <a16:creationId xmlns:a16="http://schemas.microsoft.com/office/drawing/2014/main" id="{5417DA1C-78AF-3719-E596-3EF6CEEBB4F6}"/>
              </a:ext>
            </a:extLst>
          </p:cNvPr>
          <p:cNvPicPr>
            <a:picLocks noChangeAspect="1"/>
          </p:cNvPicPr>
          <p:nvPr/>
        </p:nvPicPr>
        <p:blipFill>
          <a:blip r:embed="rId10"/>
          <a:srcRect b="11470"/>
          <a:stretch/>
        </p:blipFill>
        <p:spPr>
          <a:xfrm>
            <a:off x="7830821" y="3842026"/>
            <a:ext cx="3093519" cy="2113473"/>
          </a:xfrm>
          <a:prstGeom prst="rect">
            <a:avLst/>
          </a:prstGeom>
        </p:spPr>
      </p:pic>
    </p:spTree>
    <p:extLst>
      <p:ext uri="{BB962C8B-B14F-4D97-AF65-F5344CB8AC3E}">
        <p14:creationId xmlns:p14="http://schemas.microsoft.com/office/powerpoint/2010/main" val="349895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sldNum" idx="12"/>
          </p:nvPr>
        </p:nvSpPr>
        <p:spPr>
          <a:xfrm>
            <a:off x="11666216" y="6340757"/>
            <a:ext cx="432000" cy="365200"/>
          </a:xfrm>
          <a:prstGeom prst="rect">
            <a:avLst/>
          </a:prstGeom>
          <a:noFill/>
          <a:ln>
            <a:noFill/>
          </a:ln>
        </p:spPr>
        <p:txBody>
          <a:bodyPr spcFirstLastPara="1" vert="horz" wrap="square" lIns="0" tIns="0" rIns="0" bIns="0" rtlCol="0" anchor="ctr" anchorCtr="0">
            <a:noAutofit/>
          </a:bodyPr>
          <a:lstStyle/>
          <a:p>
            <a:pPr>
              <a:buClr>
                <a:srgbClr val="000000"/>
              </a:buClr>
            </a:pPr>
            <a:fld id="{00000000-1234-1234-1234-123412341234}" type="slidenum">
              <a:rPr lang="nl-NL"/>
              <a:pPr>
                <a:buClr>
                  <a:srgbClr val="000000"/>
                </a:buClr>
              </a:pPr>
              <a:t>19</a:t>
            </a:fld>
            <a:endParaRPr/>
          </a:p>
        </p:txBody>
      </p:sp>
      <p:sp>
        <p:nvSpPr>
          <p:cNvPr id="161" name="Google Shape;161;p20"/>
          <p:cNvSpPr txBox="1">
            <a:spLocks noGrp="1"/>
          </p:cNvSpPr>
          <p:nvPr>
            <p:ph type="body" idx="2"/>
          </p:nvPr>
        </p:nvSpPr>
        <p:spPr>
          <a:xfrm>
            <a:off x="1195316" y="2407913"/>
            <a:ext cx="9216000" cy="539600"/>
          </a:xfrm>
          <a:prstGeom prst="rect">
            <a:avLst/>
          </a:prstGeom>
          <a:noFill/>
          <a:ln>
            <a:noFill/>
          </a:ln>
        </p:spPr>
        <p:txBody>
          <a:bodyPr spcFirstLastPara="1" vert="horz" wrap="square" lIns="0" tIns="0" rIns="0" bIns="0" rtlCol="0" anchor="t" anchorCtr="0">
            <a:noAutofit/>
          </a:bodyPr>
          <a:lstStyle/>
          <a:p>
            <a:pPr marL="0" indent="0"/>
            <a:r>
              <a:rPr lang="nl-NL"/>
              <a:t>Herstelondersteunende zorg bij Lister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19E9C-2F02-3699-1F8F-F1DC12C43601}"/>
            </a:ext>
          </a:extLst>
        </p:cNvPr>
        <p:cNvGrpSpPr/>
        <p:nvPr/>
      </p:nvGrpSpPr>
      <p:grpSpPr>
        <a:xfrm>
          <a:off x="0" y="0"/>
          <a:ext cx="0" cy="0"/>
          <a:chOff x="0" y="0"/>
          <a:chExt cx="0" cy="0"/>
        </a:xfrm>
      </p:grpSpPr>
      <p:pic>
        <p:nvPicPr>
          <p:cNvPr id="5" name="Tijdelijke aanduiding voor inhoud 4" descr="Afbeelding met tekst, illustratie&#10;&#10;Automatisch gegenereerde beschrijving">
            <a:extLst>
              <a:ext uri="{FF2B5EF4-FFF2-40B4-BE49-F238E27FC236}">
                <a16:creationId xmlns:a16="http://schemas.microsoft.com/office/drawing/2014/main" id="{E5DD0A14-B257-DB7E-6C53-7167A6A45A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6600" y="155765"/>
            <a:ext cx="914400" cy="914400"/>
          </a:xfrm>
        </p:spPr>
      </p:pic>
      <p:sp>
        <p:nvSpPr>
          <p:cNvPr id="6" name="Tijdelijke aanduiding voor inhoud 2">
            <a:extLst>
              <a:ext uri="{FF2B5EF4-FFF2-40B4-BE49-F238E27FC236}">
                <a16:creationId xmlns:a16="http://schemas.microsoft.com/office/drawing/2014/main" id="{E9AF1D58-70D5-21C3-6874-AA47DD74942B}"/>
              </a:ext>
            </a:extLst>
          </p:cNvPr>
          <p:cNvSpPr txBox="1">
            <a:spLocks/>
          </p:cNvSpPr>
          <p:nvPr/>
        </p:nvSpPr>
        <p:spPr>
          <a:xfrm>
            <a:off x="689758" y="1279526"/>
            <a:ext cx="10515600" cy="4861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800"/>
              </a:spcAft>
              <a:buNone/>
            </a:pPr>
            <a:endParaRPr lang="nl-N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FontTx/>
              <a:buChar char="-"/>
            </a:pPr>
            <a:endParaRPr lang="nl-NL" sz="2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FontTx/>
              <a:buChar char="-"/>
            </a:pPr>
            <a:endParaRPr lang="nl-NL"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el 1">
            <a:extLst>
              <a:ext uri="{FF2B5EF4-FFF2-40B4-BE49-F238E27FC236}">
                <a16:creationId xmlns:a16="http://schemas.microsoft.com/office/drawing/2014/main" id="{D06568EF-C8ED-A5AC-F827-F69ECAC8AEEE}"/>
              </a:ext>
            </a:extLst>
          </p:cNvPr>
          <p:cNvSpPr>
            <a:spLocks noGrp="1"/>
          </p:cNvSpPr>
          <p:nvPr>
            <p:ph type="title"/>
          </p:nvPr>
        </p:nvSpPr>
        <p:spPr>
          <a:xfrm>
            <a:off x="986642" y="528601"/>
            <a:ext cx="10515600" cy="530415"/>
          </a:xfrm>
        </p:spPr>
        <p:txBody>
          <a:bodyPr>
            <a:noAutofit/>
          </a:bodyPr>
          <a:lstStyle/>
          <a:p>
            <a:r>
              <a:rPr lang="nl-NL" sz="3600" b="1"/>
              <a:t>Programma</a:t>
            </a:r>
          </a:p>
        </p:txBody>
      </p:sp>
      <p:pic>
        <p:nvPicPr>
          <p:cNvPr id="3" name="Afbeelding 2">
            <a:extLst>
              <a:ext uri="{FF2B5EF4-FFF2-40B4-BE49-F238E27FC236}">
                <a16:creationId xmlns:a16="http://schemas.microsoft.com/office/drawing/2014/main" id="{8746655D-0770-B7AD-CF3F-B19D1FFD458F}"/>
              </a:ext>
            </a:extLst>
          </p:cNvPr>
          <p:cNvPicPr>
            <a:picLocks noChangeAspect="1"/>
          </p:cNvPicPr>
          <p:nvPr/>
        </p:nvPicPr>
        <p:blipFill rotWithShape="1">
          <a:blip r:embed="rId4">
            <a:extLst>
              <a:ext uri="{28A0092B-C50C-407E-A947-70E740481C1C}">
                <a14:useLocalDpi xmlns:a14="http://schemas.microsoft.com/office/drawing/2010/main" val="0"/>
              </a:ext>
            </a:extLst>
          </a:blip>
          <a:srcRect l="38118" b="16382"/>
          <a:stretch/>
        </p:blipFill>
        <p:spPr>
          <a:xfrm>
            <a:off x="0" y="3162108"/>
            <a:ext cx="1554335" cy="3695892"/>
          </a:xfrm>
          <a:prstGeom prst="rect">
            <a:avLst/>
          </a:prstGeom>
        </p:spPr>
      </p:pic>
      <p:sp>
        <p:nvSpPr>
          <p:cNvPr id="2" name="Tekstvak 1">
            <a:extLst>
              <a:ext uri="{FF2B5EF4-FFF2-40B4-BE49-F238E27FC236}">
                <a16:creationId xmlns:a16="http://schemas.microsoft.com/office/drawing/2014/main" id="{0AD4C7D4-2D82-D1CC-A1D2-B08F96D4965A}"/>
              </a:ext>
            </a:extLst>
          </p:cNvPr>
          <p:cNvSpPr txBox="1"/>
          <p:nvPr/>
        </p:nvSpPr>
        <p:spPr>
          <a:xfrm>
            <a:off x="986642" y="1426192"/>
            <a:ext cx="10999361" cy="5262979"/>
          </a:xfrm>
          <a:prstGeom prst="rect">
            <a:avLst/>
          </a:prstGeom>
          <a:noFill/>
        </p:spPr>
        <p:txBody>
          <a:bodyPr wrap="square" lIns="91440" tIns="45720" rIns="91440" bIns="45720" rtlCol="0" anchor="t">
            <a:spAutoFit/>
          </a:bodyPr>
          <a:lstStyle/>
          <a:p>
            <a:r>
              <a:rPr lang="nl-NL" sz="2800" dirty="0"/>
              <a:t>14.00-14.15: Inloop</a:t>
            </a:r>
            <a:br>
              <a:rPr lang="nl-NL" sz="2800" dirty="0"/>
            </a:br>
            <a:r>
              <a:rPr lang="nl-NL" sz="2800" dirty="0"/>
              <a:t>14.15-14.30: Introductie door Fleur van Eeden (Valente)</a:t>
            </a:r>
          </a:p>
          <a:p>
            <a:r>
              <a:rPr lang="nl-NL" sz="2800" dirty="0"/>
              <a:t>14.30-14.45: Welkom bij SMO Traverse, door Carina </a:t>
            </a:r>
            <a:r>
              <a:rPr lang="nl-NL" sz="2800" dirty="0" err="1"/>
              <a:t>Kruijsse</a:t>
            </a:r>
            <a:r>
              <a:rPr lang="nl-NL" sz="2800" dirty="0"/>
              <a:t> (bestuurder)</a:t>
            </a:r>
          </a:p>
          <a:p>
            <a:r>
              <a:rPr lang="nl-NL" sz="2800" dirty="0"/>
              <a:t>14.45-15.00: Praktijkvoorbeeld van de implementatie door Björn Walenberg</a:t>
            </a:r>
          </a:p>
          <a:p>
            <a:r>
              <a:rPr lang="nl-NL" sz="2800" dirty="0"/>
              <a:t>15.00-15.15: Praktijkvoorbeeld van de implementatie door Lister</a:t>
            </a:r>
          </a:p>
          <a:p>
            <a:r>
              <a:rPr lang="nl-NL" sz="2800" dirty="0"/>
              <a:t>15.15-15.30: Pauze</a:t>
            </a:r>
          </a:p>
          <a:p>
            <a:r>
              <a:rPr lang="nl-NL" sz="2800" dirty="0"/>
              <a:t>15.30-16.15: Belemmeringen en oplossingen: werkgroepjes</a:t>
            </a:r>
          </a:p>
          <a:p>
            <a:r>
              <a:rPr lang="nl-NL" sz="2800" dirty="0"/>
              <a:t>16.15-16.45: Plenaire terugkoppeling: waar hebben we elkaar voor nodig? Wat zijn de vervolgstappen?</a:t>
            </a:r>
          </a:p>
          <a:p>
            <a:r>
              <a:rPr lang="nl-NL" sz="2800" dirty="0"/>
              <a:t>16.45-17.00: Drankje </a:t>
            </a:r>
            <a:br>
              <a:rPr lang="nl-NL" sz="2800" dirty="0"/>
            </a:br>
            <a:endParaRPr lang="nl-NL" sz="2800" dirty="0"/>
          </a:p>
        </p:txBody>
      </p:sp>
    </p:spTree>
    <p:extLst>
      <p:ext uri="{BB962C8B-B14F-4D97-AF65-F5344CB8AC3E}">
        <p14:creationId xmlns:p14="http://schemas.microsoft.com/office/powerpoint/2010/main" val="702522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934324" y="328887"/>
            <a:ext cx="10330800" cy="819600"/>
          </a:xfrm>
          <a:prstGeom prst="rect">
            <a:avLst/>
          </a:prstGeom>
          <a:noFill/>
          <a:ln>
            <a:noFill/>
          </a:ln>
        </p:spPr>
        <p:txBody>
          <a:bodyPr spcFirstLastPara="1" vert="horz" wrap="square" lIns="0" tIns="0" rIns="0" bIns="0" rtlCol="0" anchor="b" anchorCtr="0">
            <a:noAutofit/>
          </a:bodyPr>
          <a:lstStyle/>
          <a:p>
            <a:pPr>
              <a:spcBef>
                <a:spcPts val="0"/>
              </a:spcBef>
              <a:buClr>
                <a:schemeClr val="dk1"/>
              </a:buClr>
              <a:buSzPts val="3200"/>
            </a:pPr>
            <a:r>
              <a:rPr lang="nl-NL" sz="4267"/>
              <a:t>Vanuit onze missie, visie en kernwaarden</a:t>
            </a:r>
            <a:endParaRPr sz="4267" b="1">
              <a:solidFill>
                <a:schemeClr val="dk1"/>
              </a:solidFill>
              <a:latin typeface="Calibri"/>
              <a:ea typeface="Calibri"/>
              <a:cs typeface="Calibri"/>
              <a:sym typeface="Calibri"/>
            </a:endParaRPr>
          </a:p>
        </p:txBody>
      </p:sp>
      <p:sp>
        <p:nvSpPr>
          <p:cNvPr id="167" name="Google Shape;167;p21"/>
          <p:cNvSpPr txBox="1">
            <a:spLocks noGrp="1"/>
          </p:cNvSpPr>
          <p:nvPr>
            <p:ph type="body" idx="1"/>
          </p:nvPr>
        </p:nvSpPr>
        <p:spPr>
          <a:xfrm>
            <a:off x="1160100" y="1711700"/>
            <a:ext cx="9468800" cy="4386800"/>
          </a:xfrm>
          <a:prstGeom prst="rect">
            <a:avLst/>
          </a:prstGeom>
          <a:noFill/>
          <a:ln>
            <a:noFill/>
          </a:ln>
        </p:spPr>
        <p:txBody>
          <a:bodyPr spcFirstLastPara="1" vert="horz" wrap="square" lIns="0" tIns="0" rIns="0" bIns="0" rtlCol="0" anchor="t" anchorCtr="0">
            <a:noAutofit/>
          </a:bodyPr>
          <a:lstStyle/>
          <a:p>
            <a:pPr marL="0" indent="0">
              <a:spcBef>
                <a:spcPts val="0"/>
              </a:spcBef>
              <a:buClr>
                <a:schemeClr val="dk1"/>
              </a:buClr>
              <a:buSzPts val="1100"/>
              <a:buNone/>
            </a:pPr>
            <a:r>
              <a:rPr lang="nl-NL" sz="2133"/>
              <a:t>De kern van ons werk is het bieden van gespecialiseerde herstelondersteunende begeleiding aan volwassenen met een psychiatrische kwetsbaarheid en/of verslaving. </a:t>
            </a:r>
            <a:endParaRPr sz="2133"/>
          </a:p>
          <a:p>
            <a:pPr marL="0" indent="0">
              <a:spcBef>
                <a:spcPts val="0"/>
              </a:spcBef>
              <a:buClr>
                <a:schemeClr val="dk1"/>
              </a:buClr>
              <a:buSzPts val="1100"/>
              <a:buNone/>
            </a:pPr>
            <a:endParaRPr sz="2133"/>
          </a:p>
          <a:p>
            <a:pPr marL="0" indent="0">
              <a:spcBef>
                <a:spcPts val="0"/>
              </a:spcBef>
              <a:buClr>
                <a:schemeClr val="dk1"/>
              </a:buClr>
              <a:buSzPts val="1100"/>
              <a:buNone/>
            </a:pPr>
            <a:r>
              <a:rPr lang="nl-NL" sz="2133"/>
              <a:t>We doen dit vanuit een onvoorwaardelijk vertrouwen in de herstelkracht en de eigen regie van de cliënt. Onze begeleiding richt zich op de cliënt én hun netwerk. We verbinden ons aan dit netwerk en ondersteunen zowel de cliënt als het netwerk. Zo dragen we bij aan prettige leefomgeving voor iedereen en houden we oog voor de kwetsbaarheden in de context van onze cliënten.</a:t>
            </a:r>
            <a:endParaRPr sz="2133"/>
          </a:p>
          <a:p>
            <a:pPr marL="0" indent="0">
              <a:spcBef>
                <a:spcPts val="0"/>
              </a:spcBef>
              <a:buClr>
                <a:schemeClr val="dk1"/>
              </a:buClr>
              <a:buSzPts val="1100"/>
              <a:buNone/>
            </a:pPr>
            <a:endParaRPr sz="2133"/>
          </a:p>
          <a:p>
            <a:pPr marL="0" indent="0">
              <a:spcBef>
                <a:spcPts val="0"/>
              </a:spcBef>
              <a:buClr>
                <a:schemeClr val="dk1"/>
              </a:buClr>
              <a:buSzPts val="1100"/>
              <a:buNone/>
            </a:pPr>
            <a:r>
              <a:rPr lang="nl-NL" sz="2133"/>
              <a:t>De kernwaarden die centraal staan hierbij zijn: gelijkwaardig, verbindend, daadkrachtig en samen.</a:t>
            </a:r>
            <a:endParaRPr sz="2133"/>
          </a:p>
          <a:p>
            <a:pPr marL="767979" lvl="7" indent="0">
              <a:lnSpc>
                <a:spcPct val="110000"/>
              </a:lnSpc>
              <a:spcBef>
                <a:spcPts val="0"/>
              </a:spcBef>
              <a:buClr>
                <a:schemeClr val="dk1"/>
              </a:buClr>
              <a:buSzPts val="1400"/>
              <a:buNone/>
            </a:pPr>
            <a:endParaRPr/>
          </a:p>
        </p:txBody>
      </p:sp>
      <p:sp>
        <p:nvSpPr>
          <p:cNvPr id="168" name="Google Shape;168;p21"/>
          <p:cNvSpPr txBox="1">
            <a:spLocks noGrp="1"/>
          </p:cNvSpPr>
          <p:nvPr>
            <p:ph type="sldNum" idx="12"/>
          </p:nvPr>
        </p:nvSpPr>
        <p:spPr>
          <a:xfrm>
            <a:off x="11666216" y="6340757"/>
            <a:ext cx="432000" cy="365200"/>
          </a:xfrm>
          <a:prstGeom prst="rect">
            <a:avLst/>
          </a:prstGeom>
          <a:noFill/>
          <a:ln>
            <a:noFill/>
          </a:ln>
        </p:spPr>
        <p:txBody>
          <a:bodyPr spcFirstLastPara="1" vert="horz" wrap="square" lIns="0" tIns="0" rIns="0" bIns="0" rtlCol="0" anchor="ctr" anchorCtr="0">
            <a:noAutofit/>
          </a:bodyPr>
          <a:lstStyle/>
          <a:p>
            <a:pPr algn="l">
              <a:buClr>
                <a:srgbClr val="000000"/>
              </a:buClr>
            </a:pPr>
            <a:fld id="{00000000-1234-1234-1234-123412341234}" type="slidenum">
              <a:rPr lang="nl-NL"/>
              <a:pPr algn="l">
                <a:buClr>
                  <a:srgbClr val="000000"/>
                </a:buClr>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1158441" y="328887"/>
            <a:ext cx="10330800" cy="819600"/>
          </a:xfrm>
          <a:prstGeom prst="rect">
            <a:avLst/>
          </a:prstGeom>
          <a:noFill/>
          <a:ln>
            <a:noFill/>
          </a:ln>
        </p:spPr>
        <p:txBody>
          <a:bodyPr spcFirstLastPara="1" vert="horz" wrap="square" lIns="0" tIns="0" rIns="0" bIns="0" rtlCol="0" anchor="b" anchorCtr="0">
            <a:noAutofit/>
          </a:bodyPr>
          <a:lstStyle/>
          <a:p>
            <a:pPr>
              <a:spcBef>
                <a:spcPts val="0"/>
              </a:spcBef>
              <a:buClr>
                <a:schemeClr val="dk1"/>
              </a:buClr>
              <a:buSzPts val="3200"/>
            </a:pPr>
            <a:r>
              <a:rPr lang="nl-NL" sz="4267"/>
              <a:t>Onboarding </a:t>
            </a:r>
            <a:endParaRPr sz="4267" b="1">
              <a:solidFill>
                <a:schemeClr val="dk1"/>
              </a:solidFill>
              <a:latin typeface="Calibri"/>
              <a:ea typeface="Calibri"/>
              <a:cs typeface="Calibri"/>
              <a:sym typeface="Calibri"/>
            </a:endParaRPr>
          </a:p>
        </p:txBody>
      </p:sp>
      <p:sp>
        <p:nvSpPr>
          <p:cNvPr id="174" name="Google Shape;174;p22"/>
          <p:cNvSpPr txBox="1">
            <a:spLocks noGrp="1"/>
          </p:cNvSpPr>
          <p:nvPr>
            <p:ph type="body" idx="1"/>
          </p:nvPr>
        </p:nvSpPr>
        <p:spPr>
          <a:xfrm>
            <a:off x="1160100" y="1711700"/>
            <a:ext cx="9468800" cy="4386800"/>
          </a:xfrm>
          <a:prstGeom prst="rect">
            <a:avLst/>
          </a:prstGeom>
          <a:noFill/>
          <a:ln>
            <a:noFill/>
          </a:ln>
        </p:spPr>
        <p:txBody>
          <a:bodyPr spcFirstLastPara="1" vert="horz" wrap="square" lIns="0" tIns="0" rIns="0" bIns="0" rtlCol="0" anchor="t" anchorCtr="0">
            <a:noAutofit/>
          </a:bodyPr>
          <a:lstStyle/>
          <a:p>
            <a:pPr marL="0" indent="0">
              <a:spcBef>
                <a:spcPts val="0"/>
              </a:spcBef>
              <a:buClr>
                <a:schemeClr val="dk1"/>
              </a:buClr>
              <a:buSzPts val="1100"/>
              <a:buNone/>
            </a:pPr>
            <a:r>
              <a:rPr lang="nl-NL"/>
              <a:t>In het eerste jaar bij Lister volgen alle medewerkers: </a:t>
            </a:r>
            <a:endParaRPr/>
          </a:p>
          <a:p>
            <a:pPr marL="609585" indent="-457189">
              <a:spcBef>
                <a:spcPts val="0"/>
              </a:spcBef>
              <a:buSzPts val="1800"/>
              <a:buChar char="-"/>
            </a:pPr>
            <a:r>
              <a:rPr lang="nl-NL"/>
              <a:t>Introductieprogramma (4 dagen) in de eerste maand</a:t>
            </a:r>
            <a:endParaRPr/>
          </a:p>
          <a:p>
            <a:pPr marL="609585" indent="-457189">
              <a:spcBef>
                <a:spcPts val="0"/>
              </a:spcBef>
              <a:buSzPts val="1800"/>
              <a:buChar char="-"/>
            </a:pPr>
            <a:r>
              <a:rPr lang="nl-NL"/>
              <a:t>Training Herstelondersteunende zorg (online kennismaking + 3 dagdelen)</a:t>
            </a:r>
            <a:endParaRPr/>
          </a:p>
          <a:p>
            <a:pPr marL="0" indent="0">
              <a:spcBef>
                <a:spcPts val="0"/>
              </a:spcBef>
              <a:buNone/>
            </a:pPr>
            <a:endParaRPr/>
          </a:p>
          <a:p>
            <a:pPr marL="0" indent="0">
              <a:spcBef>
                <a:spcPts val="0"/>
              </a:spcBef>
              <a:buNone/>
            </a:pPr>
            <a:r>
              <a:rPr lang="nl-NL"/>
              <a:t>Medewerkers in primair proces volgen daarnaast: </a:t>
            </a:r>
            <a:endParaRPr/>
          </a:p>
          <a:p>
            <a:pPr marL="609585" indent="-457189">
              <a:spcBef>
                <a:spcPts val="0"/>
              </a:spcBef>
              <a:buSzPts val="1800"/>
              <a:buChar char="-"/>
            </a:pPr>
            <a:r>
              <a:rPr lang="nl-NL"/>
              <a:t>Scholing IRB </a:t>
            </a:r>
            <a:endParaRPr/>
          </a:p>
          <a:p>
            <a:pPr marL="609585" indent="-457189">
              <a:spcBef>
                <a:spcPts val="0"/>
              </a:spcBef>
              <a:buSzPts val="1800"/>
              <a:buChar char="-"/>
            </a:pPr>
            <a:r>
              <a:rPr lang="nl-NL"/>
              <a:t>Scholing Motiverende gespreksvoering</a:t>
            </a:r>
            <a:endParaRPr/>
          </a:p>
          <a:p>
            <a:pPr marL="767979" lvl="7" indent="0">
              <a:lnSpc>
                <a:spcPct val="110000"/>
              </a:lnSpc>
              <a:spcBef>
                <a:spcPts val="0"/>
              </a:spcBef>
              <a:buClr>
                <a:schemeClr val="dk1"/>
              </a:buClr>
              <a:buSzPts val="1400"/>
              <a:buNone/>
            </a:pPr>
            <a:endParaRPr/>
          </a:p>
        </p:txBody>
      </p:sp>
      <p:sp>
        <p:nvSpPr>
          <p:cNvPr id="175" name="Google Shape;175;p22"/>
          <p:cNvSpPr txBox="1">
            <a:spLocks noGrp="1"/>
          </p:cNvSpPr>
          <p:nvPr>
            <p:ph type="sldNum" idx="12"/>
          </p:nvPr>
        </p:nvSpPr>
        <p:spPr>
          <a:xfrm>
            <a:off x="11666216" y="6340757"/>
            <a:ext cx="432000" cy="365200"/>
          </a:xfrm>
          <a:prstGeom prst="rect">
            <a:avLst/>
          </a:prstGeom>
          <a:noFill/>
          <a:ln>
            <a:noFill/>
          </a:ln>
        </p:spPr>
        <p:txBody>
          <a:bodyPr spcFirstLastPara="1" vert="horz" wrap="square" lIns="0" tIns="0" rIns="0" bIns="0" rtlCol="0" anchor="ctr" anchorCtr="0">
            <a:noAutofit/>
          </a:bodyPr>
          <a:lstStyle/>
          <a:p>
            <a:pPr algn="l">
              <a:buClr>
                <a:srgbClr val="000000"/>
              </a:buClr>
            </a:pPr>
            <a:fld id="{00000000-1234-1234-1234-123412341234}" type="slidenum">
              <a:rPr lang="nl-NL"/>
              <a:pPr algn="l">
                <a:buClr>
                  <a:srgbClr val="000000"/>
                </a:buClr>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1068794" y="309677"/>
            <a:ext cx="10330800" cy="819600"/>
          </a:xfrm>
          <a:prstGeom prst="rect">
            <a:avLst/>
          </a:prstGeom>
          <a:noFill/>
          <a:ln>
            <a:noFill/>
          </a:ln>
        </p:spPr>
        <p:txBody>
          <a:bodyPr spcFirstLastPara="1" vert="horz" wrap="square" lIns="0" tIns="0" rIns="0" bIns="0" rtlCol="0" anchor="b" anchorCtr="0">
            <a:noAutofit/>
          </a:bodyPr>
          <a:lstStyle/>
          <a:p>
            <a:pPr>
              <a:spcBef>
                <a:spcPts val="0"/>
              </a:spcBef>
              <a:buClr>
                <a:schemeClr val="dk1"/>
              </a:buClr>
              <a:buSzPts val="3200"/>
            </a:pPr>
            <a:r>
              <a:rPr lang="nl-NL" sz="4267"/>
              <a:t>Training Herstelondersteunende zorg </a:t>
            </a:r>
            <a:endParaRPr sz="4267" b="1">
              <a:solidFill>
                <a:schemeClr val="dk1"/>
              </a:solidFill>
              <a:latin typeface="Calibri"/>
              <a:ea typeface="Calibri"/>
              <a:cs typeface="Calibri"/>
              <a:sym typeface="Calibri"/>
            </a:endParaRPr>
          </a:p>
        </p:txBody>
      </p:sp>
      <p:sp>
        <p:nvSpPr>
          <p:cNvPr id="181" name="Google Shape;181;p23"/>
          <p:cNvSpPr txBox="1">
            <a:spLocks noGrp="1"/>
          </p:cNvSpPr>
          <p:nvPr>
            <p:ph type="body" idx="1"/>
          </p:nvPr>
        </p:nvSpPr>
        <p:spPr>
          <a:xfrm>
            <a:off x="1160100" y="1711700"/>
            <a:ext cx="9468800" cy="4386800"/>
          </a:xfrm>
          <a:prstGeom prst="rect">
            <a:avLst/>
          </a:prstGeom>
          <a:noFill/>
          <a:ln>
            <a:noFill/>
          </a:ln>
        </p:spPr>
        <p:txBody>
          <a:bodyPr spcFirstLastPara="1" vert="horz" wrap="square" lIns="0" tIns="0" rIns="0" bIns="0" rtlCol="0" anchor="t" anchorCtr="0">
            <a:noAutofit/>
          </a:bodyPr>
          <a:lstStyle/>
          <a:p>
            <a:pPr marL="0" indent="0">
              <a:spcBef>
                <a:spcPts val="0"/>
              </a:spcBef>
              <a:buClr>
                <a:schemeClr val="dk1"/>
              </a:buClr>
              <a:buSzPts val="1100"/>
              <a:buNone/>
            </a:pPr>
            <a:r>
              <a:rPr lang="nl-NL"/>
              <a:t>Training bestaat uit:</a:t>
            </a:r>
            <a:endParaRPr/>
          </a:p>
          <a:p>
            <a:pPr marL="609585" indent="-457189">
              <a:spcBef>
                <a:spcPts val="0"/>
              </a:spcBef>
              <a:buSzPts val="1800"/>
              <a:buChar char="-"/>
            </a:pPr>
            <a:r>
              <a:rPr lang="nl-NL"/>
              <a:t>online kennismaking</a:t>
            </a:r>
            <a:endParaRPr/>
          </a:p>
          <a:p>
            <a:pPr marL="1219170" lvl="1" indent="-457189">
              <a:spcBef>
                <a:spcPts val="0"/>
              </a:spcBef>
              <a:buSzPts val="1800"/>
              <a:buChar char="-"/>
            </a:pPr>
            <a:r>
              <a:rPr lang="nl-NL"/>
              <a:t>Film Lister</a:t>
            </a:r>
            <a:endParaRPr/>
          </a:p>
          <a:p>
            <a:pPr marL="1219170" lvl="1" indent="-457189">
              <a:spcBef>
                <a:spcPts val="0"/>
              </a:spcBef>
              <a:buSzPts val="1800"/>
              <a:buChar char="-"/>
            </a:pPr>
            <a:r>
              <a:rPr lang="nl-NL"/>
              <a:t>E-learning Herstelbenadering (GGZ ecademy)</a:t>
            </a:r>
            <a:endParaRPr/>
          </a:p>
          <a:p>
            <a:pPr marL="0" indent="0">
              <a:spcBef>
                <a:spcPts val="0"/>
              </a:spcBef>
              <a:buNone/>
            </a:pPr>
            <a:endParaRPr/>
          </a:p>
          <a:p>
            <a:pPr marL="609585" indent="-457189">
              <a:spcBef>
                <a:spcPts val="0"/>
              </a:spcBef>
              <a:buSzPts val="1800"/>
              <a:buChar char="-"/>
            </a:pPr>
            <a:r>
              <a:rPr lang="nl-NL"/>
              <a:t>dagdeel over herstel en bieden van herstelondersteunende zorg</a:t>
            </a:r>
            <a:endParaRPr/>
          </a:p>
          <a:p>
            <a:pPr marL="609585" indent="-457189">
              <a:spcBef>
                <a:spcPts val="0"/>
              </a:spcBef>
              <a:buSzPts val="1800"/>
              <a:buChar char="-"/>
            </a:pPr>
            <a:r>
              <a:rPr lang="nl-NL"/>
              <a:t>dagdeel over oordeelloos luisteren en waarderen interviewen (basishouding)</a:t>
            </a:r>
            <a:endParaRPr/>
          </a:p>
          <a:p>
            <a:pPr marL="609585" indent="-457189">
              <a:spcBef>
                <a:spcPts val="0"/>
              </a:spcBef>
              <a:buSzPts val="1800"/>
              <a:buChar char="-"/>
            </a:pPr>
            <a:r>
              <a:rPr lang="nl-NL"/>
              <a:t>dagdeel stigma en empowerment</a:t>
            </a:r>
            <a:endParaRPr/>
          </a:p>
          <a:p>
            <a:pPr marL="767979" lvl="7" indent="0">
              <a:lnSpc>
                <a:spcPct val="110000"/>
              </a:lnSpc>
              <a:spcBef>
                <a:spcPts val="0"/>
              </a:spcBef>
              <a:buClr>
                <a:schemeClr val="dk1"/>
              </a:buClr>
              <a:buSzPts val="1400"/>
              <a:buNone/>
            </a:pPr>
            <a:endParaRPr/>
          </a:p>
        </p:txBody>
      </p:sp>
      <p:sp>
        <p:nvSpPr>
          <p:cNvPr id="182" name="Google Shape;182;p23"/>
          <p:cNvSpPr txBox="1">
            <a:spLocks noGrp="1"/>
          </p:cNvSpPr>
          <p:nvPr>
            <p:ph type="sldNum" idx="12"/>
          </p:nvPr>
        </p:nvSpPr>
        <p:spPr>
          <a:xfrm>
            <a:off x="11666216" y="6340757"/>
            <a:ext cx="432000" cy="365200"/>
          </a:xfrm>
          <a:prstGeom prst="rect">
            <a:avLst/>
          </a:prstGeom>
          <a:noFill/>
          <a:ln>
            <a:noFill/>
          </a:ln>
        </p:spPr>
        <p:txBody>
          <a:bodyPr spcFirstLastPara="1" vert="horz" wrap="square" lIns="0" tIns="0" rIns="0" bIns="0" rtlCol="0" anchor="ctr" anchorCtr="0">
            <a:noAutofit/>
          </a:bodyPr>
          <a:lstStyle/>
          <a:p>
            <a:pPr algn="l">
              <a:buClr>
                <a:srgbClr val="000000"/>
              </a:buClr>
            </a:pPr>
            <a:fld id="{00000000-1234-1234-1234-123412341234}" type="slidenum">
              <a:rPr lang="nl-NL"/>
              <a:pPr algn="l">
                <a:buClr>
                  <a:srgbClr val="000000"/>
                </a:buClr>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1158441" y="316080"/>
            <a:ext cx="10330800" cy="819600"/>
          </a:xfrm>
          <a:prstGeom prst="rect">
            <a:avLst/>
          </a:prstGeom>
          <a:noFill/>
          <a:ln>
            <a:noFill/>
          </a:ln>
        </p:spPr>
        <p:txBody>
          <a:bodyPr spcFirstLastPara="1" vert="horz" wrap="square" lIns="0" tIns="0" rIns="0" bIns="0" rtlCol="0" anchor="b" anchorCtr="0">
            <a:noAutofit/>
          </a:bodyPr>
          <a:lstStyle/>
          <a:p>
            <a:pPr>
              <a:spcBef>
                <a:spcPts val="0"/>
              </a:spcBef>
              <a:buClr>
                <a:schemeClr val="dk1"/>
              </a:buClr>
              <a:buSzPts val="3200"/>
            </a:pPr>
            <a:r>
              <a:rPr lang="nl-NL" sz="4267"/>
              <a:t>Herstelondersteunend leidinggeven</a:t>
            </a:r>
            <a:endParaRPr sz="4267" b="1">
              <a:solidFill>
                <a:schemeClr val="dk1"/>
              </a:solidFill>
              <a:latin typeface="Calibri"/>
              <a:ea typeface="Calibri"/>
              <a:cs typeface="Calibri"/>
              <a:sym typeface="Calibri"/>
            </a:endParaRPr>
          </a:p>
        </p:txBody>
      </p:sp>
      <p:sp>
        <p:nvSpPr>
          <p:cNvPr id="188" name="Google Shape;188;p24"/>
          <p:cNvSpPr txBox="1">
            <a:spLocks noGrp="1"/>
          </p:cNvSpPr>
          <p:nvPr>
            <p:ph type="body" idx="1"/>
          </p:nvPr>
        </p:nvSpPr>
        <p:spPr>
          <a:xfrm>
            <a:off x="1160100" y="1711700"/>
            <a:ext cx="9468800" cy="4386800"/>
          </a:xfrm>
          <a:prstGeom prst="rect">
            <a:avLst/>
          </a:prstGeom>
          <a:noFill/>
          <a:ln>
            <a:noFill/>
          </a:ln>
        </p:spPr>
        <p:txBody>
          <a:bodyPr spcFirstLastPara="1" vert="horz" wrap="square" lIns="0" tIns="0" rIns="0" bIns="0" rtlCol="0" anchor="t" anchorCtr="0">
            <a:noAutofit/>
          </a:bodyPr>
          <a:lstStyle/>
          <a:p>
            <a:pPr marL="0" lvl="7" indent="0">
              <a:lnSpc>
                <a:spcPct val="110000"/>
              </a:lnSpc>
              <a:spcBef>
                <a:spcPts val="0"/>
              </a:spcBef>
              <a:buClr>
                <a:schemeClr val="dk1"/>
              </a:buClr>
              <a:buSzPts val="1400"/>
              <a:buNone/>
            </a:pPr>
            <a:r>
              <a:rPr lang="nl-NL" sz="2133"/>
              <a:t>D</a:t>
            </a:r>
            <a:r>
              <a:rPr lang="nl-NL" sz="2400"/>
              <a:t>ialoogsessie met leidinggevenden </a:t>
            </a:r>
            <a:endParaRPr sz="2400"/>
          </a:p>
          <a:p>
            <a:pPr marL="0" lvl="7" indent="0">
              <a:lnSpc>
                <a:spcPct val="110000"/>
              </a:lnSpc>
              <a:spcBef>
                <a:spcPts val="0"/>
              </a:spcBef>
              <a:buClr>
                <a:schemeClr val="dk1"/>
              </a:buClr>
              <a:buSzPts val="1400"/>
              <a:buNone/>
            </a:pPr>
            <a:endParaRPr sz="2400"/>
          </a:p>
          <a:p>
            <a:pPr marL="609585" indent="-457189">
              <a:lnSpc>
                <a:spcPct val="110000"/>
              </a:lnSpc>
              <a:spcBef>
                <a:spcPts val="0"/>
              </a:spcBef>
              <a:buSzPts val="1800"/>
              <a:buChar char="-"/>
            </a:pPr>
            <a:r>
              <a:rPr lang="nl-NL"/>
              <a:t>wat is herstelondersteunend leidinggeven</a:t>
            </a:r>
            <a:endParaRPr/>
          </a:p>
          <a:p>
            <a:pPr marL="609585" indent="-457189">
              <a:lnSpc>
                <a:spcPct val="110000"/>
              </a:lnSpc>
              <a:spcBef>
                <a:spcPts val="0"/>
              </a:spcBef>
              <a:buSzPts val="1800"/>
              <a:buChar char="-"/>
            </a:pPr>
            <a:r>
              <a:rPr lang="nl-NL"/>
              <a:t>inzet van ervaringsdeskundigheid</a:t>
            </a:r>
            <a:endParaRPr/>
          </a:p>
          <a:p>
            <a:pPr marL="609585" indent="-457189">
              <a:lnSpc>
                <a:spcPct val="110000"/>
              </a:lnSpc>
              <a:spcBef>
                <a:spcPts val="0"/>
              </a:spcBef>
              <a:buSzPts val="1800"/>
              <a:buChar char="-"/>
            </a:pPr>
            <a:r>
              <a:rPr lang="nl-NL"/>
              <a:t>methodisch werken met IRB en motiverende gespreksvoering</a:t>
            </a:r>
            <a:endParaRPr/>
          </a:p>
        </p:txBody>
      </p:sp>
      <p:sp>
        <p:nvSpPr>
          <p:cNvPr id="189" name="Google Shape;189;p24"/>
          <p:cNvSpPr txBox="1">
            <a:spLocks noGrp="1"/>
          </p:cNvSpPr>
          <p:nvPr>
            <p:ph type="sldNum" idx="12"/>
          </p:nvPr>
        </p:nvSpPr>
        <p:spPr>
          <a:xfrm>
            <a:off x="11666216" y="6340757"/>
            <a:ext cx="432000" cy="365200"/>
          </a:xfrm>
          <a:prstGeom prst="rect">
            <a:avLst/>
          </a:prstGeom>
          <a:noFill/>
          <a:ln>
            <a:noFill/>
          </a:ln>
        </p:spPr>
        <p:txBody>
          <a:bodyPr spcFirstLastPara="1" vert="horz" wrap="square" lIns="0" tIns="0" rIns="0" bIns="0" rtlCol="0" anchor="ctr" anchorCtr="0">
            <a:noAutofit/>
          </a:bodyPr>
          <a:lstStyle/>
          <a:p>
            <a:pPr algn="l">
              <a:buClr>
                <a:srgbClr val="000000"/>
              </a:buClr>
            </a:pPr>
            <a:fld id="{00000000-1234-1234-1234-123412341234}" type="slidenum">
              <a:rPr lang="nl-NL"/>
              <a:pPr algn="l">
                <a:buClr>
                  <a:srgbClr val="000000"/>
                </a:buClr>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1158441" y="316080"/>
            <a:ext cx="10330800" cy="819600"/>
          </a:xfrm>
          <a:prstGeom prst="rect">
            <a:avLst/>
          </a:prstGeom>
          <a:noFill/>
          <a:ln>
            <a:noFill/>
          </a:ln>
        </p:spPr>
        <p:txBody>
          <a:bodyPr spcFirstLastPara="1" vert="horz" wrap="square" lIns="0" tIns="0" rIns="0" bIns="0" rtlCol="0" anchor="b" anchorCtr="0">
            <a:noAutofit/>
          </a:bodyPr>
          <a:lstStyle/>
          <a:p>
            <a:pPr>
              <a:spcBef>
                <a:spcPts val="0"/>
              </a:spcBef>
              <a:buClr>
                <a:schemeClr val="dk1"/>
              </a:buClr>
              <a:buSzPts val="3200"/>
            </a:pPr>
            <a:r>
              <a:rPr lang="nl-NL" sz="4267"/>
              <a:t>Implementatie kwaliteitsstandaard  </a:t>
            </a:r>
            <a:endParaRPr sz="4267" b="1">
              <a:solidFill>
                <a:schemeClr val="dk1"/>
              </a:solidFill>
              <a:latin typeface="Calibri"/>
              <a:ea typeface="Calibri"/>
              <a:cs typeface="Calibri"/>
              <a:sym typeface="Calibri"/>
            </a:endParaRPr>
          </a:p>
        </p:txBody>
      </p:sp>
      <p:sp>
        <p:nvSpPr>
          <p:cNvPr id="195" name="Google Shape;195;p25"/>
          <p:cNvSpPr txBox="1">
            <a:spLocks noGrp="1"/>
          </p:cNvSpPr>
          <p:nvPr>
            <p:ph type="body" idx="1"/>
          </p:nvPr>
        </p:nvSpPr>
        <p:spPr>
          <a:xfrm>
            <a:off x="1160100" y="1711700"/>
            <a:ext cx="9468800" cy="4386800"/>
          </a:xfrm>
          <a:prstGeom prst="rect">
            <a:avLst/>
          </a:prstGeom>
          <a:noFill/>
          <a:ln>
            <a:noFill/>
          </a:ln>
        </p:spPr>
        <p:txBody>
          <a:bodyPr spcFirstLastPara="1" vert="horz" wrap="square" lIns="0" tIns="0" rIns="0" bIns="0" rtlCol="0" anchor="t" anchorCtr="0">
            <a:noAutofit/>
          </a:bodyPr>
          <a:lstStyle/>
          <a:p>
            <a:pPr marL="0" lvl="7" indent="0">
              <a:lnSpc>
                <a:spcPct val="110000"/>
              </a:lnSpc>
              <a:spcBef>
                <a:spcPts val="0"/>
              </a:spcBef>
              <a:buClr>
                <a:schemeClr val="dk1"/>
              </a:buClr>
              <a:buSzPts val="1400"/>
              <a:buNone/>
            </a:pPr>
            <a:r>
              <a:rPr lang="nl-NL" sz="2400"/>
              <a:t>Wat zijn onze uitdagingen?</a:t>
            </a:r>
            <a:endParaRPr sz="2667"/>
          </a:p>
          <a:p>
            <a:pPr marL="0" lvl="7" indent="0">
              <a:lnSpc>
                <a:spcPct val="110000"/>
              </a:lnSpc>
              <a:spcBef>
                <a:spcPts val="0"/>
              </a:spcBef>
              <a:buClr>
                <a:schemeClr val="dk1"/>
              </a:buClr>
              <a:buSzPts val="1400"/>
              <a:buNone/>
            </a:pPr>
            <a:endParaRPr sz="2400"/>
          </a:p>
          <a:p>
            <a:pPr marL="609585" indent="-457189">
              <a:lnSpc>
                <a:spcPct val="110000"/>
              </a:lnSpc>
              <a:spcBef>
                <a:spcPts val="0"/>
              </a:spcBef>
              <a:buSzPts val="1800"/>
              <a:buChar char="-"/>
            </a:pPr>
            <a:r>
              <a:rPr lang="nl-NL"/>
              <a:t>Capaciteit </a:t>
            </a:r>
            <a:endParaRPr/>
          </a:p>
          <a:p>
            <a:pPr marL="0" indent="0">
              <a:lnSpc>
                <a:spcPct val="110000"/>
              </a:lnSpc>
              <a:spcBef>
                <a:spcPts val="0"/>
              </a:spcBef>
              <a:buNone/>
            </a:pPr>
            <a:endParaRPr/>
          </a:p>
          <a:p>
            <a:pPr marL="609585" indent="-457189">
              <a:lnSpc>
                <a:spcPct val="110000"/>
              </a:lnSpc>
              <a:spcBef>
                <a:spcPts val="0"/>
              </a:spcBef>
              <a:buSzPts val="1800"/>
              <a:buChar char="-"/>
            </a:pPr>
            <a:r>
              <a:rPr lang="nl-NL"/>
              <a:t>Commitment </a:t>
            </a:r>
            <a:endParaRPr/>
          </a:p>
          <a:p>
            <a:pPr marL="0" indent="0">
              <a:lnSpc>
                <a:spcPct val="110000"/>
              </a:lnSpc>
              <a:spcBef>
                <a:spcPts val="0"/>
              </a:spcBef>
              <a:buNone/>
            </a:pPr>
            <a:endParaRPr/>
          </a:p>
          <a:p>
            <a:pPr marL="609585" indent="-487668">
              <a:lnSpc>
                <a:spcPct val="110000"/>
              </a:lnSpc>
              <a:spcBef>
                <a:spcPts val="0"/>
              </a:spcBef>
              <a:buSzPts val="2160"/>
              <a:buChar char="-"/>
            </a:pPr>
            <a:r>
              <a:rPr lang="nl-NL"/>
              <a:t>Cultuur</a:t>
            </a:r>
            <a:endParaRPr/>
          </a:p>
        </p:txBody>
      </p:sp>
      <p:sp>
        <p:nvSpPr>
          <p:cNvPr id="196" name="Google Shape;196;p25"/>
          <p:cNvSpPr txBox="1">
            <a:spLocks noGrp="1"/>
          </p:cNvSpPr>
          <p:nvPr>
            <p:ph type="sldNum" idx="12"/>
          </p:nvPr>
        </p:nvSpPr>
        <p:spPr>
          <a:xfrm>
            <a:off x="11666216" y="6340757"/>
            <a:ext cx="432000" cy="365200"/>
          </a:xfrm>
          <a:prstGeom prst="rect">
            <a:avLst/>
          </a:prstGeom>
          <a:noFill/>
          <a:ln>
            <a:noFill/>
          </a:ln>
        </p:spPr>
        <p:txBody>
          <a:bodyPr spcFirstLastPara="1" vert="horz" wrap="square" lIns="0" tIns="0" rIns="0" bIns="0" rtlCol="0" anchor="ctr" anchorCtr="0">
            <a:noAutofit/>
          </a:bodyPr>
          <a:lstStyle/>
          <a:p>
            <a:pPr algn="l">
              <a:buClr>
                <a:srgbClr val="000000"/>
              </a:buClr>
            </a:pPr>
            <a:fld id="{00000000-1234-1234-1234-123412341234}" type="slidenum">
              <a:rPr lang="nl-NL"/>
              <a:pPr algn="l">
                <a:buClr>
                  <a:srgbClr val="000000"/>
                </a:buClr>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54273-DE19-B0ED-1512-40DA043E1AEA}"/>
            </a:ext>
          </a:extLst>
        </p:cNvPr>
        <p:cNvGrpSpPr/>
        <p:nvPr/>
      </p:nvGrpSpPr>
      <p:grpSpPr>
        <a:xfrm>
          <a:off x="0" y="0"/>
          <a:ext cx="0" cy="0"/>
          <a:chOff x="0" y="0"/>
          <a:chExt cx="0" cy="0"/>
        </a:xfrm>
      </p:grpSpPr>
      <p:pic>
        <p:nvPicPr>
          <p:cNvPr id="5" name="Tijdelijke aanduiding voor inhoud 4" descr="Afbeelding met tekst, illustratie&#10;&#10;Automatisch gegenereerde beschrijving">
            <a:extLst>
              <a:ext uri="{FF2B5EF4-FFF2-40B4-BE49-F238E27FC236}">
                <a16:creationId xmlns:a16="http://schemas.microsoft.com/office/drawing/2014/main" id="{71B6DFF2-A23B-DCE0-8598-FBE9D77CB4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6600" y="155765"/>
            <a:ext cx="914400" cy="914400"/>
          </a:xfrm>
        </p:spPr>
      </p:pic>
      <p:sp>
        <p:nvSpPr>
          <p:cNvPr id="6" name="Tijdelijke aanduiding voor inhoud 2">
            <a:extLst>
              <a:ext uri="{FF2B5EF4-FFF2-40B4-BE49-F238E27FC236}">
                <a16:creationId xmlns:a16="http://schemas.microsoft.com/office/drawing/2014/main" id="{866A713B-D575-94D2-4F00-ABECF2B619DF}"/>
              </a:ext>
            </a:extLst>
          </p:cNvPr>
          <p:cNvSpPr txBox="1">
            <a:spLocks/>
          </p:cNvSpPr>
          <p:nvPr/>
        </p:nvSpPr>
        <p:spPr>
          <a:xfrm>
            <a:off x="838200" y="1690688"/>
            <a:ext cx="10515600" cy="4861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800"/>
              </a:spcAft>
              <a:buNone/>
            </a:pPr>
            <a:endParaRPr lang="nl-NL"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el 1">
            <a:extLst>
              <a:ext uri="{FF2B5EF4-FFF2-40B4-BE49-F238E27FC236}">
                <a16:creationId xmlns:a16="http://schemas.microsoft.com/office/drawing/2014/main" id="{257BA051-22A0-BAF5-DDF7-A14A7F7B0378}"/>
              </a:ext>
            </a:extLst>
          </p:cNvPr>
          <p:cNvSpPr>
            <a:spLocks noGrp="1"/>
          </p:cNvSpPr>
          <p:nvPr>
            <p:ph type="title"/>
          </p:nvPr>
        </p:nvSpPr>
        <p:spPr>
          <a:xfrm>
            <a:off x="838200" y="365125"/>
            <a:ext cx="10515600" cy="1325563"/>
          </a:xfrm>
        </p:spPr>
        <p:txBody>
          <a:bodyPr>
            <a:normAutofit/>
          </a:bodyPr>
          <a:lstStyle/>
          <a:p>
            <a:pPr>
              <a:lnSpc>
                <a:spcPct val="100000"/>
              </a:lnSpc>
              <a:spcAft>
                <a:spcPts val="800"/>
              </a:spcAft>
            </a:pPr>
            <a:r>
              <a:rPr lang="nl-NL" sz="4400" b="1" dirty="0">
                <a:latin typeface="Calibri"/>
                <a:ea typeface="Calibri"/>
                <a:cs typeface="Times New Roman"/>
              </a:rPr>
              <a:t>Pauze</a:t>
            </a:r>
            <a:endParaRPr lang="nl-NL" sz="4400" b="1" dirty="0">
              <a:effectLst/>
              <a:latin typeface="Calibri"/>
              <a:ea typeface="Calibri"/>
              <a:cs typeface="Times New Roman"/>
            </a:endParaRPr>
          </a:p>
        </p:txBody>
      </p:sp>
      <p:pic>
        <p:nvPicPr>
          <p:cNvPr id="3" name="Afbeelding 2">
            <a:extLst>
              <a:ext uri="{FF2B5EF4-FFF2-40B4-BE49-F238E27FC236}">
                <a16:creationId xmlns:a16="http://schemas.microsoft.com/office/drawing/2014/main" id="{E20780FC-CC1A-19AA-2E42-50C82B13DEEC}"/>
              </a:ext>
            </a:extLst>
          </p:cNvPr>
          <p:cNvPicPr>
            <a:picLocks noChangeAspect="1"/>
          </p:cNvPicPr>
          <p:nvPr/>
        </p:nvPicPr>
        <p:blipFill rotWithShape="1">
          <a:blip r:embed="rId4">
            <a:extLst>
              <a:ext uri="{28A0092B-C50C-407E-A947-70E740481C1C}">
                <a14:useLocalDpi xmlns:a14="http://schemas.microsoft.com/office/drawing/2010/main" val="0"/>
              </a:ext>
            </a:extLst>
          </a:blip>
          <a:srcRect l="38118" b="16382"/>
          <a:stretch/>
        </p:blipFill>
        <p:spPr>
          <a:xfrm>
            <a:off x="0" y="3162108"/>
            <a:ext cx="1554335" cy="3695892"/>
          </a:xfrm>
          <a:prstGeom prst="rect">
            <a:avLst/>
          </a:prstGeom>
        </p:spPr>
      </p:pic>
      <p:sp>
        <p:nvSpPr>
          <p:cNvPr id="2" name="Tijdelijke aanduiding voor inhoud 2">
            <a:extLst>
              <a:ext uri="{FF2B5EF4-FFF2-40B4-BE49-F238E27FC236}">
                <a16:creationId xmlns:a16="http://schemas.microsoft.com/office/drawing/2014/main" id="{14B2F5C7-6626-39A3-9812-A72FC97FFD95}"/>
              </a:ext>
            </a:extLst>
          </p:cNvPr>
          <p:cNvSpPr txBox="1">
            <a:spLocks/>
          </p:cNvSpPr>
          <p:nvPr/>
        </p:nvSpPr>
        <p:spPr>
          <a:xfrm>
            <a:off x="453571" y="1557990"/>
            <a:ext cx="10515600" cy="4861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800"/>
              </a:spcAft>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Aft>
                <a:spcPts val="800"/>
              </a:spcAft>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Aft>
                <a:spcPts val="800"/>
              </a:spcAft>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0000"/>
              </a:lnSpc>
              <a:spcAft>
                <a:spcPts val="800"/>
              </a:spcAft>
              <a:buNone/>
            </a:pP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5797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13D14-71BB-07EC-2493-C3C1A5FBF94F}"/>
            </a:ext>
          </a:extLst>
        </p:cNvPr>
        <p:cNvGrpSpPr/>
        <p:nvPr/>
      </p:nvGrpSpPr>
      <p:grpSpPr>
        <a:xfrm>
          <a:off x="0" y="0"/>
          <a:ext cx="0" cy="0"/>
          <a:chOff x="0" y="0"/>
          <a:chExt cx="0" cy="0"/>
        </a:xfrm>
      </p:grpSpPr>
      <p:pic>
        <p:nvPicPr>
          <p:cNvPr id="5" name="Tijdelijke aanduiding voor inhoud 4" descr="Afbeelding met tekst, illustratie&#10;&#10;Automatisch gegenereerde beschrijving">
            <a:extLst>
              <a:ext uri="{FF2B5EF4-FFF2-40B4-BE49-F238E27FC236}">
                <a16:creationId xmlns:a16="http://schemas.microsoft.com/office/drawing/2014/main" id="{98B7D0C5-3179-A03B-2982-4D1F6127AC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6600" y="155765"/>
            <a:ext cx="914400" cy="914400"/>
          </a:xfrm>
        </p:spPr>
      </p:pic>
      <p:sp>
        <p:nvSpPr>
          <p:cNvPr id="6" name="Tijdelijke aanduiding voor inhoud 2">
            <a:extLst>
              <a:ext uri="{FF2B5EF4-FFF2-40B4-BE49-F238E27FC236}">
                <a16:creationId xmlns:a16="http://schemas.microsoft.com/office/drawing/2014/main" id="{7BAD7767-C043-831B-8D8F-829793FFFA23}"/>
              </a:ext>
            </a:extLst>
          </p:cNvPr>
          <p:cNvSpPr txBox="1">
            <a:spLocks/>
          </p:cNvSpPr>
          <p:nvPr/>
        </p:nvSpPr>
        <p:spPr>
          <a:xfrm>
            <a:off x="838200" y="1690689"/>
            <a:ext cx="10515600" cy="4861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800"/>
              </a:spcAft>
              <a:buNone/>
            </a:pPr>
            <a:endParaRPr lang="nl-NL">
              <a:latin typeface="Calibri" panose="020F0502020204030204" pitchFamily="34" charset="0"/>
              <a:ea typeface="Calibri" panose="020F0502020204030204" pitchFamily="34" charset="0"/>
              <a:cs typeface="Times New Roman" panose="02020603050405020304" pitchFamily="18" charset="0"/>
            </a:endParaRPr>
          </a:p>
        </p:txBody>
      </p:sp>
      <p:sp>
        <p:nvSpPr>
          <p:cNvPr id="7" name="Titel 1">
            <a:extLst>
              <a:ext uri="{FF2B5EF4-FFF2-40B4-BE49-F238E27FC236}">
                <a16:creationId xmlns:a16="http://schemas.microsoft.com/office/drawing/2014/main" id="{C65A48A0-A188-6EF7-ECB3-2F5266D3B884}"/>
              </a:ext>
            </a:extLst>
          </p:cNvPr>
          <p:cNvSpPr>
            <a:spLocks noGrp="1"/>
          </p:cNvSpPr>
          <p:nvPr>
            <p:ph type="title"/>
          </p:nvPr>
        </p:nvSpPr>
        <p:spPr>
          <a:xfrm>
            <a:off x="838200" y="365126"/>
            <a:ext cx="10515600" cy="1325563"/>
          </a:xfrm>
        </p:spPr>
        <p:txBody>
          <a:bodyPr>
            <a:normAutofit/>
          </a:bodyPr>
          <a:lstStyle/>
          <a:p>
            <a:pPr>
              <a:spcAft>
                <a:spcPts val="800"/>
              </a:spcAft>
            </a:pPr>
            <a:r>
              <a:rPr lang="nl-NL" b="1" dirty="0">
                <a:latin typeface="Calibri"/>
                <a:ea typeface="Calibri"/>
                <a:cs typeface="Times New Roman"/>
              </a:rPr>
              <a:t>Belemmeringen en oplossingen: werkgroepjes </a:t>
            </a:r>
          </a:p>
        </p:txBody>
      </p:sp>
      <p:pic>
        <p:nvPicPr>
          <p:cNvPr id="3" name="Afbeelding 2">
            <a:extLst>
              <a:ext uri="{FF2B5EF4-FFF2-40B4-BE49-F238E27FC236}">
                <a16:creationId xmlns:a16="http://schemas.microsoft.com/office/drawing/2014/main" id="{2B158CAB-C745-1B66-7CE2-E351A7024423}"/>
              </a:ext>
            </a:extLst>
          </p:cNvPr>
          <p:cNvPicPr>
            <a:picLocks noChangeAspect="1"/>
          </p:cNvPicPr>
          <p:nvPr/>
        </p:nvPicPr>
        <p:blipFill rotWithShape="1">
          <a:blip r:embed="rId4">
            <a:extLst>
              <a:ext uri="{28A0092B-C50C-407E-A947-70E740481C1C}">
                <a14:useLocalDpi xmlns:a14="http://schemas.microsoft.com/office/drawing/2010/main" val="0"/>
              </a:ext>
            </a:extLst>
          </a:blip>
          <a:srcRect l="38118" b="16382"/>
          <a:stretch/>
        </p:blipFill>
        <p:spPr>
          <a:xfrm>
            <a:off x="1" y="3162108"/>
            <a:ext cx="1554335" cy="3695892"/>
          </a:xfrm>
          <a:prstGeom prst="rect">
            <a:avLst/>
          </a:prstGeom>
        </p:spPr>
      </p:pic>
      <p:sp>
        <p:nvSpPr>
          <p:cNvPr id="2" name="Tijdelijke aanduiding voor inhoud 2">
            <a:extLst>
              <a:ext uri="{FF2B5EF4-FFF2-40B4-BE49-F238E27FC236}">
                <a16:creationId xmlns:a16="http://schemas.microsoft.com/office/drawing/2014/main" id="{A260B79A-ADCE-B0E1-6983-C611022C934D}"/>
              </a:ext>
            </a:extLst>
          </p:cNvPr>
          <p:cNvSpPr txBox="1">
            <a:spLocks/>
          </p:cNvSpPr>
          <p:nvPr/>
        </p:nvSpPr>
        <p:spPr>
          <a:xfrm>
            <a:off x="453571" y="1557991"/>
            <a:ext cx="10515600" cy="48615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800"/>
              </a:spcAft>
            </a:pPr>
            <a:endParaRPr lang="nl-NL" sz="3200" dirty="0">
              <a:latin typeface="Calibri" panose="020F0502020204030204" pitchFamily="34" charset="0"/>
              <a:ea typeface="Calibri" panose="020F0502020204030204" pitchFamily="34" charset="0"/>
              <a:cs typeface="Times New Roman" panose="02020603050405020304" pitchFamily="18" charset="0"/>
            </a:endParaRPr>
          </a:p>
          <a:p>
            <a:pPr lvl="1" indent="0">
              <a:lnSpc>
                <a:spcPct val="100000"/>
              </a:lnSpc>
              <a:spcAft>
                <a:spcPts val="800"/>
              </a:spcAft>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Aft>
                <a:spcPts val="800"/>
              </a:spcAft>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Aft>
                <a:spcPts val="800"/>
              </a:spcAft>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lvl="1" indent="0">
              <a:lnSpc>
                <a:spcPct val="100000"/>
              </a:lnSpc>
              <a:spcAft>
                <a:spcPts val="800"/>
              </a:spcAft>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7B3BD325-4CB8-6DDE-67A3-7A9F8E092672}"/>
              </a:ext>
            </a:extLst>
          </p:cNvPr>
          <p:cNvSpPr txBox="1"/>
          <p:nvPr/>
        </p:nvSpPr>
        <p:spPr>
          <a:xfrm>
            <a:off x="1371600" y="1573847"/>
            <a:ext cx="7366000" cy="5139869"/>
          </a:xfrm>
          <a:prstGeom prst="rect">
            <a:avLst/>
          </a:prstGeom>
          <a:noFill/>
        </p:spPr>
        <p:txBody>
          <a:bodyPr wrap="square" rtlCol="0">
            <a:spAutoFit/>
          </a:bodyPr>
          <a:lstStyle/>
          <a:p>
            <a:r>
              <a:rPr lang="nl-NL" sz="2400" dirty="0"/>
              <a:t>Vanuit inventarisatie:</a:t>
            </a:r>
          </a:p>
          <a:p>
            <a:endParaRPr lang="nl-NL" sz="2400" dirty="0"/>
          </a:p>
          <a:p>
            <a:endParaRPr lang="nl-NL" sz="1600" dirty="0"/>
          </a:p>
          <a:p>
            <a:pPr marL="228611" indent="-228611">
              <a:buFont typeface="Arial" panose="020B0604020202020204" pitchFamily="34" charset="0"/>
              <a:buChar char="•"/>
            </a:pPr>
            <a:r>
              <a:rPr lang="nl-NL" sz="2400" dirty="0"/>
              <a:t>Inzet van ervaringsdeskundigheid (1)</a:t>
            </a:r>
          </a:p>
          <a:p>
            <a:pPr marL="228611" indent="-228611">
              <a:buFont typeface="Arial" panose="020B0604020202020204" pitchFamily="34" charset="0"/>
              <a:buChar char="•"/>
            </a:pPr>
            <a:r>
              <a:rPr lang="nl-NL" sz="2400" dirty="0"/>
              <a:t>Middelen </a:t>
            </a:r>
            <a:r>
              <a:rPr lang="nl-NL" sz="2400"/>
              <a:t>en impact maken </a:t>
            </a:r>
            <a:r>
              <a:rPr lang="nl-NL" sz="2400" dirty="0"/>
              <a:t>(tijd/financiën)  (2)</a:t>
            </a:r>
          </a:p>
          <a:p>
            <a:pPr marL="228611" indent="-228611">
              <a:buFont typeface="Arial" panose="020B0604020202020204" pitchFamily="34" charset="0"/>
              <a:buChar char="•"/>
            </a:pPr>
            <a:r>
              <a:rPr lang="nl-NL" sz="2400" dirty="0"/>
              <a:t>Bespreken van complexe casuïstiek (3)</a:t>
            </a:r>
          </a:p>
          <a:p>
            <a:pPr marL="228611" indent="-228611">
              <a:buFont typeface="Arial" panose="020B0604020202020204" pitchFamily="34" charset="0"/>
              <a:buChar char="•"/>
            </a:pPr>
            <a:r>
              <a:rPr lang="nl-NL" sz="2400" dirty="0"/>
              <a:t>Methodiek t.b.v. herstelondersteunend werken (4)</a:t>
            </a:r>
          </a:p>
          <a:p>
            <a:pPr marL="228611" indent="-228611">
              <a:buFont typeface="Arial" panose="020B0604020202020204" pitchFamily="34" charset="0"/>
              <a:buChar char="•"/>
            </a:pPr>
            <a:r>
              <a:rPr lang="nl-NL" sz="2400" dirty="0"/>
              <a:t>Bewust bekwaam - opleidingsaanbod (5)</a:t>
            </a:r>
          </a:p>
          <a:p>
            <a:pPr marL="228611" indent="-228611">
              <a:buFont typeface="Arial" panose="020B0604020202020204" pitchFamily="34" charset="0"/>
              <a:buChar char="•"/>
            </a:pPr>
            <a:endParaRPr lang="nl-NL" sz="2400" dirty="0"/>
          </a:p>
          <a:p>
            <a:pPr marL="228611" indent="-228611">
              <a:buFont typeface="Arial" panose="020B0604020202020204" pitchFamily="34" charset="0"/>
              <a:buChar char="•"/>
            </a:pPr>
            <a:endParaRPr lang="nl-NL" sz="2400" dirty="0"/>
          </a:p>
          <a:p>
            <a:pPr marL="228611" indent="-228611">
              <a:buFont typeface="Arial" panose="020B0604020202020204" pitchFamily="34" charset="0"/>
              <a:buChar char="•"/>
            </a:pPr>
            <a:endParaRPr lang="nl-NL" sz="2400" dirty="0"/>
          </a:p>
          <a:p>
            <a:r>
              <a:rPr lang="nl-NL" sz="2400" dirty="0"/>
              <a:t>Doel is leren van elkaar, informatie uitwisselen en inspiratie opdoen.</a:t>
            </a:r>
          </a:p>
          <a:p>
            <a:endParaRPr lang="nl-NL" sz="1200" dirty="0"/>
          </a:p>
          <a:p>
            <a:endParaRPr lang="nl-NL" sz="1200" dirty="0"/>
          </a:p>
        </p:txBody>
      </p:sp>
    </p:spTree>
    <p:extLst>
      <p:ext uri="{BB962C8B-B14F-4D97-AF65-F5344CB8AC3E}">
        <p14:creationId xmlns:p14="http://schemas.microsoft.com/office/powerpoint/2010/main" val="2921362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98E41-B095-4495-6775-781B1E6DF477}"/>
            </a:ext>
          </a:extLst>
        </p:cNvPr>
        <p:cNvGrpSpPr/>
        <p:nvPr/>
      </p:nvGrpSpPr>
      <p:grpSpPr>
        <a:xfrm>
          <a:off x="0" y="0"/>
          <a:ext cx="0" cy="0"/>
          <a:chOff x="0" y="0"/>
          <a:chExt cx="0" cy="0"/>
        </a:xfrm>
      </p:grpSpPr>
      <p:pic>
        <p:nvPicPr>
          <p:cNvPr id="5" name="Tijdelijke aanduiding voor inhoud 4" descr="Afbeelding met tekst, illustratie&#10;&#10;Automatisch gegenereerde beschrijving">
            <a:extLst>
              <a:ext uri="{FF2B5EF4-FFF2-40B4-BE49-F238E27FC236}">
                <a16:creationId xmlns:a16="http://schemas.microsoft.com/office/drawing/2014/main" id="{C2AF88C6-CCB7-4D22-06C1-A24C5DC832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6600" y="155765"/>
            <a:ext cx="914400" cy="914400"/>
          </a:xfrm>
        </p:spPr>
      </p:pic>
      <p:sp>
        <p:nvSpPr>
          <p:cNvPr id="6" name="Tijdelijke aanduiding voor inhoud 2">
            <a:extLst>
              <a:ext uri="{FF2B5EF4-FFF2-40B4-BE49-F238E27FC236}">
                <a16:creationId xmlns:a16="http://schemas.microsoft.com/office/drawing/2014/main" id="{88229212-8677-BA88-493D-C224AD5B39D5}"/>
              </a:ext>
            </a:extLst>
          </p:cNvPr>
          <p:cNvSpPr txBox="1">
            <a:spLocks/>
          </p:cNvSpPr>
          <p:nvPr/>
        </p:nvSpPr>
        <p:spPr>
          <a:xfrm>
            <a:off x="838200" y="1690689"/>
            <a:ext cx="10515600" cy="4861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800"/>
              </a:spcAft>
              <a:buNone/>
            </a:pPr>
            <a:endParaRPr lang="nl-NL">
              <a:latin typeface="Calibri" panose="020F0502020204030204" pitchFamily="34" charset="0"/>
              <a:ea typeface="Calibri" panose="020F0502020204030204" pitchFamily="34" charset="0"/>
              <a:cs typeface="Times New Roman" panose="02020603050405020304" pitchFamily="18" charset="0"/>
            </a:endParaRPr>
          </a:p>
        </p:txBody>
      </p:sp>
      <p:sp>
        <p:nvSpPr>
          <p:cNvPr id="7" name="Titel 1">
            <a:extLst>
              <a:ext uri="{FF2B5EF4-FFF2-40B4-BE49-F238E27FC236}">
                <a16:creationId xmlns:a16="http://schemas.microsoft.com/office/drawing/2014/main" id="{C480B9E2-8722-0E2A-1617-44F37885D263}"/>
              </a:ext>
            </a:extLst>
          </p:cNvPr>
          <p:cNvSpPr>
            <a:spLocks noGrp="1"/>
          </p:cNvSpPr>
          <p:nvPr>
            <p:ph type="title"/>
          </p:nvPr>
        </p:nvSpPr>
        <p:spPr>
          <a:xfrm>
            <a:off x="838200" y="365126"/>
            <a:ext cx="10515600" cy="1325563"/>
          </a:xfrm>
        </p:spPr>
        <p:txBody>
          <a:bodyPr>
            <a:normAutofit/>
          </a:bodyPr>
          <a:lstStyle/>
          <a:p>
            <a:pPr>
              <a:spcAft>
                <a:spcPts val="800"/>
              </a:spcAft>
            </a:pPr>
            <a:r>
              <a:rPr lang="nl-NL" b="1" dirty="0">
                <a:latin typeface="Calibri"/>
                <a:ea typeface="Calibri"/>
                <a:cs typeface="Times New Roman"/>
              </a:rPr>
              <a:t>Belemmeringen en oplossingen: werkgroepjes </a:t>
            </a:r>
          </a:p>
        </p:txBody>
      </p:sp>
      <p:pic>
        <p:nvPicPr>
          <p:cNvPr id="3" name="Afbeelding 2">
            <a:extLst>
              <a:ext uri="{FF2B5EF4-FFF2-40B4-BE49-F238E27FC236}">
                <a16:creationId xmlns:a16="http://schemas.microsoft.com/office/drawing/2014/main" id="{7A253453-0605-58A4-A38E-27ADE7C1F65E}"/>
              </a:ext>
            </a:extLst>
          </p:cNvPr>
          <p:cNvPicPr>
            <a:picLocks noChangeAspect="1"/>
          </p:cNvPicPr>
          <p:nvPr/>
        </p:nvPicPr>
        <p:blipFill rotWithShape="1">
          <a:blip r:embed="rId4">
            <a:extLst>
              <a:ext uri="{28A0092B-C50C-407E-A947-70E740481C1C}">
                <a14:useLocalDpi xmlns:a14="http://schemas.microsoft.com/office/drawing/2010/main" val="0"/>
              </a:ext>
            </a:extLst>
          </a:blip>
          <a:srcRect l="38118" b="16382"/>
          <a:stretch/>
        </p:blipFill>
        <p:spPr>
          <a:xfrm>
            <a:off x="1" y="3162108"/>
            <a:ext cx="1554335" cy="3695892"/>
          </a:xfrm>
          <a:prstGeom prst="rect">
            <a:avLst/>
          </a:prstGeom>
        </p:spPr>
      </p:pic>
      <p:sp>
        <p:nvSpPr>
          <p:cNvPr id="2" name="Tijdelijke aanduiding voor inhoud 2">
            <a:extLst>
              <a:ext uri="{FF2B5EF4-FFF2-40B4-BE49-F238E27FC236}">
                <a16:creationId xmlns:a16="http://schemas.microsoft.com/office/drawing/2014/main" id="{47FAE5FD-4AD3-E01C-3620-1D6131A4733E}"/>
              </a:ext>
            </a:extLst>
          </p:cNvPr>
          <p:cNvSpPr txBox="1">
            <a:spLocks/>
          </p:cNvSpPr>
          <p:nvPr/>
        </p:nvSpPr>
        <p:spPr>
          <a:xfrm>
            <a:off x="453571" y="1557991"/>
            <a:ext cx="10515600" cy="48615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800"/>
              </a:spcAft>
            </a:pPr>
            <a:endParaRPr lang="nl-NL" sz="3200" dirty="0">
              <a:latin typeface="Calibri" panose="020F0502020204030204" pitchFamily="34" charset="0"/>
              <a:ea typeface="Calibri" panose="020F0502020204030204" pitchFamily="34" charset="0"/>
              <a:cs typeface="Times New Roman" panose="02020603050405020304" pitchFamily="18" charset="0"/>
            </a:endParaRPr>
          </a:p>
          <a:p>
            <a:pPr lvl="1" indent="0">
              <a:lnSpc>
                <a:spcPct val="100000"/>
              </a:lnSpc>
              <a:spcAft>
                <a:spcPts val="800"/>
              </a:spcAft>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Aft>
                <a:spcPts val="800"/>
              </a:spcAft>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Aft>
                <a:spcPts val="800"/>
              </a:spcAft>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lvl="1" indent="0">
              <a:lnSpc>
                <a:spcPct val="100000"/>
              </a:lnSpc>
              <a:spcAft>
                <a:spcPts val="800"/>
              </a:spcAft>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950D2EAE-85BA-384C-1313-6435C6E18D5F}"/>
              </a:ext>
            </a:extLst>
          </p:cNvPr>
          <p:cNvSpPr txBox="1"/>
          <p:nvPr/>
        </p:nvSpPr>
        <p:spPr>
          <a:xfrm>
            <a:off x="1371600" y="1573847"/>
            <a:ext cx="8839200" cy="4524315"/>
          </a:xfrm>
          <a:prstGeom prst="rect">
            <a:avLst/>
          </a:prstGeom>
          <a:noFill/>
        </p:spPr>
        <p:txBody>
          <a:bodyPr wrap="square" rtlCol="0">
            <a:spAutoFit/>
          </a:bodyPr>
          <a:lstStyle/>
          <a:p>
            <a:endParaRPr lang="nl-NL" sz="1200" dirty="0"/>
          </a:p>
          <a:p>
            <a:r>
              <a:rPr lang="nl-NL" sz="2400" dirty="0"/>
              <a:t>Groepjes per thema</a:t>
            </a:r>
          </a:p>
          <a:p>
            <a:r>
              <a:rPr lang="nl-NL" sz="2400" dirty="0"/>
              <a:t>Per groepje A3 vel (of meer!)</a:t>
            </a:r>
          </a:p>
          <a:p>
            <a:pPr marL="228611" indent="-228611">
              <a:buFont typeface="Arial" panose="020B0604020202020204" pitchFamily="34" charset="0"/>
              <a:buChar char="•"/>
            </a:pPr>
            <a:endParaRPr lang="nl-NL" sz="2400" dirty="0"/>
          </a:p>
          <a:p>
            <a:pPr marL="228611" indent="-228611">
              <a:buFont typeface="Arial" panose="020B0604020202020204" pitchFamily="34" charset="0"/>
              <a:buChar char="•"/>
            </a:pPr>
            <a:r>
              <a:rPr lang="nl-NL" sz="2400" b="1" dirty="0"/>
              <a:t>Deel 1 - 15 minuten: </a:t>
            </a:r>
            <a:r>
              <a:rPr lang="nl-NL" sz="2400" dirty="0"/>
              <a:t>Waar loop je tegenaan? Wees concreet en stel elkaar vragen om tot kern van probleem te komen</a:t>
            </a:r>
          </a:p>
          <a:p>
            <a:endParaRPr lang="nl-NL" sz="2400" dirty="0"/>
          </a:p>
          <a:p>
            <a:pPr marL="228611" indent="-228611">
              <a:buFont typeface="Arial" panose="020B0604020202020204" pitchFamily="34" charset="0"/>
              <a:buChar char="•"/>
            </a:pPr>
            <a:r>
              <a:rPr lang="nl-NL" sz="2400" b="1" dirty="0"/>
              <a:t>Deel 2 - 15 minuten</a:t>
            </a:r>
            <a:r>
              <a:rPr lang="nl-NL" sz="2400" dirty="0"/>
              <a:t>: Deel jouw/jullie mogelijke oplossingen en bijhorende randvoorwaarden. </a:t>
            </a:r>
          </a:p>
          <a:p>
            <a:endParaRPr lang="nl-NL" sz="2400" dirty="0"/>
          </a:p>
          <a:p>
            <a:pPr marL="228611" indent="-228611">
              <a:buFont typeface="Arial" panose="020B0604020202020204" pitchFamily="34" charset="0"/>
              <a:buChar char="•"/>
            </a:pPr>
            <a:r>
              <a:rPr lang="nl-NL" sz="2400" b="1" dirty="0"/>
              <a:t>Deel 3 - 15 minuten: </a:t>
            </a:r>
            <a:r>
              <a:rPr lang="nl-NL" sz="2400" dirty="0"/>
              <a:t>Schrijf/teken de oplossingen en randvoorwaarden op A3. Wees creatief. </a:t>
            </a:r>
          </a:p>
          <a:p>
            <a:endParaRPr lang="nl-NL" sz="1200" dirty="0"/>
          </a:p>
        </p:txBody>
      </p:sp>
    </p:spTree>
    <p:extLst>
      <p:ext uri="{BB962C8B-B14F-4D97-AF65-F5344CB8AC3E}">
        <p14:creationId xmlns:p14="http://schemas.microsoft.com/office/powerpoint/2010/main" val="3963202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C325E-7369-DE56-543C-E77824FB92F0}"/>
            </a:ext>
          </a:extLst>
        </p:cNvPr>
        <p:cNvGrpSpPr/>
        <p:nvPr/>
      </p:nvGrpSpPr>
      <p:grpSpPr>
        <a:xfrm>
          <a:off x="0" y="0"/>
          <a:ext cx="0" cy="0"/>
          <a:chOff x="0" y="0"/>
          <a:chExt cx="0" cy="0"/>
        </a:xfrm>
      </p:grpSpPr>
      <p:pic>
        <p:nvPicPr>
          <p:cNvPr id="5" name="Tijdelijke aanduiding voor inhoud 4" descr="Afbeelding met tekst, illustratie&#10;&#10;Automatisch gegenereerde beschrijving">
            <a:extLst>
              <a:ext uri="{FF2B5EF4-FFF2-40B4-BE49-F238E27FC236}">
                <a16:creationId xmlns:a16="http://schemas.microsoft.com/office/drawing/2014/main" id="{9974491B-8142-DA3B-0BC9-7F7502B0F8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6600" y="155765"/>
            <a:ext cx="914400" cy="914400"/>
          </a:xfrm>
        </p:spPr>
      </p:pic>
      <p:sp>
        <p:nvSpPr>
          <p:cNvPr id="6" name="Tijdelijke aanduiding voor inhoud 2">
            <a:extLst>
              <a:ext uri="{FF2B5EF4-FFF2-40B4-BE49-F238E27FC236}">
                <a16:creationId xmlns:a16="http://schemas.microsoft.com/office/drawing/2014/main" id="{5C55D748-8D70-FFD7-0683-48E5F07E3CDC}"/>
              </a:ext>
            </a:extLst>
          </p:cNvPr>
          <p:cNvSpPr txBox="1">
            <a:spLocks/>
          </p:cNvSpPr>
          <p:nvPr/>
        </p:nvSpPr>
        <p:spPr>
          <a:xfrm>
            <a:off x="838200" y="1690688"/>
            <a:ext cx="10515600" cy="4861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800"/>
              </a:spcAft>
              <a:buNone/>
            </a:pPr>
            <a:endParaRPr lang="nl-NL"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el 1">
            <a:extLst>
              <a:ext uri="{FF2B5EF4-FFF2-40B4-BE49-F238E27FC236}">
                <a16:creationId xmlns:a16="http://schemas.microsoft.com/office/drawing/2014/main" id="{76EF3FE6-DE04-2B5C-37AC-1748202030EA}"/>
              </a:ext>
            </a:extLst>
          </p:cNvPr>
          <p:cNvSpPr>
            <a:spLocks noGrp="1"/>
          </p:cNvSpPr>
          <p:nvPr>
            <p:ph type="title"/>
          </p:nvPr>
        </p:nvSpPr>
        <p:spPr>
          <a:xfrm>
            <a:off x="838200" y="365125"/>
            <a:ext cx="10515600" cy="1325563"/>
          </a:xfrm>
        </p:spPr>
        <p:txBody>
          <a:bodyPr>
            <a:normAutofit fontScale="90000"/>
          </a:bodyPr>
          <a:lstStyle/>
          <a:p>
            <a:pPr>
              <a:lnSpc>
                <a:spcPct val="100000"/>
              </a:lnSpc>
              <a:spcAft>
                <a:spcPts val="800"/>
              </a:spcAft>
            </a:pPr>
            <a:r>
              <a:rPr lang="nl-NL" sz="4400" b="1" dirty="0">
                <a:latin typeface="Calibri"/>
                <a:ea typeface="Calibri"/>
                <a:cs typeface="Times New Roman"/>
              </a:rPr>
              <a:t>Plenaire terugkoppeling: waar hebben we elkaar voor nodig? Wat zijn de vervolgstappen</a:t>
            </a:r>
            <a:endParaRPr lang="nl-NL" sz="4400" b="1" dirty="0">
              <a:effectLst/>
              <a:latin typeface="Calibri"/>
              <a:ea typeface="Calibri"/>
              <a:cs typeface="Times New Roman"/>
            </a:endParaRPr>
          </a:p>
        </p:txBody>
      </p:sp>
      <p:pic>
        <p:nvPicPr>
          <p:cNvPr id="3" name="Afbeelding 2">
            <a:extLst>
              <a:ext uri="{FF2B5EF4-FFF2-40B4-BE49-F238E27FC236}">
                <a16:creationId xmlns:a16="http://schemas.microsoft.com/office/drawing/2014/main" id="{D19D3BD9-9010-3ED3-F6CF-29CD99668AED}"/>
              </a:ext>
            </a:extLst>
          </p:cNvPr>
          <p:cNvPicPr>
            <a:picLocks noChangeAspect="1"/>
          </p:cNvPicPr>
          <p:nvPr/>
        </p:nvPicPr>
        <p:blipFill rotWithShape="1">
          <a:blip r:embed="rId4">
            <a:extLst>
              <a:ext uri="{28A0092B-C50C-407E-A947-70E740481C1C}">
                <a14:useLocalDpi xmlns:a14="http://schemas.microsoft.com/office/drawing/2010/main" val="0"/>
              </a:ext>
            </a:extLst>
          </a:blip>
          <a:srcRect l="38118" b="16382"/>
          <a:stretch/>
        </p:blipFill>
        <p:spPr>
          <a:xfrm>
            <a:off x="0" y="3162108"/>
            <a:ext cx="1554335" cy="3695892"/>
          </a:xfrm>
          <a:prstGeom prst="rect">
            <a:avLst/>
          </a:prstGeom>
        </p:spPr>
      </p:pic>
      <p:sp>
        <p:nvSpPr>
          <p:cNvPr id="2" name="Tijdelijke aanduiding voor inhoud 2">
            <a:extLst>
              <a:ext uri="{FF2B5EF4-FFF2-40B4-BE49-F238E27FC236}">
                <a16:creationId xmlns:a16="http://schemas.microsoft.com/office/drawing/2014/main" id="{4E1CEBF5-B4F4-A65E-F9F5-7B534FFE5A17}"/>
              </a:ext>
            </a:extLst>
          </p:cNvPr>
          <p:cNvSpPr txBox="1">
            <a:spLocks/>
          </p:cNvSpPr>
          <p:nvPr/>
        </p:nvSpPr>
        <p:spPr>
          <a:xfrm>
            <a:off x="453571" y="1557990"/>
            <a:ext cx="10515600" cy="4861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Aft>
                <a:spcPts val="800"/>
              </a:spcAft>
              <a:buNone/>
            </a:pPr>
            <a:endParaRPr lang="nl-NL" sz="32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0000"/>
              </a:lnSpc>
              <a:spcAft>
                <a:spcPts val="800"/>
              </a:spcAft>
              <a:buNone/>
            </a:pPr>
            <a:endParaRPr lang="nl-NL" sz="32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0000"/>
              </a:lnSpc>
              <a:spcAft>
                <a:spcPts val="800"/>
              </a:spcAft>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Aft>
                <a:spcPts val="800"/>
              </a:spcAft>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Aft>
                <a:spcPts val="800"/>
              </a:spcAft>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0000"/>
              </a:lnSpc>
              <a:spcAft>
                <a:spcPts val="800"/>
              </a:spcAft>
              <a:buNone/>
            </a:pP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6796AA5-A348-AE80-B1A4-32394D8C1C6E}"/>
              </a:ext>
            </a:extLst>
          </p:cNvPr>
          <p:cNvSpPr txBox="1"/>
          <p:nvPr/>
        </p:nvSpPr>
        <p:spPr>
          <a:xfrm>
            <a:off x="956232" y="2105640"/>
            <a:ext cx="848231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ea typeface="Calibri"/>
                <a:cs typeface="Calibri"/>
              </a:rPr>
              <a:t>Uitkomst:</a:t>
            </a:r>
          </a:p>
          <a:p>
            <a:pPr marL="285750" indent="-285750">
              <a:buFont typeface="Calibri"/>
              <a:buChar char="-"/>
            </a:pPr>
            <a:r>
              <a:rPr lang="nl-NL" dirty="0">
                <a:ea typeface="Calibri"/>
                <a:cs typeface="Calibri"/>
              </a:rPr>
              <a:t>Dit soort bijeenkomsten helpt! We spreken af dat </a:t>
            </a:r>
            <a:r>
              <a:rPr lang="nl-NL" dirty="0" err="1">
                <a:ea typeface="Calibri"/>
                <a:cs typeface="Calibri"/>
              </a:rPr>
              <a:t>Valente</a:t>
            </a:r>
            <a:r>
              <a:rPr lang="nl-NL" dirty="0">
                <a:ea typeface="Calibri"/>
                <a:cs typeface="Calibri"/>
              </a:rPr>
              <a:t> deze, samen met aanbieders, zal blijven organiseren. </a:t>
            </a:r>
          </a:p>
          <a:p>
            <a:pPr marL="285750" indent="-285750">
              <a:buFont typeface="Calibri"/>
              <a:buChar char="-"/>
            </a:pPr>
            <a:r>
              <a:rPr lang="nl-NL" dirty="0">
                <a:ea typeface="Calibri"/>
                <a:cs typeface="Calibri"/>
              </a:rPr>
              <a:t>Delen van voorbeelden en documenten op de nieuwe </a:t>
            </a:r>
            <a:r>
              <a:rPr lang="nl-NL" dirty="0">
                <a:ea typeface="Calibri"/>
                <a:cs typeface="Calibri"/>
                <a:hlinkClick r:id="rId5"/>
              </a:rPr>
              <a:t>dossierpagina</a:t>
            </a:r>
            <a:r>
              <a:rPr lang="nl-NL" dirty="0">
                <a:ea typeface="Calibri"/>
                <a:cs typeface="Calibri"/>
              </a:rPr>
              <a:t> over de Kwaliteitsstandaard. Concreet is de vraag wat er gebeurt met een aantal praktische tools die </a:t>
            </a:r>
            <a:r>
              <a:rPr lang="nl-NL" dirty="0" err="1">
                <a:ea typeface="Calibri"/>
                <a:cs typeface="Calibri"/>
              </a:rPr>
              <a:t>Valente</a:t>
            </a:r>
            <a:r>
              <a:rPr lang="nl-NL" dirty="0">
                <a:ea typeface="Calibri"/>
                <a:cs typeface="Calibri"/>
              </a:rPr>
              <a:t> zou ontwikkelen. Hier komen we op terug. </a:t>
            </a:r>
          </a:p>
          <a:p>
            <a:pPr marL="285750" indent="-285750">
              <a:buFont typeface="Calibri"/>
              <a:buChar char="-"/>
            </a:pPr>
            <a:r>
              <a:rPr lang="nl-NL" dirty="0">
                <a:ea typeface="Calibri"/>
                <a:cs typeface="Calibri"/>
              </a:rPr>
              <a:t>Sommige mensen zouden een whatsapp groep handig vinden, om snel vragen aan elkaar te stellen. SMO Helmond heeft zo'n (regionale) whatsappgroep gemaakt. Dit is heel laagdrempelig. </a:t>
            </a:r>
          </a:p>
          <a:p>
            <a:pPr marL="285750" indent="-285750">
              <a:buFont typeface="Calibri"/>
              <a:buChar char="-"/>
            </a:pPr>
            <a:r>
              <a:rPr lang="nl-NL" dirty="0">
                <a:ea typeface="Calibri"/>
                <a:cs typeface="Calibri"/>
              </a:rPr>
              <a:t>Mogelijk contactpersonen per thema. </a:t>
            </a:r>
          </a:p>
          <a:p>
            <a:pPr marL="285750" indent="-285750">
              <a:buFont typeface="Calibri"/>
              <a:buChar char="-"/>
            </a:pPr>
            <a:endParaRPr lang="en-US" dirty="0">
              <a:ea typeface="Calibri"/>
              <a:cs typeface="Calibri"/>
            </a:endParaRPr>
          </a:p>
        </p:txBody>
      </p:sp>
    </p:spTree>
    <p:extLst>
      <p:ext uri="{BB962C8B-B14F-4D97-AF65-F5344CB8AC3E}">
        <p14:creationId xmlns:p14="http://schemas.microsoft.com/office/powerpoint/2010/main" val="2418749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9B0BE-59A1-99CD-33F1-07976A98DDCC}"/>
            </a:ext>
          </a:extLst>
        </p:cNvPr>
        <p:cNvGrpSpPr/>
        <p:nvPr/>
      </p:nvGrpSpPr>
      <p:grpSpPr>
        <a:xfrm>
          <a:off x="0" y="0"/>
          <a:ext cx="0" cy="0"/>
          <a:chOff x="0" y="0"/>
          <a:chExt cx="0" cy="0"/>
        </a:xfrm>
      </p:grpSpPr>
      <p:pic>
        <p:nvPicPr>
          <p:cNvPr id="5" name="Tijdelijke aanduiding voor inhoud 4" descr="Afbeelding met tekst, illustratie&#10;&#10;Automatisch gegenereerde beschrijving">
            <a:extLst>
              <a:ext uri="{FF2B5EF4-FFF2-40B4-BE49-F238E27FC236}">
                <a16:creationId xmlns:a16="http://schemas.microsoft.com/office/drawing/2014/main" id="{024C4809-DA91-E7D7-23A3-6E4885003B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6600" y="155765"/>
            <a:ext cx="914400" cy="914400"/>
          </a:xfrm>
        </p:spPr>
      </p:pic>
      <p:sp>
        <p:nvSpPr>
          <p:cNvPr id="6" name="Tijdelijke aanduiding voor inhoud 2">
            <a:extLst>
              <a:ext uri="{FF2B5EF4-FFF2-40B4-BE49-F238E27FC236}">
                <a16:creationId xmlns:a16="http://schemas.microsoft.com/office/drawing/2014/main" id="{539E4F7D-7B85-E173-CD47-91052C66E7CE}"/>
              </a:ext>
            </a:extLst>
          </p:cNvPr>
          <p:cNvSpPr txBox="1">
            <a:spLocks/>
          </p:cNvSpPr>
          <p:nvPr/>
        </p:nvSpPr>
        <p:spPr>
          <a:xfrm>
            <a:off x="838200" y="1690688"/>
            <a:ext cx="10515600" cy="4861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800"/>
              </a:spcAft>
              <a:buNone/>
            </a:pPr>
            <a:endParaRPr lang="nl-NL"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el 1">
            <a:extLst>
              <a:ext uri="{FF2B5EF4-FFF2-40B4-BE49-F238E27FC236}">
                <a16:creationId xmlns:a16="http://schemas.microsoft.com/office/drawing/2014/main" id="{06456C8E-9460-4DAB-5A46-05170D498357}"/>
              </a:ext>
            </a:extLst>
          </p:cNvPr>
          <p:cNvSpPr>
            <a:spLocks noGrp="1"/>
          </p:cNvSpPr>
          <p:nvPr>
            <p:ph type="title"/>
          </p:nvPr>
        </p:nvSpPr>
        <p:spPr>
          <a:xfrm>
            <a:off x="838200" y="365125"/>
            <a:ext cx="10515600" cy="1325563"/>
          </a:xfrm>
        </p:spPr>
        <p:txBody>
          <a:bodyPr>
            <a:normAutofit fontScale="90000"/>
          </a:bodyPr>
          <a:lstStyle/>
          <a:p>
            <a:pPr>
              <a:lnSpc>
                <a:spcPct val="100000"/>
              </a:lnSpc>
              <a:spcAft>
                <a:spcPts val="800"/>
              </a:spcAft>
            </a:pPr>
            <a:r>
              <a:rPr lang="nl-NL" b="1" dirty="0">
                <a:latin typeface="Calibri"/>
                <a:ea typeface="Calibri"/>
                <a:cs typeface="Times New Roman"/>
              </a:rPr>
              <a:t>Bijlagen: omschrijving van de verschillende kwaliteitskaders (sheet 30 t/m 37)</a:t>
            </a:r>
            <a:endParaRPr lang="en-US" dirty="0"/>
          </a:p>
        </p:txBody>
      </p:sp>
      <p:pic>
        <p:nvPicPr>
          <p:cNvPr id="3" name="Afbeelding 2">
            <a:extLst>
              <a:ext uri="{FF2B5EF4-FFF2-40B4-BE49-F238E27FC236}">
                <a16:creationId xmlns:a16="http://schemas.microsoft.com/office/drawing/2014/main" id="{8CCDBEE4-74B3-6274-1AD3-5AB3A2724339}"/>
              </a:ext>
            </a:extLst>
          </p:cNvPr>
          <p:cNvPicPr>
            <a:picLocks noChangeAspect="1"/>
          </p:cNvPicPr>
          <p:nvPr/>
        </p:nvPicPr>
        <p:blipFill rotWithShape="1">
          <a:blip r:embed="rId4">
            <a:extLst>
              <a:ext uri="{28A0092B-C50C-407E-A947-70E740481C1C}">
                <a14:useLocalDpi xmlns:a14="http://schemas.microsoft.com/office/drawing/2010/main" val="0"/>
              </a:ext>
            </a:extLst>
          </a:blip>
          <a:srcRect l="38118" b="16382"/>
          <a:stretch/>
        </p:blipFill>
        <p:spPr>
          <a:xfrm>
            <a:off x="0" y="3162108"/>
            <a:ext cx="1554335" cy="3695892"/>
          </a:xfrm>
          <a:prstGeom prst="rect">
            <a:avLst/>
          </a:prstGeom>
        </p:spPr>
      </p:pic>
      <p:sp>
        <p:nvSpPr>
          <p:cNvPr id="2" name="Tijdelijke aanduiding voor inhoud 2">
            <a:extLst>
              <a:ext uri="{FF2B5EF4-FFF2-40B4-BE49-F238E27FC236}">
                <a16:creationId xmlns:a16="http://schemas.microsoft.com/office/drawing/2014/main" id="{0649A1F1-197B-3471-F65B-0D114D59DE20}"/>
              </a:ext>
            </a:extLst>
          </p:cNvPr>
          <p:cNvSpPr txBox="1">
            <a:spLocks/>
          </p:cNvSpPr>
          <p:nvPr/>
        </p:nvSpPr>
        <p:spPr>
          <a:xfrm>
            <a:off x="453571" y="1557990"/>
            <a:ext cx="10515600" cy="4861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Aft>
                <a:spcPts val="800"/>
              </a:spcAft>
              <a:buNone/>
            </a:pPr>
            <a:endParaRPr lang="nl-NL" sz="32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0000"/>
              </a:lnSpc>
              <a:spcAft>
                <a:spcPts val="800"/>
              </a:spcAft>
              <a:buNone/>
            </a:pPr>
            <a:endParaRPr lang="nl-NL" sz="32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0000"/>
              </a:lnSpc>
              <a:spcAft>
                <a:spcPts val="800"/>
              </a:spcAft>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Aft>
                <a:spcPts val="800"/>
              </a:spcAft>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Aft>
                <a:spcPts val="800"/>
              </a:spcAft>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0000"/>
              </a:lnSpc>
              <a:spcAft>
                <a:spcPts val="800"/>
              </a:spcAft>
              <a:buNone/>
            </a:pP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764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ECCFD-8045-B01C-0C5F-085715F920C1}"/>
            </a:ext>
          </a:extLst>
        </p:cNvPr>
        <p:cNvGrpSpPr/>
        <p:nvPr/>
      </p:nvGrpSpPr>
      <p:grpSpPr>
        <a:xfrm>
          <a:off x="0" y="0"/>
          <a:ext cx="0" cy="0"/>
          <a:chOff x="0" y="0"/>
          <a:chExt cx="0" cy="0"/>
        </a:xfrm>
      </p:grpSpPr>
      <p:pic>
        <p:nvPicPr>
          <p:cNvPr id="5" name="Tijdelijke aanduiding voor inhoud 4" descr="Afbeelding met tekst, illustratie&#10;&#10;Automatisch gegenereerde beschrijving">
            <a:extLst>
              <a:ext uri="{FF2B5EF4-FFF2-40B4-BE49-F238E27FC236}">
                <a16:creationId xmlns:a16="http://schemas.microsoft.com/office/drawing/2014/main" id="{95ECB854-2C5E-CA28-50C2-1EFF88B871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6600" y="155765"/>
            <a:ext cx="914400" cy="914400"/>
          </a:xfrm>
        </p:spPr>
      </p:pic>
      <p:sp>
        <p:nvSpPr>
          <p:cNvPr id="6" name="Tijdelijke aanduiding voor inhoud 2">
            <a:extLst>
              <a:ext uri="{FF2B5EF4-FFF2-40B4-BE49-F238E27FC236}">
                <a16:creationId xmlns:a16="http://schemas.microsoft.com/office/drawing/2014/main" id="{F57F4EB9-2F12-B1D9-7C45-9E6310399ED6}"/>
              </a:ext>
            </a:extLst>
          </p:cNvPr>
          <p:cNvSpPr txBox="1">
            <a:spLocks/>
          </p:cNvSpPr>
          <p:nvPr/>
        </p:nvSpPr>
        <p:spPr>
          <a:xfrm>
            <a:off x="689758" y="1279526"/>
            <a:ext cx="10515600" cy="4861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800"/>
              </a:spcAft>
              <a:buNone/>
            </a:pPr>
            <a:endParaRPr lang="nl-N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FontTx/>
              <a:buChar char="-"/>
            </a:pPr>
            <a:endParaRPr lang="nl-NL" sz="2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FontTx/>
              <a:buChar char="-"/>
            </a:pPr>
            <a:endParaRPr lang="nl-NL"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el 1">
            <a:extLst>
              <a:ext uri="{FF2B5EF4-FFF2-40B4-BE49-F238E27FC236}">
                <a16:creationId xmlns:a16="http://schemas.microsoft.com/office/drawing/2014/main" id="{025C6BC6-327E-373E-5DE6-7A1B530BA22C}"/>
              </a:ext>
            </a:extLst>
          </p:cNvPr>
          <p:cNvSpPr>
            <a:spLocks noGrp="1"/>
          </p:cNvSpPr>
          <p:nvPr>
            <p:ph type="title"/>
          </p:nvPr>
        </p:nvSpPr>
        <p:spPr>
          <a:xfrm>
            <a:off x="948694" y="451689"/>
            <a:ext cx="10515600" cy="530415"/>
          </a:xfrm>
        </p:spPr>
        <p:txBody>
          <a:bodyPr>
            <a:noAutofit/>
          </a:bodyPr>
          <a:lstStyle/>
          <a:p>
            <a:r>
              <a:rPr lang="nl-NL" b="1" dirty="0"/>
              <a:t>Welkom en introductie</a:t>
            </a:r>
          </a:p>
        </p:txBody>
      </p:sp>
      <p:pic>
        <p:nvPicPr>
          <p:cNvPr id="3" name="Afbeelding 2">
            <a:extLst>
              <a:ext uri="{FF2B5EF4-FFF2-40B4-BE49-F238E27FC236}">
                <a16:creationId xmlns:a16="http://schemas.microsoft.com/office/drawing/2014/main" id="{C30CA401-A696-428D-6F6B-81CAF4BC1284}"/>
              </a:ext>
            </a:extLst>
          </p:cNvPr>
          <p:cNvPicPr>
            <a:picLocks noChangeAspect="1"/>
          </p:cNvPicPr>
          <p:nvPr/>
        </p:nvPicPr>
        <p:blipFill rotWithShape="1">
          <a:blip r:embed="rId4">
            <a:extLst>
              <a:ext uri="{28A0092B-C50C-407E-A947-70E740481C1C}">
                <a14:useLocalDpi xmlns:a14="http://schemas.microsoft.com/office/drawing/2010/main" val="0"/>
              </a:ext>
            </a:extLst>
          </a:blip>
          <a:srcRect l="38118" b="16382"/>
          <a:stretch/>
        </p:blipFill>
        <p:spPr>
          <a:xfrm>
            <a:off x="0" y="3162108"/>
            <a:ext cx="1554335" cy="3695892"/>
          </a:xfrm>
          <a:prstGeom prst="rect">
            <a:avLst/>
          </a:prstGeom>
        </p:spPr>
      </p:pic>
      <p:sp>
        <p:nvSpPr>
          <p:cNvPr id="2" name="Tekstvak 1">
            <a:extLst>
              <a:ext uri="{FF2B5EF4-FFF2-40B4-BE49-F238E27FC236}">
                <a16:creationId xmlns:a16="http://schemas.microsoft.com/office/drawing/2014/main" id="{FF615169-FD9D-14D1-9BDA-2C000A6D64D3}"/>
              </a:ext>
            </a:extLst>
          </p:cNvPr>
          <p:cNvSpPr txBox="1"/>
          <p:nvPr/>
        </p:nvSpPr>
        <p:spPr>
          <a:xfrm>
            <a:off x="1070758" y="1536174"/>
            <a:ext cx="10824358" cy="4278094"/>
          </a:xfrm>
          <a:prstGeom prst="rect">
            <a:avLst/>
          </a:prstGeom>
          <a:noFill/>
        </p:spPr>
        <p:txBody>
          <a:bodyPr wrap="square" lIns="91440" tIns="45720" rIns="91440" bIns="45720" rtlCol="0" anchor="t">
            <a:spAutoFit/>
          </a:bodyPr>
          <a:lstStyle/>
          <a:p>
            <a:r>
              <a:rPr lang="nl-NL" sz="3200" dirty="0"/>
              <a:t>Waarom deze bijeenkomst? </a:t>
            </a:r>
          </a:p>
          <a:p>
            <a:endParaRPr lang="nl-NL" sz="3200" dirty="0"/>
          </a:p>
          <a:p>
            <a:pPr marL="457200" indent="-457200">
              <a:buFontTx/>
              <a:buChar char="-"/>
            </a:pPr>
            <a:r>
              <a:rPr lang="nl-NL" sz="3200" dirty="0"/>
              <a:t>Inspiratie: we gaan verder aan de slag! </a:t>
            </a:r>
          </a:p>
          <a:p>
            <a:pPr marL="457200" indent="-457200">
              <a:buFontTx/>
              <a:buChar char="-"/>
            </a:pPr>
            <a:r>
              <a:rPr lang="nl-NL" sz="3200" dirty="0"/>
              <a:t>Delen van ervaringen: waar loop je tegenaan en wat werkt goed?</a:t>
            </a:r>
          </a:p>
          <a:p>
            <a:pPr marL="457200" indent="-457200">
              <a:buFontTx/>
              <a:buChar char="-"/>
            </a:pPr>
            <a:r>
              <a:rPr lang="nl-NL" sz="3200" dirty="0"/>
              <a:t>Hoe kunnen we elkaar verder helpen?  </a:t>
            </a:r>
          </a:p>
          <a:p>
            <a:endParaRPr lang="nl-NL" sz="3200" dirty="0"/>
          </a:p>
          <a:p>
            <a:pPr marL="342900" indent="-342900">
              <a:buFont typeface="Arial" panose="020B0604020202020204" pitchFamily="34" charset="0"/>
              <a:buChar char="•"/>
            </a:pPr>
            <a:endParaRPr lang="nl-NL" sz="3200" dirty="0"/>
          </a:p>
          <a:p>
            <a:endParaRPr lang="nl-NL" sz="1600" dirty="0"/>
          </a:p>
        </p:txBody>
      </p:sp>
    </p:spTree>
    <p:extLst>
      <p:ext uri="{BB962C8B-B14F-4D97-AF65-F5344CB8AC3E}">
        <p14:creationId xmlns:p14="http://schemas.microsoft.com/office/powerpoint/2010/main" val="554637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B7DBF7-6761-AB19-7F06-3E07E0F7BC8B}"/>
              </a:ext>
            </a:extLst>
          </p:cNvPr>
          <p:cNvSpPr>
            <a:spLocks noGrp="1"/>
          </p:cNvSpPr>
          <p:nvPr>
            <p:ph type="title"/>
          </p:nvPr>
        </p:nvSpPr>
        <p:spPr/>
        <p:txBody>
          <a:bodyPr>
            <a:normAutofit/>
          </a:bodyPr>
          <a:lstStyle/>
          <a:p>
            <a:r>
              <a:rPr lang="nl-NL" sz="2400" dirty="0">
                <a:solidFill>
                  <a:schemeClr val="accent1"/>
                </a:solidFill>
              </a:rPr>
              <a:t>Handreiking kwaliteitseisen maatschappelijke opvang en beschermd wonen</a:t>
            </a:r>
          </a:p>
        </p:txBody>
      </p:sp>
      <p:sp>
        <p:nvSpPr>
          <p:cNvPr id="3" name="Tijdelijke aanduiding voor inhoud 2">
            <a:extLst>
              <a:ext uri="{FF2B5EF4-FFF2-40B4-BE49-F238E27FC236}">
                <a16:creationId xmlns:a16="http://schemas.microsoft.com/office/drawing/2014/main" id="{744E8A87-CDC0-07CB-9394-C3DA9EA22B32}"/>
              </a:ext>
            </a:extLst>
          </p:cNvPr>
          <p:cNvSpPr>
            <a:spLocks noGrp="1"/>
          </p:cNvSpPr>
          <p:nvPr>
            <p:ph idx="1"/>
          </p:nvPr>
        </p:nvSpPr>
        <p:spPr/>
        <p:txBody>
          <a:bodyPr>
            <a:normAutofit/>
          </a:bodyPr>
          <a:lstStyle/>
          <a:p>
            <a:pPr marL="0" lvl="0" indent="0">
              <a:lnSpc>
                <a:spcPts val="1400"/>
              </a:lnSpc>
              <a:buNone/>
            </a:pPr>
            <a:r>
              <a:rPr lang="nl-NL" sz="1800" b="1" dirty="0">
                <a:effectLst/>
                <a:latin typeface="Calibri" panose="020F0502020204030204" pitchFamily="34" charset="0"/>
                <a:ea typeface="Times New Roman" panose="02020603050405020304" pitchFamily="18" charset="0"/>
              </a:rPr>
              <a:t>Opdrachtgever</a:t>
            </a:r>
            <a:r>
              <a:rPr lang="nl-NL" sz="1800" dirty="0">
                <a:effectLst/>
                <a:latin typeface="Calibri" panose="020F0502020204030204" pitchFamily="34" charset="0"/>
                <a:ea typeface="Times New Roman" panose="02020603050405020304" pitchFamily="18" charset="0"/>
              </a:rPr>
              <a:t>: 		VNG, ontwikkeld door Q-Consult</a:t>
            </a:r>
            <a:br>
              <a:rPr lang="nl-NL" sz="1800" dirty="0">
                <a:effectLst/>
                <a:latin typeface="Calibri" panose="020F0502020204030204" pitchFamily="34" charset="0"/>
                <a:ea typeface="Times New Roman" panose="02020603050405020304" pitchFamily="18" charset="0"/>
              </a:rPr>
            </a:br>
            <a:r>
              <a:rPr lang="nl-NL" sz="1800" b="1" dirty="0">
                <a:latin typeface="Calibri" panose="020F0502020204030204" pitchFamily="34" charset="0"/>
                <a:ea typeface="Times New Roman" panose="02020603050405020304" pitchFamily="18" charset="0"/>
              </a:rPr>
              <a:t>J</a:t>
            </a:r>
            <a:r>
              <a:rPr lang="nl-NL" sz="1800" b="1" dirty="0">
                <a:effectLst/>
                <a:latin typeface="Calibri" panose="020F0502020204030204" pitchFamily="34" charset="0"/>
                <a:ea typeface="Times New Roman" panose="02020603050405020304" pitchFamily="18" charset="0"/>
              </a:rPr>
              <a:t>aar van publicatie</a:t>
            </a:r>
            <a:r>
              <a:rPr lang="nl-NL" sz="1800" dirty="0">
                <a:effectLst/>
                <a:latin typeface="Calibri" panose="020F0502020204030204" pitchFamily="34" charset="0"/>
                <a:ea typeface="Times New Roman" panose="02020603050405020304" pitchFamily="18" charset="0"/>
              </a:rPr>
              <a:t>: 	2016</a:t>
            </a:r>
            <a:endParaRPr lang="nl-NL" sz="1800" dirty="0">
              <a:effectLst/>
              <a:latin typeface="Arial" panose="020B0604020202020204" pitchFamily="34" charset="0"/>
              <a:ea typeface="Times New Roman" panose="02020603050405020304" pitchFamily="18" charset="0"/>
            </a:endParaRPr>
          </a:p>
          <a:p>
            <a:pPr marL="0" lvl="0" indent="0">
              <a:lnSpc>
                <a:spcPts val="1400"/>
              </a:lnSpc>
              <a:buNone/>
            </a:pPr>
            <a:r>
              <a:rPr lang="nl-NL" sz="1800" b="1" dirty="0">
                <a:effectLst/>
                <a:latin typeface="Calibri" panose="020F0502020204030204" pitchFamily="34" charset="0"/>
                <a:ea typeface="Times New Roman" panose="02020603050405020304" pitchFamily="18" charset="0"/>
              </a:rPr>
              <a:t>Doel en focus</a:t>
            </a:r>
            <a:br>
              <a:rPr lang="nl-NL" sz="1800" dirty="0">
                <a:effectLst/>
                <a:latin typeface="Calibri" panose="020F0502020204030204" pitchFamily="34" charset="0"/>
                <a:ea typeface="Times New Roman" panose="02020603050405020304" pitchFamily="18" charset="0"/>
              </a:rPr>
            </a:br>
            <a:r>
              <a:rPr lang="nl-NL" sz="1800" dirty="0">
                <a:effectLst/>
                <a:latin typeface="Calibri" panose="020F0502020204030204" pitchFamily="34" charset="0"/>
                <a:ea typeface="Times New Roman" panose="02020603050405020304" pitchFamily="18" charset="0"/>
              </a:rPr>
              <a:t>B</a:t>
            </a:r>
            <a:r>
              <a:rPr lang="nl-NL" sz="1800" dirty="0">
                <a:latin typeface="Calibri" panose="020F0502020204030204" pitchFamily="34" charset="0"/>
              </a:rPr>
              <a:t>edoeld om de kwaliteit te bevorderen van ondersteuning door aanbieders in de enige verblijfsvoorzieningen  in de </a:t>
            </a:r>
            <a:r>
              <a:rPr lang="nl-NL" sz="1800" dirty="0" err="1">
                <a:latin typeface="Calibri" panose="020F0502020204030204" pitchFamily="34" charset="0"/>
              </a:rPr>
              <a:t>Wmo</a:t>
            </a:r>
            <a:r>
              <a:rPr lang="nl-NL" sz="1800" dirty="0">
                <a:latin typeface="Calibri" panose="020F0502020204030204" pitchFamily="34" charset="0"/>
              </a:rPr>
              <a:t>; Beschermd Wonen en Maatschappelijke Opvang. Ambulante ondersteuning is buiten scope.</a:t>
            </a:r>
          </a:p>
          <a:p>
            <a:pPr marL="0" lvl="0" indent="0">
              <a:lnSpc>
                <a:spcPts val="1400"/>
              </a:lnSpc>
              <a:buNone/>
            </a:pPr>
            <a:r>
              <a:rPr lang="nl-NL" sz="1800" dirty="0">
                <a:latin typeface="Calibri" panose="020F0502020204030204" pitchFamily="34" charset="0"/>
              </a:rPr>
              <a:t>Gemeenten en zorgorganisaties hebben een gedeelde verantwoordelijkheid voor én een gedeeld belang bij goede kwaliteit. De kwaliteitseisen gaan in op de rol van zorgorganisaties, maar de handreiking schetst ook de rol van gemeenten in het grotere geheel.</a:t>
            </a:r>
            <a:endParaRPr lang="nl-NL" sz="1800" dirty="0">
              <a:effectLst/>
              <a:latin typeface="Calibri" panose="020F0502020204030204" pitchFamily="34" charset="0"/>
              <a:ea typeface="Times New Roman" panose="02020603050405020304" pitchFamily="18" charset="0"/>
            </a:endParaRPr>
          </a:p>
          <a:p>
            <a:pPr marL="0" lvl="0" indent="0">
              <a:lnSpc>
                <a:spcPts val="1400"/>
              </a:lnSpc>
              <a:buNone/>
            </a:pPr>
            <a:r>
              <a:rPr lang="nl-NL" sz="1800" b="1" dirty="0">
                <a:effectLst/>
                <a:latin typeface="Calibri" panose="020F0502020204030204" pitchFamily="34" charset="0"/>
                <a:ea typeface="Times New Roman" panose="02020603050405020304" pitchFamily="18" charset="0"/>
              </a:rPr>
              <a:t>Perspectief</a:t>
            </a:r>
            <a:br>
              <a:rPr lang="nl-NL" sz="1800" dirty="0">
                <a:effectLst/>
                <a:latin typeface="Calibri" panose="020F0502020204030204" pitchFamily="34" charset="0"/>
                <a:ea typeface="Times New Roman" panose="02020603050405020304" pitchFamily="18" charset="0"/>
              </a:rPr>
            </a:br>
            <a:r>
              <a:rPr lang="nl-NL" sz="1800" dirty="0">
                <a:latin typeface="Calibri" panose="020F0502020204030204" pitchFamily="34" charset="0"/>
                <a:ea typeface="Times New Roman" panose="02020603050405020304" pitchFamily="18" charset="0"/>
              </a:rPr>
              <a:t>De eisen zijn opgesteld vanuit de gedachte dat k</a:t>
            </a:r>
            <a:r>
              <a:rPr lang="nl-NL" sz="1800" dirty="0">
                <a:latin typeface="Calibri" panose="020F0502020204030204" pitchFamily="34" charset="0"/>
              </a:rPr>
              <a:t>waliteit ontstaat in de relatie tussen cliënt en professional. De eisen gaan in op wat de zorgaanbieder doet om de cliënt centraal te stellen, passende en effectieve ondersteuning te bieden én goede randvoorwaarden te realiseren.</a:t>
            </a:r>
            <a:endParaRPr lang="nl-NL" sz="1800" dirty="0">
              <a:effectLst/>
              <a:latin typeface="Calibri" panose="020F0502020204030204" pitchFamily="34" charset="0"/>
              <a:ea typeface="Times New Roman" panose="02020603050405020304" pitchFamily="18" charset="0"/>
            </a:endParaRPr>
          </a:p>
          <a:p>
            <a:pPr marL="0" lvl="0" indent="0">
              <a:lnSpc>
                <a:spcPts val="1400"/>
              </a:lnSpc>
              <a:buNone/>
            </a:pPr>
            <a:r>
              <a:rPr lang="nl-NL" sz="1800" b="1" dirty="0">
                <a:effectLst/>
                <a:latin typeface="Calibri" panose="020F0502020204030204" pitchFamily="34" charset="0"/>
                <a:ea typeface="Times New Roman" panose="02020603050405020304" pitchFamily="18" charset="0"/>
              </a:rPr>
              <a:t>Wijze van gebruik</a:t>
            </a:r>
            <a:br>
              <a:rPr lang="nl-NL" sz="1800" b="1" dirty="0">
                <a:effectLst/>
                <a:latin typeface="Calibri" panose="020F0502020204030204" pitchFamily="34" charset="0"/>
                <a:ea typeface="Times New Roman" panose="02020603050405020304" pitchFamily="18" charset="0"/>
              </a:rPr>
            </a:br>
            <a:r>
              <a:rPr lang="nl-NL" sz="1800" dirty="0">
                <a:latin typeface="Calibri" panose="020F0502020204030204" pitchFamily="34" charset="0"/>
              </a:rPr>
              <a:t>Kwaliteitseisen zijn zo geformuleerd dat ze vooral het gesprek over kwaliteit tussen gemeente en zorgaanbieder bevorderen. Gemeenten kunnen de kwaliteitseisen vervolgens gebruiken bij het maken van afspraken met aanbieders over de kwaliteit van de geboden voorziening.</a:t>
            </a:r>
          </a:p>
          <a:p>
            <a:pPr marL="0" indent="0">
              <a:lnSpc>
                <a:spcPts val="1400"/>
              </a:lnSpc>
              <a:buNone/>
            </a:pPr>
            <a:r>
              <a:rPr lang="nl-NL" sz="1800" b="1" dirty="0">
                <a:latin typeface="Calibri" panose="020F0502020204030204" pitchFamily="34" charset="0"/>
              </a:rPr>
              <a:t>Implementatie</a:t>
            </a:r>
            <a:br>
              <a:rPr lang="nl-NL" sz="1800" dirty="0">
                <a:latin typeface="Calibri" panose="020F0502020204030204" pitchFamily="34" charset="0"/>
              </a:rPr>
            </a:br>
            <a:r>
              <a:rPr lang="nl-NL" sz="1800" dirty="0" err="1">
                <a:latin typeface="Calibri" panose="020F0502020204030204" pitchFamily="34" charset="0"/>
              </a:rPr>
              <a:t>Implementatie</a:t>
            </a:r>
            <a:r>
              <a:rPr lang="nl-NL" sz="1800" dirty="0">
                <a:latin typeface="Calibri" panose="020F0502020204030204" pitchFamily="34" charset="0"/>
              </a:rPr>
              <a:t> van de kwaliteitseisen zijn geen landelijke verplichting. We hebben geen zicht op de mate waarin deze kwaliteitseisen nu nog gebruikt worden door gemeenten en zorgaanbieders.</a:t>
            </a:r>
          </a:p>
          <a:p>
            <a:pPr marL="0" lvl="0" indent="0">
              <a:lnSpc>
                <a:spcPts val="1400"/>
              </a:lnSpc>
              <a:buNone/>
            </a:pPr>
            <a:endParaRPr lang="nl-NL" dirty="0"/>
          </a:p>
        </p:txBody>
      </p:sp>
    </p:spTree>
    <p:extLst>
      <p:ext uri="{BB962C8B-B14F-4D97-AF65-F5344CB8AC3E}">
        <p14:creationId xmlns:p14="http://schemas.microsoft.com/office/powerpoint/2010/main" val="3774285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DE960-0590-49BD-2CDD-6EF84B32FB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0CC804-424B-72D5-092E-6586D0DA38C3}"/>
              </a:ext>
            </a:extLst>
          </p:cNvPr>
          <p:cNvSpPr>
            <a:spLocks noGrp="1"/>
          </p:cNvSpPr>
          <p:nvPr>
            <p:ph type="title"/>
          </p:nvPr>
        </p:nvSpPr>
        <p:spPr/>
        <p:txBody>
          <a:bodyPr>
            <a:normAutofit/>
          </a:bodyPr>
          <a:lstStyle/>
          <a:p>
            <a:r>
              <a:rPr lang="nl-NL" sz="2400" dirty="0">
                <a:solidFill>
                  <a:schemeClr val="accent1"/>
                </a:solidFill>
              </a:rPr>
              <a:t>Normenkader voor kinderen in de maatschappelijke opvang</a:t>
            </a:r>
          </a:p>
        </p:txBody>
      </p:sp>
      <p:sp>
        <p:nvSpPr>
          <p:cNvPr id="3" name="Tijdelijke aanduiding voor inhoud 2">
            <a:extLst>
              <a:ext uri="{FF2B5EF4-FFF2-40B4-BE49-F238E27FC236}">
                <a16:creationId xmlns:a16="http://schemas.microsoft.com/office/drawing/2014/main" id="{66438693-402A-0A50-CCCC-C593D6D4484F}"/>
              </a:ext>
            </a:extLst>
          </p:cNvPr>
          <p:cNvSpPr>
            <a:spLocks noGrp="1"/>
          </p:cNvSpPr>
          <p:nvPr>
            <p:ph idx="1"/>
          </p:nvPr>
        </p:nvSpPr>
        <p:spPr>
          <a:xfrm>
            <a:off x="838200" y="1556657"/>
            <a:ext cx="10515600" cy="5094514"/>
          </a:xfrm>
        </p:spPr>
        <p:txBody>
          <a:bodyPr>
            <a:normAutofit/>
          </a:bodyPr>
          <a:lstStyle/>
          <a:p>
            <a:pPr marL="0" lvl="0" indent="0">
              <a:lnSpc>
                <a:spcPts val="1400"/>
              </a:lnSpc>
              <a:buNone/>
            </a:pPr>
            <a:r>
              <a:rPr lang="nl-NL" sz="1800" b="1" dirty="0">
                <a:effectLst/>
                <a:latin typeface="Calibri" panose="020F0502020204030204" pitchFamily="34" charset="0"/>
                <a:ea typeface="Times New Roman" panose="02020603050405020304" pitchFamily="18" charset="0"/>
              </a:rPr>
              <a:t>Opdrachtgever</a:t>
            </a:r>
            <a:r>
              <a:rPr lang="nl-NL" sz="1800" dirty="0">
                <a:effectLst/>
                <a:latin typeface="Calibri" panose="020F0502020204030204" pitchFamily="34" charset="0"/>
                <a:ea typeface="Times New Roman" panose="02020603050405020304" pitchFamily="18" charset="0"/>
              </a:rPr>
              <a:t>: 		VWS, in samenwerking met Valente en VNG</a:t>
            </a:r>
            <a:br>
              <a:rPr lang="nl-NL" sz="1800" dirty="0">
                <a:effectLst/>
                <a:latin typeface="Calibri" panose="020F0502020204030204" pitchFamily="34" charset="0"/>
                <a:ea typeface="Times New Roman" panose="02020603050405020304" pitchFamily="18" charset="0"/>
              </a:rPr>
            </a:br>
            <a:r>
              <a:rPr lang="nl-NL" sz="1800" b="1" dirty="0">
                <a:latin typeface="Calibri" panose="020F0502020204030204" pitchFamily="34" charset="0"/>
                <a:ea typeface="Times New Roman" panose="02020603050405020304" pitchFamily="18" charset="0"/>
              </a:rPr>
              <a:t>J</a:t>
            </a:r>
            <a:r>
              <a:rPr lang="nl-NL" sz="1800" b="1" dirty="0">
                <a:effectLst/>
                <a:latin typeface="Calibri" panose="020F0502020204030204" pitchFamily="34" charset="0"/>
                <a:ea typeface="Times New Roman" panose="02020603050405020304" pitchFamily="18" charset="0"/>
              </a:rPr>
              <a:t>aar van publicatie</a:t>
            </a:r>
            <a:r>
              <a:rPr lang="nl-NL" sz="1800" dirty="0">
                <a:effectLst/>
                <a:latin typeface="Calibri" panose="020F0502020204030204" pitchFamily="34" charset="0"/>
                <a:ea typeface="Times New Roman" panose="02020603050405020304" pitchFamily="18" charset="0"/>
              </a:rPr>
              <a:t>: 	2023</a:t>
            </a:r>
            <a:endParaRPr lang="nl-NL" sz="1800" dirty="0">
              <a:effectLst/>
              <a:latin typeface="Arial" panose="020B0604020202020204" pitchFamily="34" charset="0"/>
              <a:ea typeface="Times New Roman" panose="02020603050405020304" pitchFamily="18" charset="0"/>
            </a:endParaRPr>
          </a:p>
          <a:p>
            <a:pPr marL="0" lvl="0" indent="0">
              <a:lnSpc>
                <a:spcPts val="1400"/>
              </a:lnSpc>
              <a:buNone/>
            </a:pPr>
            <a:r>
              <a:rPr lang="nl-NL" sz="1800" b="1" dirty="0">
                <a:effectLst/>
                <a:latin typeface="Calibri" panose="020F0502020204030204" pitchFamily="34" charset="0"/>
                <a:ea typeface="Times New Roman" panose="02020603050405020304" pitchFamily="18" charset="0"/>
              </a:rPr>
              <a:t>Doel en focus</a:t>
            </a:r>
            <a:br>
              <a:rPr lang="nl-NL" sz="1800" b="1" dirty="0">
                <a:effectLst/>
                <a:latin typeface="Calibri" panose="020F0502020204030204" pitchFamily="34" charset="0"/>
                <a:ea typeface="Times New Roman" panose="02020603050405020304" pitchFamily="18" charset="0"/>
              </a:rPr>
            </a:br>
            <a:r>
              <a:rPr lang="nl-NL" sz="1800" dirty="0">
                <a:latin typeface="Calibri" panose="020F0502020204030204" pitchFamily="34" charset="0"/>
              </a:rPr>
              <a:t>Het doel van dit normenkader is om een goed uitgangspunt te bieden voor overleg en afstemming tussen zorgaanbieders en gemeenten, gericht op kwaliteitsverbetering in de opvang en begeleiding van kinderen in de maatschappelijke opvang. Kwaliteitsverbeteringen in het normenkader zijn erop gericht om intergenerationele overdracht van de </a:t>
            </a:r>
            <a:r>
              <a:rPr lang="nl-NL" sz="1800" dirty="0" err="1">
                <a:latin typeface="Calibri" panose="020F0502020204030204" pitchFamily="34" charset="0"/>
              </a:rPr>
              <a:t>multi</a:t>
            </a:r>
            <a:r>
              <a:rPr lang="nl-NL" sz="1800" dirty="0">
                <a:latin typeface="Calibri" panose="020F0502020204030204" pitchFamily="34" charset="0"/>
              </a:rPr>
              <a:t>-problematiek tegen te gaan.</a:t>
            </a:r>
          </a:p>
          <a:p>
            <a:pPr marL="0" lvl="0" indent="0">
              <a:lnSpc>
                <a:spcPts val="1400"/>
              </a:lnSpc>
              <a:buNone/>
            </a:pPr>
            <a:r>
              <a:rPr lang="nl-NL" sz="1800" b="1" dirty="0">
                <a:effectLst/>
                <a:latin typeface="Calibri" panose="020F0502020204030204" pitchFamily="34" charset="0"/>
                <a:ea typeface="Times New Roman" panose="02020603050405020304" pitchFamily="18" charset="0"/>
              </a:rPr>
              <a:t>Perspectief</a:t>
            </a:r>
            <a:br>
              <a:rPr lang="nl-NL" sz="1800" b="1" dirty="0">
                <a:effectLst/>
                <a:latin typeface="Calibri" panose="020F0502020204030204" pitchFamily="34" charset="0"/>
                <a:ea typeface="Times New Roman" panose="02020603050405020304" pitchFamily="18" charset="0"/>
              </a:rPr>
            </a:br>
            <a:r>
              <a:rPr lang="nl-NL" sz="1800" dirty="0">
                <a:latin typeface="Calibri" panose="020F0502020204030204" pitchFamily="34" charset="0"/>
              </a:rPr>
              <a:t>Kinderen in de maatschappelijke opvang hebben individuele en bijzondere ondersteuning nodig om te herstellen van de stressvolle ervaringen die zij meemaken. Kinderen in de maatschappelijke opvang krijgen met dit normenkader een eigenstandige cliëntpositie in de opvang en begeleiding.</a:t>
            </a:r>
          </a:p>
          <a:p>
            <a:pPr marL="0" lvl="0" indent="0">
              <a:lnSpc>
                <a:spcPts val="1400"/>
              </a:lnSpc>
              <a:buNone/>
            </a:pPr>
            <a:br>
              <a:rPr lang="nl-NL" sz="1800" dirty="0">
                <a:effectLst/>
                <a:latin typeface="Calibri" panose="020F0502020204030204" pitchFamily="34" charset="0"/>
                <a:ea typeface="Times New Roman" panose="02020603050405020304" pitchFamily="18" charset="0"/>
              </a:rPr>
            </a:br>
            <a:r>
              <a:rPr lang="nl-NL" sz="1800" b="1" dirty="0">
                <a:effectLst/>
                <a:latin typeface="Calibri" panose="020F0502020204030204" pitchFamily="34" charset="0"/>
                <a:ea typeface="Times New Roman" panose="02020603050405020304" pitchFamily="18" charset="0"/>
              </a:rPr>
              <a:t>Wijze van gebruik</a:t>
            </a:r>
            <a:br>
              <a:rPr lang="nl-NL" sz="1800" b="1" dirty="0">
                <a:latin typeface="Calibri" panose="020F0502020204030204" pitchFamily="34" charset="0"/>
                <a:ea typeface="Times New Roman" panose="02020603050405020304" pitchFamily="18" charset="0"/>
              </a:rPr>
            </a:br>
            <a:r>
              <a:rPr lang="nl-NL" sz="1800" dirty="0">
                <a:effectLst/>
                <a:latin typeface="Calibri" panose="020F0502020204030204" pitchFamily="34" charset="0"/>
                <a:ea typeface="Times New Roman" panose="02020603050405020304" pitchFamily="18" charset="0"/>
              </a:rPr>
              <a:t>Het normenkader geeft </a:t>
            </a:r>
            <a:r>
              <a:rPr lang="nl-NL" sz="1800" dirty="0">
                <a:latin typeface="Calibri" panose="020F0502020204030204" pitchFamily="34" charset="0"/>
              </a:rPr>
              <a:t>maatschappelijke opvangorganisaties richting bij het vormgeven van de opvang en begeleiding van kinderen en </a:t>
            </a:r>
            <a:r>
              <a:rPr lang="nl-NL" sz="1800" dirty="0">
                <a:effectLst/>
                <a:latin typeface="Calibri" panose="020F0502020204030204" pitchFamily="34" charset="0"/>
                <a:ea typeface="Times New Roman" panose="02020603050405020304" pitchFamily="18" charset="0"/>
              </a:rPr>
              <a:t>zorgt voor gemeenschappelijke taal tussen opvangorganisaties en gemeenten voor het gesprek over inkoop.</a:t>
            </a:r>
          </a:p>
          <a:p>
            <a:pPr marL="0" lvl="0" indent="0">
              <a:lnSpc>
                <a:spcPts val="1400"/>
              </a:lnSpc>
              <a:buNone/>
            </a:pPr>
            <a:br>
              <a:rPr lang="nl-NL" sz="1800" b="1" dirty="0">
                <a:effectLst/>
                <a:latin typeface="Calibri" panose="020F0502020204030204" pitchFamily="34" charset="0"/>
                <a:ea typeface="Times New Roman" panose="02020603050405020304" pitchFamily="18" charset="0"/>
              </a:rPr>
            </a:br>
            <a:r>
              <a:rPr lang="nl-NL" sz="1800" b="1" dirty="0">
                <a:latin typeface="Calibri" panose="020F0502020204030204" pitchFamily="34" charset="0"/>
              </a:rPr>
              <a:t>Implementatie</a:t>
            </a:r>
            <a:br>
              <a:rPr lang="nl-NL" sz="1800" b="1" dirty="0">
                <a:latin typeface="Calibri" panose="020F0502020204030204" pitchFamily="34" charset="0"/>
              </a:rPr>
            </a:br>
            <a:r>
              <a:rPr lang="nl-NL" sz="1800" dirty="0">
                <a:latin typeface="Calibri" panose="020F0502020204030204" pitchFamily="34" charset="0"/>
              </a:rPr>
              <a:t>Gebruik van het normenkader is geen verplichting. VNG en Valente bevorderen het gebruik van het kwaliteitskader met ondersteunende materialen zoals interviews en filmpjes.</a:t>
            </a:r>
            <a:br>
              <a:rPr lang="nl-NL" sz="1800" dirty="0">
                <a:latin typeface="Calibri" panose="020F0502020204030204" pitchFamily="34" charset="0"/>
              </a:rPr>
            </a:br>
            <a:endParaRPr lang="nl-NL" sz="1800" dirty="0"/>
          </a:p>
        </p:txBody>
      </p:sp>
    </p:spTree>
    <p:extLst>
      <p:ext uri="{BB962C8B-B14F-4D97-AF65-F5344CB8AC3E}">
        <p14:creationId xmlns:p14="http://schemas.microsoft.com/office/powerpoint/2010/main" val="2157512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37E77-E85C-33FB-CA99-311D4B7C7BC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85B2CA7-1766-B73A-F162-9DD7C3B3EE21}"/>
              </a:ext>
            </a:extLst>
          </p:cNvPr>
          <p:cNvSpPr>
            <a:spLocks noGrp="1"/>
          </p:cNvSpPr>
          <p:nvPr>
            <p:ph type="title"/>
          </p:nvPr>
        </p:nvSpPr>
        <p:spPr/>
        <p:txBody>
          <a:bodyPr>
            <a:normAutofit/>
          </a:bodyPr>
          <a:lstStyle/>
          <a:p>
            <a:r>
              <a:rPr lang="nl-NL" sz="2400" dirty="0">
                <a:solidFill>
                  <a:schemeClr val="accent1"/>
                </a:solidFill>
              </a:rPr>
              <a:t>Kwaliteitskader woonzorg in de langdurige Ggz</a:t>
            </a:r>
          </a:p>
        </p:txBody>
      </p:sp>
      <p:sp>
        <p:nvSpPr>
          <p:cNvPr id="3" name="Tijdelijke aanduiding voor inhoud 2">
            <a:extLst>
              <a:ext uri="{FF2B5EF4-FFF2-40B4-BE49-F238E27FC236}">
                <a16:creationId xmlns:a16="http://schemas.microsoft.com/office/drawing/2014/main" id="{FACA7829-DA28-4041-1620-B72778BDF0C7}"/>
              </a:ext>
            </a:extLst>
          </p:cNvPr>
          <p:cNvSpPr>
            <a:spLocks noGrp="1"/>
          </p:cNvSpPr>
          <p:nvPr>
            <p:ph idx="1"/>
          </p:nvPr>
        </p:nvSpPr>
        <p:spPr>
          <a:xfrm>
            <a:off x="838200" y="1825625"/>
            <a:ext cx="11070771" cy="4351338"/>
          </a:xfrm>
        </p:spPr>
        <p:txBody>
          <a:bodyPr>
            <a:normAutofit/>
          </a:bodyPr>
          <a:lstStyle/>
          <a:p>
            <a:pPr marL="0" lvl="0" indent="0">
              <a:lnSpc>
                <a:spcPts val="1400"/>
              </a:lnSpc>
              <a:buNone/>
            </a:pPr>
            <a:r>
              <a:rPr lang="nl-NL" sz="1800" b="1" dirty="0">
                <a:effectLst/>
                <a:latin typeface="Calibri" panose="020F0502020204030204" pitchFamily="34" charset="0"/>
                <a:ea typeface="Times New Roman" panose="02020603050405020304" pitchFamily="18" charset="0"/>
              </a:rPr>
              <a:t>Beheer</a:t>
            </a:r>
            <a:r>
              <a:rPr lang="nl-NL" sz="1800" dirty="0">
                <a:effectLst/>
                <a:latin typeface="Calibri" panose="020F0502020204030204" pitchFamily="34" charset="0"/>
                <a:ea typeface="Times New Roman" panose="02020603050405020304" pitchFamily="18" charset="0"/>
              </a:rPr>
              <a:t>: 			Valente (penvoerder)</a:t>
            </a:r>
            <a:br>
              <a:rPr lang="nl-NL" sz="1800" dirty="0">
                <a:effectLst/>
                <a:latin typeface="Calibri" panose="020F0502020204030204" pitchFamily="34" charset="0"/>
                <a:ea typeface="Times New Roman" panose="02020603050405020304" pitchFamily="18" charset="0"/>
              </a:rPr>
            </a:br>
            <a:r>
              <a:rPr lang="nl-NL" sz="1800" b="1" dirty="0">
                <a:latin typeface="Calibri" panose="020F0502020204030204" pitchFamily="34" charset="0"/>
                <a:ea typeface="Times New Roman" panose="02020603050405020304" pitchFamily="18" charset="0"/>
              </a:rPr>
              <a:t>J</a:t>
            </a:r>
            <a:r>
              <a:rPr lang="nl-NL" sz="1800" b="1" dirty="0">
                <a:effectLst/>
                <a:latin typeface="Calibri" panose="020F0502020204030204" pitchFamily="34" charset="0"/>
                <a:ea typeface="Times New Roman" panose="02020603050405020304" pitchFamily="18" charset="0"/>
              </a:rPr>
              <a:t>aar van publicatie</a:t>
            </a:r>
            <a:r>
              <a:rPr lang="nl-NL" sz="1800" dirty="0">
                <a:effectLst/>
                <a:latin typeface="Calibri" panose="020F0502020204030204" pitchFamily="34" charset="0"/>
                <a:ea typeface="Times New Roman" panose="02020603050405020304" pitchFamily="18" charset="0"/>
              </a:rPr>
              <a:t>: 	2024</a:t>
            </a:r>
            <a:endParaRPr lang="nl-NL" sz="1800" dirty="0">
              <a:effectLst/>
              <a:latin typeface="Arial" panose="020B0604020202020204" pitchFamily="34" charset="0"/>
              <a:ea typeface="Times New Roman" panose="02020603050405020304" pitchFamily="18" charset="0"/>
            </a:endParaRPr>
          </a:p>
          <a:p>
            <a:pPr marL="0" indent="0">
              <a:lnSpc>
                <a:spcPts val="1400"/>
              </a:lnSpc>
              <a:buNone/>
            </a:pPr>
            <a:r>
              <a:rPr lang="nl-NL" sz="1800" b="1" dirty="0">
                <a:effectLst/>
                <a:latin typeface="Calibri" panose="020F0502020204030204" pitchFamily="34" charset="0"/>
                <a:ea typeface="Times New Roman" panose="02020603050405020304" pitchFamily="18" charset="0"/>
              </a:rPr>
              <a:t>Doel en focus</a:t>
            </a:r>
            <a:br>
              <a:rPr lang="nl-NL" sz="1800" dirty="0">
                <a:effectLst/>
                <a:latin typeface="Calibri" panose="020F0502020204030204" pitchFamily="34" charset="0"/>
                <a:ea typeface="Times New Roman" panose="02020603050405020304" pitchFamily="18" charset="0"/>
              </a:rPr>
            </a:br>
            <a:r>
              <a:rPr lang="nl-NL" sz="1800" dirty="0">
                <a:effectLst/>
                <a:latin typeface="Calibri" panose="020F0502020204030204" pitchFamily="34" charset="0"/>
                <a:ea typeface="Times New Roman" panose="02020603050405020304" pitchFamily="18" charset="0"/>
              </a:rPr>
              <a:t>Het doel van het kwaliteitskader is een gedeelde visie op wat goede woonzorg in de langdurige </a:t>
            </a:r>
            <a:r>
              <a:rPr lang="nl-NL" sz="1800" dirty="0" err="1">
                <a:effectLst/>
                <a:latin typeface="Calibri" panose="020F0502020204030204" pitchFamily="34" charset="0"/>
                <a:ea typeface="Times New Roman" panose="02020603050405020304" pitchFamily="18" charset="0"/>
              </a:rPr>
              <a:t>Wlz</a:t>
            </a:r>
            <a:r>
              <a:rPr lang="nl-NL" sz="1800" dirty="0">
                <a:effectLst/>
                <a:latin typeface="Calibri" panose="020F0502020204030204" pitchFamily="34" charset="0"/>
                <a:ea typeface="Times New Roman" panose="02020603050405020304" pitchFamily="18" charset="0"/>
              </a:rPr>
              <a:t> GGZ is en hoe samen te werken aan passende zorg. </a:t>
            </a:r>
            <a:r>
              <a:rPr lang="nl-NL" sz="1800" dirty="0">
                <a:effectLst/>
                <a:latin typeface="Calibri" panose="020F0502020204030204" pitchFamily="34" charset="0"/>
                <a:ea typeface="Calibri" panose="020F0502020204030204" pitchFamily="34" charset="0"/>
              </a:rPr>
              <a:t>H</a:t>
            </a:r>
            <a:r>
              <a:rPr lang="nl-NL" sz="1800" dirty="0">
                <a:latin typeface="Calibri" panose="020F0502020204030204" pitchFamily="34" charset="0"/>
                <a:ea typeface="Calibri" panose="020F0502020204030204" pitchFamily="34" charset="0"/>
              </a:rPr>
              <a:t>et kader b</a:t>
            </a:r>
            <a:r>
              <a:rPr lang="nl-NL" sz="1800" dirty="0">
                <a:effectLst/>
                <a:latin typeface="Calibri" panose="020F0502020204030204" pitchFamily="34" charset="0"/>
                <a:ea typeface="Calibri" panose="020F0502020204030204" pitchFamily="34" charset="0"/>
              </a:rPr>
              <a:t>eschrijft de gewenste kwaliteit van woonzorg en hoe daaraan samen te werken, met een focus op stabiliteit, herstel en het voorkomen van terugval. Met woonzorg wordt </a:t>
            </a:r>
            <a:r>
              <a:rPr lang="nl-NL" sz="1800" dirty="0" err="1">
                <a:effectLst/>
                <a:latin typeface="Calibri" panose="020F0502020204030204" pitchFamily="34" charset="0"/>
                <a:ea typeface="Calibri" panose="020F0502020204030204" pitchFamily="34" charset="0"/>
              </a:rPr>
              <a:t>herstelondersteunende</a:t>
            </a:r>
            <a:r>
              <a:rPr lang="nl-NL" sz="1800" dirty="0">
                <a:effectLst/>
                <a:latin typeface="Calibri" panose="020F0502020204030204" pitchFamily="34" charset="0"/>
                <a:ea typeface="Calibri" panose="020F0502020204030204" pitchFamily="34" charset="0"/>
              </a:rPr>
              <a:t> zorg en begeleiding in brede zin bedoeld. </a:t>
            </a:r>
          </a:p>
          <a:p>
            <a:pPr marL="0" indent="0">
              <a:lnSpc>
                <a:spcPts val="1400"/>
              </a:lnSpc>
              <a:buNone/>
            </a:pPr>
            <a:r>
              <a:rPr lang="nl-NL" sz="1800" b="1" dirty="0">
                <a:effectLst/>
                <a:latin typeface="Calibri" panose="020F0502020204030204" pitchFamily="34" charset="0"/>
                <a:ea typeface="Times New Roman" panose="02020603050405020304" pitchFamily="18" charset="0"/>
              </a:rPr>
              <a:t>Perspectief</a:t>
            </a:r>
            <a:br>
              <a:rPr lang="nl-NL" sz="1800" dirty="0">
                <a:effectLst/>
                <a:latin typeface="Calibri" panose="020F0502020204030204" pitchFamily="34" charset="0"/>
                <a:ea typeface="Times New Roman" panose="02020603050405020304" pitchFamily="18" charset="0"/>
              </a:rPr>
            </a:br>
            <a:r>
              <a:rPr lang="nl-NL" sz="1800" dirty="0">
                <a:effectLst/>
                <a:latin typeface="Calibri" panose="020F0502020204030204" pitchFamily="34" charset="0"/>
                <a:ea typeface="Calibri" panose="020F0502020204030204" pitchFamily="34" charset="0"/>
              </a:rPr>
              <a:t>Dit kwaliteitskader </a:t>
            </a:r>
            <a:r>
              <a:rPr lang="nl-NL" sz="1800" dirty="0">
                <a:latin typeface="Calibri" panose="020F0502020204030204" pitchFamily="34" charset="0"/>
                <a:ea typeface="Calibri" panose="020F0502020204030204" pitchFamily="34" charset="0"/>
              </a:rPr>
              <a:t>gaat uit van</a:t>
            </a:r>
            <a:r>
              <a:rPr lang="nl-NL" sz="1800" dirty="0">
                <a:effectLst/>
                <a:latin typeface="Calibri" panose="020F0502020204030204" pitchFamily="34" charset="0"/>
                <a:ea typeface="Calibri" panose="020F0502020204030204" pitchFamily="34" charset="0"/>
              </a:rPr>
              <a:t> het perspectief van kwaliteit van leven en draagt bij aan een (verdere) integratie van klinisch, persoonlijk en maatschappelijk herstel. Het kwaliteitskader focust op een beschrijving van hoe invulling wordt gegeven aan o.a. samen beslissen, doelmatige zorg en leren en verbeteren.</a:t>
            </a:r>
          </a:p>
          <a:p>
            <a:pPr marL="0" lvl="0" indent="0">
              <a:lnSpc>
                <a:spcPts val="1400"/>
              </a:lnSpc>
              <a:buNone/>
            </a:pPr>
            <a:r>
              <a:rPr lang="nl-NL" sz="1800" b="1" dirty="0">
                <a:effectLst/>
                <a:latin typeface="Calibri" panose="020F0502020204030204" pitchFamily="34" charset="0"/>
                <a:ea typeface="Times New Roman" panose="02020603050405020304" pitchFamily="18" charset="0"/>
              </a:rPr>
              <a:t>Wijze van gebruik</a:t>
            </a:r>
            <a:br>
              <a:rPr lang="nl-NL" sz="1800" b="1" dirty="0">
                <a:effectLst/>
                <a:latin typeface="Calibri" panose="020F0502020204030204" pitchFamily="34" charset="0"/>
                <a:ea typeface="Times New Roman" panose="02020603050405020304" pitchFamily="18" charset="0"/>
              </a:rPr>
            </a:br>
            <a:r>
              <a:rPr lang="nl-NL" sz="1800" dirty="0">
                <a:effectLst/>
                <a:latin typeface="Calibri" panose="020F0502020204030204" pitchFamily="34" charset="0"/>
                <a:ea typeface="Calibri" panose="020F0502020204030204" pitchFamily="34" charset="0"/>
              </a:rPr>
              <a:t>Partijen kunnen op basis van het kwaliteitskader met elkaar in gesprek om leren en verbeteren vorm te geven. Thema’s die aan de orde komen zijn cliënten, naasten, professionals, samenleving en samenwerking.</a:t>
            </a:r>
          </a:p>
          <a:p>
            <a:pPr marL="0" indent="0">
              <a:lnSpc>
                <a:spcPts val="1400"/>
              </a:lnSpc>
              <a:buNone/>
            </a:pPr>
            <a:r>
              <a:rPr lang="nl-NL" sz="1800" b="1" dirty="0">
                <a:latin typeface="Calibri" panose="020F0502020204030204" pitchFamily="34" charset="0"/>
              </a:rPr>
              <a:t>Implementatie</a:t>
            </a:r>
            <a:br>
              <a:rPr lang="nl-NL" sz="1800" dirty="0">
                <a:latin typeface="Calibri" panose="020F0502020204030204" pitchFamily="34" charset="0"/>
              </a:rPr>
            </a:br>
            <a:r>
              <a:rPr lang="nl-NL" sz="1800" dirty="0">
                <a:latin typeface="Calibri" panose="020F0502020204030204" pitchFamily="34" charset="0"/>
              </a:rPr>
              <a:t>Het kader is in 2024 geregistreerd bij het Zorginstituut Nederland. Dit kader wordt gezien als de norm voor goede zorg en is daarmee niet vrijblijvend. </a:t>
            </a:r>
            <a:r>
              <a:rPr lang="nl-NL" sz="1800" dirty="0">
                <a:effectLst/>
                <a:latin typeface="Calibri" panose="020F0502020204030204" pitchFamily="34" charset="0"/>
                <a:ea typeface="Calibri" panose="020F0502020204030204" pitchFamily="34" charset="0"/>
              </a:rPr>
              <a:t>Het kwaliteitskader is verbonden aan een meetinstrument, namelijk een kwaliteitsverslag. In het kwaliteitskader staat beschreven welke onderdelen dit kwaliteitsverslag moet bevatten. Ieder jaar maakt de woonzorgorganisatie een kwaliteitsverslag met input van cliënten, naasten, professionals en samenwerkingspartners.</a:t>
            </a:r>
            <a:endParaRPr lang="nl-NL" sz="1800" dirty="0">
              <a:latin typeface="Calibri" panose="020F0502020204030204" pitchFamily="34" charset="0"/>
            </a:endParaRPr>
          </a:p>
        </p:txBody>
      </p:sp>
    </p:spTree>
    <p:extLst>
      <p:ext uri="{BB962C8B-B14F-4D97-AF65-F5344CB8AC3E}">
        <p14:creationId xmlns:p14="http://schemas.microsoft.com/office/powerpoint/2010/main" val="232114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903C6-FFF1-20AD-1758-92AA81AE95E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4CDBA1-C970-4DC9-F933-70F5368CABDE}"/>
              </a:ext>
            </a:extLst>
          </p:cNvPr>
          <p:cNvSpPr>
            <a:spLocks noGrp="1"/>
          </p:cNvSpPr>
          <p:nvPr>
            <p:ph type="title"/>
          </p:nvPr>
        </p:nvSpPr>
        <p:spPr/>
        <p:txBody>
          <a:bodyPr>
            <a:normAutofit/>
          </a:bodyPr>
          <a:lstStyle/>
          <a:p>
            <a:r>
              <a:rPr lang="nl-NL" sz="2400" dirty="0">
                <a:solidFill>
                  <a:schemeClr val="accent1"/>
                </a:solidFill>
              </a:rPr>
              <a:t>Kwaliteitskader Forensische Zorg  2022 - 2028</a:t>
            </a:r>
          </a:p>
        </p:txBody>
      </p:sp>
      <p:sp>
        <p:nvSpPr>
          <p:cNvPr id="3" name="Tijdelijke aanduiding voor inhoud 2">
            <a:extLst>
              <a:ext uri="{FF2B5EF4-FFF2-40B4-BE49-F238E27FC236}">
                <a16:creationId xmlns:a16="http://schemas.microsoft.com/office/drawing/2014/main" id="{2433A33A-281C-42D3-72C4-0B243FA0135F}"/>
              </a:ext>
            </a:extLst>
          </p:cNvPr>
          <p:cNvSpPr>
            <a:spLocks noGrp="1"/>
          </p:cNvSpPr>
          <p:nvPr>
            <p:ph idx="1"/>
          </p:nvPr>
        </p:nvSpPr>
        <p:spPr>
          <a:xfrm>
            <a:off x="838200" y="1520825"/>
            <a:ext cx="11070771" cy="4351338"/>
          </a:xfrm>
        </p:spPr>
        <p:txBody>
          <a:bodyPr vert="horz" lIns="91440" tIns="45720" rIns="91440" bIns="45720" rtlCol="0" anchor="t">
            <a:noAutofit/>
          </a:bodyPr>
          <a:lstStyle/>
          <a:p>
            <a:pPr marL="0" indent="0">
              <a:lnSpc>
                <a:spcPts val="1400"/>
              </a:lnSpc>
              <a:buNone/>
            </a:pPr>
            <a:r>
              <a:rPr lang="nl-NL" sz="1800" b="1" dirty="0">
                <a:effectLst/>
                <a:ea typeface="Times New Roman" panose="02020603050405020304" pitchFamily="18" charset="0"/>
                <a:cs typeface="Calibri"/>
              </a:rPr>
              <a:t>Beheer</a:t>
            </a:r>
            <a:r>
              <a:rPr lang="nl-NL" sz="1800" dirty="0">
                <a:effectLst/>
                <a:ea typeface="Times New Roman" panose="02020603050405020304" pitchFamily="18" charset="0"/>
                <a:cs typeface="Calibri"/>
              </a:rPr>
              <a:t>: 			</a:t>
            </a:r>
            <a:r>
              <a:rPr lang="nl-NL" sz="1800" dirty="0">
                <a:ea typeface="Times New Roman" panose="02020603050405020304" pitchFamily="18" charset="0"/>
                <a:cs typeface="Calibri"/>
              </a:rPr>
              <a:t>EFP (Expertisecentrum Forensische Psychiatrie</a:t>
            </a:r>
          </a:p>
          <a:p>
            <a:pPr marL="0" indent="0">
              <a:lnSpc>
                <a:spcPts val="1400"/>
              </a:lnSpc>
              <a:buNone/>
            </a:pPr>
            <a:r>
              <a:rPr lang="nl-NL" sz="1800" b="1" dirty="0">
                <a:ea typeface="Times New Roman" panose="02020603050405020304" pitchFamily="18" charset="0"/>
                <a:cs typeface="Calibri"/>
              </a:rPr>
              <a:t>J</a:t>
            </a:r>
            <a:r>
              <a:rPr lang="nl-NL" sz="1800" b="1" dirty="0">
                <a:effectLst/>
                <a:ea typeface="Times New Roman" panose="02020603050405020304" pitchFamily="18" charset="0"/>
                <a:cs typeface="Calibri"/>
              </a:rPr>
              <a:t>aar van publicatie</a:t>
            </a:r>
            <a:r>
              <a:rPr lang="nl-NL" sz="1800" dirty="0">
                <a:effectLst/>
                <a:ea typeface="Times New Roman" panose="02020603050405020304" pitchFamily="18" charset="0"/>
                <a:cs typeface="Calibri"/>
              </a:rPr>
              <a:t>: 	2022</a:t>
            </a:r>
            <a:endParaRPr lang="nl-NL" sz="1800" dirty="0"/>
          </a:p>
          <a:p>
            <a:pPr marL="0" indent="0">
              <a:lnSpc>
                <a:spcPts val="1400"/>
              </a:lnSpc>
              <a:buNone/>
            </a:pPr>
            <a:r>
              <a:rPr lang="nl-NL" sz="1800" b="1" dirty="0">
                <a:ea typeface="Times New Roman" panose="02020603050405020304" pitchFamily="18" charset="0"/>
                <a:cs typeface="Calibri"/>
              </a:rPr>
              <a:t>Doel</a:t>
            </a:r>
            <a:r>
              <a:rPr lang="nl-NL" sz="1800" b="1" dirty="0">
                <a:effectLst/>
                <a:ea typeface="Times New Roman" panose="02020603050405020304" pitchFamily="18" charset="0"/>
                <a:cs typeface="Calibri"/>
              </a:rPr>
              <a:t> en focus</a:t>
            </a:r>
            <a:br>
              <a:rPr lang="nl-NL" sz="1800" b="1" dirty="0">
                <a:ea typeface="Times New Roman" panose="02020603050405020304" pitchFamily="18" charset="0"/>
                <a:cs typeface="Calibri"/>
              </a:rPr>
            </a:br>
            <a:r>
              <a:rPr lang="nl-NL" sz="1800" dirty="0"/>
              <a:t>Het doel van het kwaliteitskader is het inzichtelijk maken en verbeteren van de kwaliteit van de forensische zorg. </a:t>
            </a:r>
            <a:r>
              <a:rPr lang="nl-NL" sz="1800" dirty="0">
                <a:ea typeface="+mn-lt"/>
                <a:cs typeface="+mn-lt"/>
              </a:rPr>
              <a:t>Het kader richt zich op alle forensische zorg die aan volwassenen wordt opgelegd vanuit de straf of maatregel en die wordt bekostigd vanuit de Dienst Justitiële Inrichtingen.</a:t>
            </a:r>
            <a:endParaRPr lang="nl-NL" sz="1800" b="1" dirty="0">
              <a:ea typeface="Calibri"/>
              <a:cs typeface="Calibri"/>
            </a:endParaRPr>
          </a:p>
          <a:p>
            <a:pPr marL="0" lvl="0" indent="0">
              <a:lnSpc>
                <a:spcPts val="1400"/>
              </a:lnSpc>
              <a:buNone/>
            </a:pPr>
            <a:r>
              <a:rPr lang="nl-NL" sz="1800" b="1" dirty="0">
                <a:effectLst/>
                <a:ea typeface="Times New Roman" panose="02020603050405020304" pitchFamily="18" charset="0"/>
              </a:rPr>
              <a:t>Perspectief</a:t>
            </a:r>
            <a:br>
              <a:rPr lang="nl-NL" sz="1800" dirty="0">
                <a:effectLst/>
                <a:ea typeface="Times New Roman" panose="02020603050405020304" pitchFamily="18" charset="0"/>
              </a:rPr>
            </a:br>
            <a:r>
              <a:rPr lang="nl-NL" sz="1800" dirty="0">
                <a:effectLst/>
                <a:ea typeface="Times New Roman" panose="02020603050405020304" pitchFamily="18" charset="0"/>
                <a:cs typeface="Calibri"/>
              </a:rPr>
              <a:t>H</a:t>
            </a:r>
            <a:r>
              <a:rPr lang="nl-NL" sz="1800" dirty="0">
                <a:ea typeface="+mn-lt"/>
                <a:cs typeface="+mn-lt"/>
              </a:rPr>
              <a:t>et kwaliteitskader beschrijft waar de sector Forensische Zorg de komende jaren naartoe wil en welke stappen daarin moeten worden gezet. Het kader dient als ‘paraplu’ over reeds bestaande kwaliteitsinstrumenten zoals zorgstandaarden, richtlijnen en zorgprogramma’s.</a:t>
            </a:r>
          </a:p>
          <a:p>
            <a:pPr marL="0" lvl="0" indent="0">
              <a:lnSpc>
                <a:spcPts val="1400"/>
              </a:lnSpc>
              <a:buNone/>
            </a:pPr>
            <a:r>
              <a:rPr lang="nl-NL" sz="1800" b="1" dirty="0">
                <a:effectLst/>
                <a:ea typeface="Times New Roman" panose="02020603050405020304" pitchFamily="18" charset="0"/>
              </a:rPr>
              <a:t>Wijze van gebruik</a:t>
            </a:r>
            <a:br>
              <a:rPr lang="nl-NL" sz="1800" b="1" dirty="0">
                <a:effectLst/>
                <a:ea typeface="Times New Roman" panose="02020603050405020304" pitchFamily="18" charset="0"/>
              </a:rPr>
            </a:br>
            <a:r>
              <a:rPr lang="nl-NL" sz="1800" dirty="0">
                <a:effectLst/>
                <a:ea typeface="Times New Roman" panose="02020603050405020304" pitchFamily="18" charset="0"/>
              </a:rPr>
              <a:t>H</a:t>
            </a:r>
            <a:r>
              <a:rPr lang="nl-NL" sz="1800" dirty="0">
                <a:ea typeface="+mn-lt"/>
                <a:cs typeface="+mn-lt"/>
              </a:rPr>
              <a:t>et kader geeft richtinggevende handvatten (het ‘wat) op basis van vijf pijlers: veiligheid en persoonsgerichte zorg, forensisch vakmanschap, organisatie van zorg, samenwerken en informeren over resultaten. </a:t>
            </a:r>
            <a:r>
              <a:rPr lang="nl-NL" sz="1800" dirty="0">
                <a:effectLst/>
                <a:ea typeface="Times New Roman" panose="02020603050405020304" pitchFamily="18" charset="0"/>
              </a:rPr>
              <a:t>Zorgaanbieders dienen jaarlijks een kwaliteitsverslag op te stellen waarin zij inspanningen en behaalde resultaten beschrijven ten aanzien de kwaliteit zoals beschreven in dit kader.</a:t>
            </a:r>
          </a:p>
          <a:p>
            <a:pPr marL="0" lvl="0" indent="0">
              <a:lnSpc>
                <a:spcPts val="1400"/>
              </a:lnSpc>
              <a:buNone/>
            </a:pPr>
            <a:r>
              <a:rPr lang="nl-NL" sz="1800" b="1" dirty="0">
                <a:ea typeface="Calibri"/>
                <a:cs typeface="Calibri"/>
              </a:rPr>
              <a:t>Implementatie</a:t>
            </a:r>
            <a:br>
              <a:rPr lang="nl-NL" sz="1800" dirty="0"/>
            </a:br>
            <a:r>
              <a:rPr lang="nl-NL" sz="1800" dirty="0">
                <a:latin typeface="Calibri" panose="020F0502020204030204" pitchFamily="34" charset="0"/>
              </a:rPr>
              <a:t>Het kader is in 2022 geregistreerd bij het Zorginstituut Nederland. </a:t>
            </a:r>
            <a:r>
              <a:rPr lang="nl-NL" sz="1800" dirty="0"/>
              <a:t>De jaren 2022 - 2028 staan in het teken van het implementeren, onderhouden en borgen van het Kwaliteitskader. Het kader vraagt organisaties een meerjarenplan op te stellen, waarin zij beschrijven hoe de organisatie de kwaliteitsaspecten zoals genoemd in dit Kwaliteitskader beoogt te implementeren. </a:t>
            </a:r>
            <a:r>
              <a:rPr lang="nl-NL" sz="1800" dirty="0">
                <a:ea typeface="+mn-lt"/>
                <a:cs typeface="+mn-lt"/>
              </a:rPr>
              <a:t>De ambitie is dat iedereen in 2028 volledig werkt volgens dit kwaliteitskader, voor iedereen die forensische zorg ontvang.</a:t>
            </a:r>
            <a:endParaRPr lang="nl-NL" sz="1800" dirty="0">
              <a:ea typeface="Calibri"/>
              <a:cs typeface="Calibri"/>
            </a:endParaRPr>
          </a:p>
        </p:txBody>
      </p:sp>
    </p:spTree>
    <p:extLst>
      <p:ext uri="{BB962C8B-B14F-4D97-AF65-F5344CB8AC3E}">
        <p14:creationId xmlns:p14="http://schemas.microsoft.com/office/powerpoint/2010/main" val="3940540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87CFB-86B4-1993-6AD5-F47FAF8433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97A02D-6A39-0FA6-3A78-8A7ABEEB1766}"/>
              </a:ext>
            </a:extLst>
          </p:cNvPr>
          <p:cNvSpPr>
            <a:spLocks noGrp="1"/>
          </p:cNvSpPr>
          <p:nvPr>
            <p:ph type="title"/>
          </p:nvPr>
        </p:nvSpPr>
        <p:spPr/>
        <p:txBody>
          <a:bodyPr>
            <a:normAutofit/>
          </a:bodyPr>
          <a:lstStyle/>
          <a:p>
            <a:r>
              <a:rPr lang="nl-NL" sz="2400" dirty="0">
                <a:solidFill>
                  <a:schemeClr val="accent1"/>
                </a:solidFill>
              </a:rPr>
              <a:t>Kwaliteitsstandaard professionals in </a:t>
            </a:r>
            <a:r>
              <a:rPr lang="nl-NL" sz="2400" dirty="0" err="1">
                <a:solidFill>
                  <a:schemeClr val="accent1"/>
                </a:solidFill>
              </a:rPr>
              <a:t>herstelondersteunende</a:t>
            </a:r>
            <a:r>
              <a:rPr lang="nl-NL" sz="2400" dirty="0">
                <a:solidFill>
                  <a:schemeClr val="accent1"/>
                </a:solidFill>
              </a:rPr>
              <a:t> zorg</a:t>
            </a:r>
          </a:p>
        </p:txBody>
      </p:sp>
      <p:sp>
        <p:nvSpPr>
          <p:cNvPr id="3" name="Tijdelijke aanduiding voor inhoud 2">
            <a:extLst>
              <a:ext uri="{FF2B5EF4-FFF2-40B4-BE49-F238E27FC236}">
                <a16:creationId xmlns:a16="http://schemas.microsoft.com/office/drawing/2014/main" id="{32B0AFF5-AA63-A791-E435-4843EBDBA59C}"/>
              </a:ext>
            </a:extLst>
          </p:cNvPr>
          <p:cNvSpPr>
            <a:spLocks noGrp="1"/>
          </p:cNvSpPr>
          <p:nvPr>
            <p:ph idx="1"/>
          </p:nvPr>
        </p:nvSpPr>
        <p:spPr>
          <a:xfrm>
            <a:off x="838200" y="1690688"/>
            <a:ext cx="11070771" cy="4772706"/>
          </a:xfrm>
        </p:spPr>
        <p:txBody>
          <a:bodyPr>
            <a:normAutofit/>
          </a:bodyPr>
          <a:lstStyle/>
          <a:p>
            <a:pPr marL="0" lvl="0" indent="0">
              <a:lnSpc>
                <a:spcPts val="1400"/>
              </a:lnSpc>
              <a:buNone/>
            </a:pPr>
            <a:r>
              <a:rPr lang="nl-NL" sz="1800" b="1" dirty="0">
                <a:effectLst/>
                <a:latin typeface="Calibri" panose="020F0502020204030204" pitchFamily="34" charset="0"/>
                <a:ea typeface="Times New Roman" panose="02020603050405020304" pitchFamily="18" charset="0"/>
              </a:rPr>
              <a:t>Beheer</a:t>
            </a:r>
            <a:r>
              <a:rPr lang="nl-NL" sz="1800" dirty="0">
                <a:effectLst/>
                <a:latin typeface="Calibri" panose="020F0502020204030204" pitchFamily="34" charset="0"/>
                <a:ea typeface="Times New Roman" panose="02020603050405020304" pitchFamily="18" charset="0"/>
              </a:rPr>
              <a:t>: 			leden van Valente</a:t>
            </a:r>
            <a:br>
              <a:rPr lang="nl-NL" sz="1800" dirty="0">
                <a:effectLst/>
                <a:latin typeface="Calibri" panose="020F0502020204030204" pitchFamily="34" charset="0"/>
                <a:ea typeface="Times New Roman" panose="02020603050405020304" pitchFamily="18" charset="0"/>
              </a:rPr>
            </a:br>
            <a:r>
              <a:rPr lang="nl-NL" sz="1800" b="1" dirty="0">
                <a:latin typeface="Calibri" panose="020F0502020204030204" pitchFamily="34" charset="0"/>
                <a:ea typeface="Times New Roman" panose="02020603050405020304" pitchFamily="18" charset="0"/>
              </a:rPr>
              <a:t>J</a:t>
            </a:r>
            <a:r>
              <a:rPr lang="nl-NL" sz="1800" b="1" dirty="0">
                <a:effectLst/>
                <a:latin typeface="Calibri" panose="020F0502020204030204" pitchFamily="34" charset="0"/>
                <a:ea typeface="Times New Roman" panose="02020603050405020304" pitchFamily="18" charset="0"/>
              </a:rPr>
              <a:t>aar van publicatie</a:t>
            </a:r>
            <a:r>
              <a:rPr lang="nl-NL" sz="1800" dirty="0">
                <a:effectLst/>
                <a:latin typeface="Calibri" panose="020F0502020204030204" pitchFamily="34" charset="0"/>
                <a:ea typeface="Times New Roman" panose="02020603050405020304" pitchFamily="18" charset="0"/>
              </a:rPr>
              <a:t>: 	2023</a:t>
            </a:r>
            <a:endParaRPr lang="nl-NL" sz="1800" dirty="0">
              <a:effectLst/>
              <a:latin typeface="Arial" panose="020B0604020202020204" pitchFamily="34" charset="0"/>
              <a:ea typeface="Times New Roman" panose="02020603050405020304" pitchFamily="18" charset="0"/>
            </a:endParaRPr>
          </a:p>
          <a:p>
            <a:pPr marL="0" indent="0">
              <a:lnSpc>
                <a:spcPts val="1400"/>
              </a:lnSpc>
              <a:buNone/>
            </a:pPr>
            <a:r>
              <a:rPr lang="nl-NL" sz="1800" b="1" dirty="0">
                <a:effectLst/>
                <a:latin typeface="Calibri" panose="020F0502020204030204" pitchFamily="34" charset="0"/>
                <a:ea typeface="Times New Roman" panose="02020603050405020304" pitchFamily="18" charset="0"/>
              </a:rPr>
              <a:t>Doel en focus</a:t>
            </a:r>
            <a:br>
              <a:rPr lang="nl-NL" sz="1800" dirty="0">
                <a:effectLst/>
                <a:latin typeface="Calibri" panose="020F0502020204030204" pitchFamily="34" charset="0"/>
                <a:ea typeface="Times New Roman" panose="02020603050405020304" pitchFamily="18" charset="0"/>
              </a:rPr>
            </a:br>
            <a:r>
              <a:rPr lang="nl-NL" sz="1800" dirty="0">
                <a:effectLst/>
                <a:latin typeface="Calibri" panose="020F0502020204030204" pitchFamily="34" charset="0"/>
                <a:ea typeface="Times New Roman" panose="02020603050405020304" pitchFamily="18" charset="0"/>
              </a:rPr>
              <a:t>Deze kwaliteitsstandaard is specifiek toegespitst op het werk van professionals in de sectoren Maatschappelijk ggz/ Beschermd </a:t>
            </a:r>
            <a:r>
              <a:rPr lang="nl-NL" sz="1800" dirty="0">
                <a:latin typeface="Calibri" panose="020F0502020204030204" pitchFamily="34" charset="0"/>
                <a:ea typeface="Times New Roman" panose="02020603050405020304" pitchFamily="18" charset="0"/>
              </a:rPr>
              <a:t>Wonen, Maatschappelijke Opvang en Begeleiding in de huidige maatschappelijke context</a:t>
            </a:r>
            <a:r>
              <a:rPr lang="nl-NL" sz="1800" dirty="0">
                <a:effectLst/>
                <a:latin typeface="Calibri" panose="020F0502020204030204" pitchFamily="34" charset="0"/>
                <a:ea typeface="Times New Roman" panose="02020603050405020304" pitchFamily="18" charset="0"/>
              </a:rPr>
              <a:t>. Met de standaard willen partijen b</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evorderen dat professionals (ongeacht hun beroep) g</a:t>
            </a:r>
            <a:r>
              <a:rPr lang="nl-NL" sz="1800" dirty="0">
                <a:effectLst/>
                <a:latin typeface="Calibri" panose="020F0502020204030204" pitchFamily="34" charset="0"/>
                <a:ea typeface="Calibri" panose="020F0502020204030204" pitchFamily="34" charset="0"/>
                <a:cs typeface="Times New Roman" panose="02020603050405020304" pitchFamily="18" charset="0"/>
              </a:rPr>
              <a:t>oede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herstelondersteunende</a:t>
            </a:r>
            <a:r>
              <a:rPr lang="nl-NL" sz="1800" dirty="0">
                <a:effectLst/>
                <a:latin typeface="Calibri" panose="020F0502020204030204" pitchFamily="34" charset="0"/>
                <a:ea typeface="Calibri" panose="020F0502020204030204" pitchFamily="34" charset="0"/>
                <a:cs typeface="Times New Roman" panose="02020603050405020304" pitchFamily="18" charset="0"/>
              </a:rPr>
              <a:t> zorg bieden. </a:t>
            </a:r>
            <a:r>
              <a:rPr lang="nl-NL" sz="1800" dirty="0">
                <a:latin typeface="Calibri" panose="020F0502020204030204" pitchFamily="34" charset="0"/>
                <a:ea typeface="Times New Roman" panose="02020603050405020304" pitchFamily="18" charset="0"/>
              </a:rPr>
              <a:t>De focus ligt daarbij op het ondersteunen van cliënten (en hun naasten), zodat zij zélf hun eigen weg richting herstel kunnen vinden.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ts val="1400"/>
              </a:lnSpc>
              <a:buNone/>
            </a:pPr>
            <a:r>
              <a:rPr lang="nl-NL" sz="1800" b="1" dirty="0">
                <a:effectLst/>
                <a:latin typeface="Calibri" panose="020F0502020204030204" pitchFamily="34" charset="0"/>
                <a:ea typeface="Times New Roman" panose="02020603050405020304" pitchFamily="18" charset="0"/>
              </a:rPr>
              <a:t>Perspectief</a:t>
            </a:r>
            <a:br>
              <a:rPr lang="nl-NL" sz="1800" dirty="0">
                <a:effectLst/>
                <a:latin typeface="Calibri" panose="020F0502020204030204" pitchFamily="34" charset="0"/>
                <a:ea typeface="Times New Roman" panose="02020603050405020304" pitchFamily="18" charset="0"/>
              </a:rPr>
            </a:br>
            <a:r>
              <a:rPr lang="nl-NL" sz="1800" dirty="0">
                <a:effectLst/>
                <a:latin typeface="Calibri" panose="020F0502020204030204" pitchFamily="34" charset="0"/>
                <a:ea typeface="Times New Roman" panose="02020603050405020304" pitchFamily="18" charset="0"/>
              </a:rPr>
              <a:t>Deze kwaliteitsstandaard biedt houvast voor alle professionals die dagelijks </a:t>
            </a:r>
            <a:r>
              <a:rPr lang="nl-NL" sz="1800" dirty="0" err="1">
                <a:effectLst/>
                <a:latin typeface="Calibri" panose="020F0502020204030204" pitchFamily="34" charset="0"/>
                <a:ea typeface="Times New Roman" panose="02020603050405020304" pitchFamily="18" charset="0"/>
              </a:rPr>
              <a:t>herstelondersteunende</a:t>
            </a:r>
            <a:r>
              <a:rPr lang="nl-NL" sz="1800" dirty="0">
                <a:effectLst/>
                <a:latin typeface="Calibri" panose="020F0502020204030204" pitchFamily="34" charset="0"/>
                <a:ea typeface="Times New Roman" panose="02020603050405020304" pitchFamily="18" charset="0"/>
              </a:rPr>
              <a:t> zorg leveren, al dan niet als ervaringsdeskundige, en beschrijft de professional en zijn bijdrage aan het </a:t>
            </a:r>
            <a:r>
              <a:rPr lang="nl-NL" sz="1800" dirty="0" err="1">
                <a:effectLst/>
                <a:latin typeface="Calibri" panose="020F0502020204030204" pitchFamily="34" charset="0"/>
                <a:ea typeface="Times New Roman" panose="02020603050405020304" pitchFamily="18" charset="0"/>
              </a:rPr>
              <a:t>herstelondersteunend</a:t>
            </a:r>
            <a:r>
              <a:rPr lang="nl-NL" sz="1800" dirty="0">
                <a:effectLst/>
                <a:latin typeface="Calibri" panose="020F0502020204030204" pitchFamily="34" charset="0"/>
                <a:ea typeface="Times New Roman" panose="02020603050405020304" pitchFamily="18" charset="0"/>
              </a:rPr>
              <a:t> leefklimaat van de cliënt. </a:t>
            </a:r>
          </a:p>
          <a:p>
            <a:pPr marL="0" indent="0">
              <a:lnSpc>
                <a:spcPts val="1400"/>
              </a:lnSpc>
              <a:buNone/>
            </a:pPr>
            <a:r>
              <a:rPr lang="nl-NL" sz="1800" b="1" dirty="0">
                <a:effectLst/>
                <a:latin typeface="Calibri" panose="020F0502020204030204" pitchFamily="34" charset="0"/>
                <a:ea typeface="Times New Roman" panose="02020603050405020304" pitchFamily="18" charset="0"/>
              </a:rPr>
              <a:t>Wijze van gebruik</a:t>
            </a:r>
            <a:br>
              <a:rPr lang="nl-NL" sz="1800" b="1" dirty="0">
                <a:effectLst/>
                <a:latin typeface="Calibri" panose="020F0502020204030204" pitchFamily="34" charset="0"/>
                <a:ea typeface="Times New Roman" panose="02020603050405020304" pitchFamily="18" charset="0"/>
              </a:rPr>
            </a:br>
            <a:r>
              <a:rPr lang="nl-NL" sz="1800" dirty="0">
                <a:latin typeface="Calibri" panose="020F0502020204030204" pitchFamily="34" charset="0"/>
                <a:ea typeface="Times New Roman" panose="02020603050405020304" pitchFamily="18" charset="0"/>
              </a:rPr>
              <a:t>De standaard beschrijft kenmerken van professionals op drie niveaus: basishouding, kennis en vaardigheden. Ook beschrijft de standaard de randvoorwaarden waar de organisaties aan moeten voldoen om professionals hierin te faciliteren.</a:t>
            </a:r>
            <a:br>
              <a:rPr lang="nl-NL" sz="1800" b="1" dirty="0">
                <a:latin typeface="Calibri" panose="020F0502020204030204" pitchFamily="34" charset="0"/>
                <a:ea typeface="Times New Roman" panose="02020603050405020304" pitchFamily="18" charset="0"/>
              </a:rPr>
            </a:br>
            <a:r>
              <a:rPr lang="nl-NL" sz="1800" dirty="0">
                <a:latin typeface="Calibri" panose="020F0502020204030204" pitchFamily="34" charset="0"/>
                <a:ea typeface="Times New Roman" panose="02020603050405020304" pitchFamily="18" charset="0"/>
              </a:rPr>
              <a:t>Het kader kan op verschillende manier worden ingezet: als referentiekader voor professionals, ter bevordering van de ontwikkeling van het vak, als basis voor HRM beleid, als bron van voorlichting voor toekomstige professionals.</a:t>
            </a:r>
            <a:br>
              <a:rPr lang="nl-NL" sz="1800" b="1" dirty="0">
                <a:latin typeface="Calibri" panose="020F0502020204030204" pitchFamily="34" charset="0"/>
                <a:ea typeface="Times New Roman" panose="02020603050405020304" pitchFamily="18" charset="0"/>
              </a:rPr>
            </a:br>
            <a:br>
              <a:rPr lang="nl-NL" sz="1800" b="1" dirty="0">
                <a:effectLst/>
                <a:latin typeface="Calibri" panose="020F0502020204030204" pitchFamily="34" charset="0"/>
                <a:ea typeface="Times New Roman" panose="02020603050405020304" pitchFamily="18" charset="0"/>
              </a:rPr>
            </a:br>
            <a:r>
              <a:rPr lang="nl-NL" sz="1800" b="1" dirty="0">
                <a:latin typeface="Calibri" panose="020F0502020204030204" pitchFamily="34" charset="0"/>
              </a:rPr>
              <a:t>Implementatie</a:t>
            </a:r>
            <a:br>
              <a:rPr lang="nl-NL" sz="1800" dirty="0">
                <a:latin typeface="Calibri" panose="020F0502020204030204" pitchFamily="34" charset="0"/>
              </a:rPr>
            </a:br>
            <a:r>
              <a:rPr lang="nl-NL" sz="1800" dirty="0">
                <a:latin typeface="Calibri" panose="020F0502020204030204" pitchFamily="34" charset="0"/>
              </a:rPr>
              <a:t>De standaard heeft een voorschrijvend karakter. Er is een implementatieplan met doelen en een onderhoudsplan, waarin Valente en haar leden afspraken hebben gemaakt over de implementatieperiode 2024-2025.</a:t>
            </a:r>
          </a:p>
        </p:txBody>
      </p:sp>
    </p:spTree>
    <p:extLst>
      <p:ext uri="{BB962C8B-B14F-4D97-AF65-F5344CB8AC3E}">
        <p14:creationId xmlns:p14="http://schemas.microsoft.com/office/powerpoint/2010/main" val="1032971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C5488-2ECE-0D14-82E8-3C0D706F2A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21A734-D843-C3BE-46B1-972968DEE529}"/>
              </a:ext>
            </a:extLst>
          </p:cNvPr>
          <p:cNvSpPr>
            <a:spLocks noGrp="1"/>
          </p:cNvSpPr>
          <p:nvPr>
            <p:ph type="title"/>
          </p:nvPr>
        </p:nvSpPr>
        <p:spPr/>
        <p:txBody>
          <a:bodyPr>
            <a:normAutofit/>
          </a:bodyPr>
          <a:lstStyle/>
          <a:p>
            <a:r>
              <a:rPr lang="nl-NL" sz="2400" dirty="0">
                <a:solidFill>
                  <a:schemeClr val="accent1"/>
                </a:solidFill>
              </a:rPr>
              <a:t>Zorgstandaard ervaringsdeskundigheid</a:t>
            </a:r>
          </a:p>
        </p:txBody>
      </p:sp>
      <p:sp>
        <p:nvSpPr>
          <p:cNvPr id="3" name="Tijdelijke aanduiding voor inhoud 2">
            <a:extLst>
              <a:ext uri="{FF2B5EF4-FFF2-40B4-BE49-F238E27FC236}">
                <a16:creationId xmlns:a16="http://schemas.microsoft.com/office/drawing/2014/main" id="{38990FD4-13A5-EA08-47A9-FE277D2827E0}"/>
              </a:ext>
            </a:extLst>
          </p:cNvPr>
          <p:cNvSpPr>
            <a:spLocks noGrp="1"/>
          </p:cNvSpPr>
          <p:nvPr>
            <p:ph idx="1"/>
          </p:nvPr>
        </p:nvSpPr>
        <p:spPr>
          <a:xfrm>
            <a:off x="838200" y="1825625"/>
            <a:ext cx="11070771" cy="4351338"/>
          </a:xfrm>
        </p:spPr>
        <p:txBody>
          <a:bodyPr>
            <a:normAutofit/>
          </a:bodyPr>
          <a:lstStyle/>
          <a:p>
            <a:pPr marL="0" lvl="0" indent="0">
              <a:lnSpc>
                <a:spcPts val="1400"/>
              </a:lnSpc>
              <a:buNone/>
            </a:pPr>
            <a:r>
              <a:rPr lang="nl-NL" sz="1800" b="1" dirty="0">
                <a:effectLst/>
                <a:latin typeface="Calibri" panose="020F0502020204030204" pitchFamily="34" charset="0"/>
                <a:ea typeface="Times New Roman" panose="02020603050405020304" pitchFamily="18" charset="0"/>
              </a:rPr>
              <a:t>Beheer</a:t>
            </a:r>
            <a:r>
              <a:rPr lang="nl-NL" sz="1800" dirty="0">
                <a:effectLst/>
                <a:latin typeface="Calibri" panose="020F0502020204030204" pitchFamily="34" charset="0"/>
                <a:ea typeface="Times New Roman" panose="02020603050405020304" pitchFamily="18" charset="0"/>
              </a:rPr>
              <a:t>: 			Vereniging van ervaringsdeskundigen, Trimbos instituut en Kenniscentrum </a:t>
            </a:r>
            <a:r>
              <a:rPr lang="nl-NL" sz="1800" dirty="0" err="1">
                <a:effectLst/>
                <a:latin typeface="Calibri" panose="020F0502020204030204" pitchFamily="34" charset="0"/>
                <a:ea typeface="Times New Roman" panose="02020603050405020304" pitchFamily="18" charset="0"/>
              </a:rPr>
              <a:t>Phrenos</a:t>
            </a:r>
            <a:br>
              <a:rPr lang="nl-NL" sz="1800" dirty="0">
                <a:effectLst/>
                <a:latin typeface="Calibri" panose="020F0502020204030204" pitchFamily="34" charset="0"/>
                <a:ea typeface="Times New Roman" panose="02020603050405020304" pitchFamily="18" charset="0"/>
              </a:rPr>
            </a:br>
            <a:r>
              <a:rPr lang="nl-NL" sz="1800" b="1" dirty="0">
                <a:latin typeface="Calibri" panose="020F0502020204030204" pitchFamily="34" charset="0"/>
                <a:ea typeface="Times New Roman" panose="02020603050405020304" pitchFamily="18" charset="0"/>
              </a:rPr>
              <a:t>J</a:t>
            </a:r>
            <a:r>
              <a:rPr lang="nl-NL" sz="1800" b="1" dirty="0">
                <a:effectLst/>
                <a:latin typeface="Calibri" panose="020F0502020204030204" pitchFamily="34" charset="0"/>
                <a:ea typeface="Times New Roman" panose="02020603050405020304" pitchFamily="18" charset="0"/>
              </a:rPr>
              <a:t>aar van publicatie</a:t>
            </a:r>
            <a:r>
              <a:rPr lang="nl-NL" sz="1800" dirty="0">
                <a:effectLst/>
                <a:latin typeface="Calibri" panose="020F0502020204030204" pitchFamily="34" charset="0"/>
                <a:ea typeface="Times New Roman" panose="02020603050405020304" pitchFamily="18" charset="0"/>
              </a:rPr>
              <a:t>: 	2022</a:t>
            </a:r>
            <a:endParaRPr lang="nl-NL" sz="1800" dirty="0">
              <a:effectLst/>
              <a:latin typeface="Arial" panose="020B0604020202020204" pitchFamily="34" charset="0"/>
              <a:ea typeface="Times New Roman" panose="02020603050405020304" pitchFamily="18" charset="0"/>
            </a:endParaRPr>
          </a:p>
          <a:p>
            <a:pPr marL="0" lvl="0" indent="0">
              <a:lnSpc>
                <a:spcPts val="1400"/>
              </a:lnSpc>
              <a:buNone/>
            </a:pPr>
            <a:r>
              <a:rPr lang="nl-NL" sz="1800" b="1" dirty="0">
                <a:effectLst/>
                <a:latin typeface="Calibri" panose="020F0502020204030204" pitchFamily="34" charset="0"/>
                <a:ea typeface="Times New Roman" panose="02020603050405020304" pitchFamily="18" charset="0"/>
              </a:rPr>
              <a:t>Doel en focus</a:t>
            </a:r>
            <a:br>
              <a:rPr lang="nl-NL" sz="1800" dirty="0">
                <a:effectLst/>
                <a:latin typeface="Calibri" panose="020F0502020204030204" pitchFamily="34" charset="0"/>
                <a:ea typeface="Times New Roman" panose="02020603050405020304" pitchFamily="18" charset="0"/>
              </a:rPr>
            </a:br>
            <a:r>
              <a:rPr lang="nl-NL" sz="1800" dirty="0">
                <a:latin typeface="Calibri" panose="020F0502020204030204" pitchFamily="34" charset="0"/>
              </a:rPr>
              <a:t>Biedt handvatten voor de inzet van ervaringsdeskundigheid in de Ggz. </a:t>
            </a:r>
          </a:p>
          <a:p>
            <a:pPr marL="0" lvl="0" indent="0">
              <a:lnSpc>
                <a:spcPts val="1400"/>
              </a:lnSpc>
              <a:buNone/>
            </a:pPr>
            <a:r>
              <a:rPr lang="nl-NL" sz="1800" b="1" dirty="0">
                <a:effectLst/>
                <a:latin typeface="Calibri" panose="020F0502020204030204" pitchFamily="34" charset="0"/>
                <a:ea typeface="Times New Roman" panose="02020603050405020304" pitchFamily="18" charset="0"/>
              </a:rPr>
              <a:t>Perspectief</a:t>
            </a:r>
            <a:br>
              <a:rPr lang="nl-NL" sz="1800" dirty="0">
                <a:effectLst/>
                <a:latin typeface="Calibri" panose="020F0502020204030204" pitchFamily="34" charset="0"/>
                <a:ea typeface="Times New Roman" panose="02020603050405020304" pitchFamily="18" charset="0"/>
              </a:rPr>
            </a:br>
            <a:r>
              <a:rPr lang="nl-NL" sz="1800" dirty="0">
                <a:latin typeface="Calibri" panose="020F0502020204030204" pitchFamily="34" charset="0"/>
              </a:rPr>
              <a:t>De zorgstandaard gaat in op de rollen en taken van ervaringsdeskundigen in verschillende fasen van het zorgproces en op de cultuur, samenwerking en organisatie van ervaringsdeskundigheid in de Ggz. </a:t>
            </a:r>
          </a:p>
          <a:p>
            <a:pPr marL="0" lvl="0" indent="0">
              <a:lnSpc>
                <a:spcPts val="1400"/>
              </a:lnSpc>
              <a:buNone/>
            </a:pPr>
            <a:r>
              <a:rPr lang="nl-NL" sz="1800" b="1" dirty="0">
                <a:effectLst/>
                <a:latin typeface="Calibri" panose="020F0502020204030204" pitchFamily="34" charset="0"/>
                <a:ea typeface="Times New Roman" panose="02020603050405020304" pitchFamily="18" charset="0"/>
              </a:rPr>
              <a:t>Wijze van gebruik</a:t>
            </a:r>
            <a:br>
              <a:rPr lang="nl-NL" sz="1800" b="1" dirty="0">
                <a:effectLst/>
                <a:latin typeface="Calibri" panose="020F0502020204030204" pitchFamily="34" charset="0"/>
                <a:ea typeface="Times New Roman" panose="02020603050405020304" pitchFamily="18" charset="0"/>
              </a:rPr>
            </a:br>
            <a:r>
              <a:rPr lang="nl-NL" sz="1800" dirty="0">
                <a:latin typeface="Calibri" panose="020F0502020204030204" pitchFamily="34" charset="0"/>
              </a:rPr>
              <a:t>Deze zorgstandaard geeft handvatten aan alle actoren die een rol spelen bij de inzet van ervaringsdeskundigheid: mensen met psychische aandoeningen en/of verslavingsproblematiek, naasten, ervaringsdeskundigen en andere professionals. Daarnaast biedt de standaard aanbevelingen voor managers, beleidsmakers en bestuurders voor de organisatie en facilitering van de inzet van ervaringsdeskundigheid binnen de eigen organisatie.</a:t>
            </a:r>
          </a:p>
          <a:p>
            <a:pPr marL="0" lvl="0" indent="0">
              <a:lnSpc>
                <a:spcPts val="1400"/>
              </a:lnSpc>
              <a:buNone/>
            </a:pPr>
            <a:r>
              <a:rPr lang="nl-NL" sz="1800" b="1" dirty="0">
                <a:latin typeface="Calibri" panose="020F0502020204030204" pitchFamily="34" charset="0"/>
              </a:rPr>
              <a:t>Implementatie</a:t>
            </a:r>
            <a:br>
              <a:rPr lang="nl-NL" sz="1800" dirty="0">
                <a:latin typeface="Calibri" panose="020F0502020204030204" pitchFamily="34" charset="0"/>
              </a:rPr>
            </a:br>
            <a:r>
              <a:rPr lang="nl-NL" sz="1800" dirty="0" err="1">
                <a:latin typeface="Calibri" panose="020F0502020204030204" pitchFamily="34" charset="0"/>
              </a:rPr>
              <a:t>Implementatie</a:t>
            </a:r>
            <a:r>
              <a:rPr lang="nl-NL" sz="1800" dirty="0">
                <a:latin typeface="Calibri" panose="020F0502020204030204" pitchFamily="34" charset="0"/>
              </a:rPr>
              <a:t> van de kwaliteitseisen zijn geen landelijke verplichting. Er zijn werkkaarten beschikbaar met handvatten voor het implementeren van de zorgstandaard en een instrument om te meten in hoeverre ervaringsdeskundigheid centraal staat in de behandeling en begeleiding.</a:t>
            </a:r>
          </a:p>
        </p:txBody>
      </p:sp>
    </p:spTree>
    <p:extLst>
      <p:ext uri="{BB962C8B-B14F-4D97-AF65-F5344CB8AC3E}">
        <p14:creationId xmlns:p14="http://schemas.microsoft.com/office/powerpoint/2010/main" val="4200416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B23D0-376A-FA96-BE30-885046CBDE1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0EA4F5-37DB-9BF9-3D53-DE7DEE651CF3}"/>
              </a:ext>
            </a:extLst>
          </p:cNvPr>
          <p:cNvSpPr>
            <a:spLocks noGrp="1"/>
          </p:cNvSpPr>
          <p:nvPr>
            <p:ph type="title"/>
          </p:nvPr>
        </p:nvSpPr>
        <p:spPr/>
        <p:txBody>
          <a:bodyPr>
            <a:normAutofit/>
          </a:bodyPr>
          <a:lstStyle/>
          <a:p>
            <a:r>
              <a:rPr lang="nl-NL" sz="2400" dirty="0">
                <a:solidFill>
                  <a:schemeClr val="accent1"/>
                </a:solidFill>
              </a:rPr>
              <a:t>Handleiding voor betekenisvolle participatie voor beleidsmakers</a:t>
            </a:r>
          </a:p>
        </p:txBody>
      </p:sp>
      <p:sp>
        <p:nvSpPr>
          <p:cNvPr id="3" name="Tijdelijke aanduiding voor inhoud 2">
            <a:extLst>
              <a:ext uri="{FF2B5EF4-FFF2-40B4-BE49-F238E27FC236}">
                <a16:creationId xmlns:a16="http://schemas.microsoft.com/office/drawing/2014/main" id="{5943653A-2421-E442-CB92-59E299B98336}"/>
              </a:ext>
            </a:extLst>
          </p:cNvPr>
          <p:cNvSpPr>
            <a:spLocks noGrp="1"/>
          </p:cNvSpPr>
          <p:nvPr>
            <p:ph idx="1"/>
          </p:nvPr>
        </p:nvSpPr>
        <p:spPr/>
        <p:txBody>
          <a:bodyPr>
            <a:normAutofit/>
          </a:bodyPr>
          <a:lstStyle/>
          <a:p>
            <a:pPr marL="0" lvl="0" indent="0">
              <a:lnSpc>
                <a:spcPts val="1400"/>
              </a:lnSpc>
              <a:buNone/>
            </a:pPr>
            <a:r>
              <a:rPr lang="nl-NL" sz="1800" b="1" dirty="0">
                <a:effectLst/>
                <a:latin typeface="Calibri" panose="020F0502020204030204" pitchFamily="34" charset="0"/>
                <a:ea typeface="Times New Roman" panose="02020603050405020304" pitchFamily="18" charset="0"/>
              </a:rPr>
              <a:t>Beheer</a:t>
            </a:r>
            <a:r>
              <a:rPr lang="nl-NL" sz="1800" dirty="0">
                <a:effectLst/>
                <a:latin typeface="Calibri" panose="020F0502020204030204" pitchFamily="34" charset="0"/>
                <a:ea typeface="Times New Roman" panose="02020603050405020304" pitchFamily="18" charset="0"/>
              </a:rPr>
              <a:t>:	 		SamenThuis2030</a:t>
            </a:r>
            <a:br>
              <a:rPr lang="nl-NL" sz="1800" dirty="0">
                <a:effectLst/>
                <a:latin typeface="Calibri" panose="020F0502020204030204" pitchFamily="34" charset="0"/>
                <a:ea typeface="Times New Roman" panose="02020603050405020304" pitchFamily="18" charset="0"/>
              </a:rPr>
            </a:br>
            <a:r>
              <a:rPr lang="nl-NL" sz="1800" b="1" dirty="0">
                <a:latin typeface="Calibri" panose="020F0502020204030204" pitchFamily="34" charset="0"/>
                <a:ea typeface="Times New Roman" panose="02020603050405020304" pitchFamily="18" charset="0"/>
              </a:rPr>
              <a:t>J</a:t>
            </a:r>
            <a:r>
              <a:rPr lang="nl-NL" sz="1800" b="1" dirty="0">
                <a:effectLst/>
                <a:latin typeface="Calibri" panose="020F0502020204030204" pitchFamily="34" charset="0"/>
                <a:ea typeface="Times New Roman" panose="02020603050405020304" pitchFamily="18" charset="0"/>
              </a:rPr>
              <a:t>aar van publicatie</a:t>
            </a:r>
            <a:r>
              <a:rPr lang="nl-NL" sz="1800" dirty="0">
                <a:effectLst/>
                <a:latin typeface="Calibri" panose="020F0502020204030204" pitchFamily="34" charset="0"/>
                <a:ea typeface="Times New Roman" panose="02020603050405020304" pitchFamily="18" charset="0"/>
              </a:rPr>
              <a:t>: 	2023</a:t>
            </a:r>
            <a:endParaRPr lang="nl-NL" sz="1800" dirty="0">
              <a:effectLst/>
              <a:latin typeface="Arial" panose="020B0604020202020204" pitchFamily="34" charset="0"/>
              <a:ea typeface="Times New Roman" panose="02020603050405020304" pitchFamily="18" charset="0"/>
            </a:endParaRPr>
          </a:p>
          <a:p>
            <a:pPr marL="0" lvl="0" indent="0">
              <a:lnSpc>
                <a:spcPts val="1400"/>
              </a:lnSpc>
              <a:buNone/>
            </a:pPr>
            <a:r>
              <a:rPr lang="nl-NL" sz="1800" b="1" dirty="0">
                <a:effectLst/>
                <a:latin typeface="Calibri" panose="020F0502020204030204" pitchFamily="34" charset="0"/>
                <a:ea typeface="Times New Roman" panose="02020603050405020304" pitchFamily="18" charset="0"/>
              </a:rPr>
              <a:t>Doel en focus</a:t>
            </a:r>
            <a:br>
              <a:rPr lang="nl-NL" sz="1800" dirty="0">
                <a:effectLst/>
                <a:latin typeface="Calibri" panose="020F0502020204030204" pitchFamily="34" charset="0"/>
                <a:ea typeface="Times New Roman" panose="02020603050405020304" pitchFamily="18" charset="0"/>
              </a:rPr>
            </a:br>
            <a:r>
              <a:rPr lang="nl-NL" sz="1800" dirty="0">
                <a:effectLst/>
                <a:latin typeface="Calibri" panose="020F0502020204030204" pitchFamily="34" charset="0"/>
                <a:ea typeface="Times New Roman" panose="02020603050405020304" pitchFamily="18" charset="0"/>
              </a:rPr>
              <a:t>De handleiding geeft beleidsambtenaren handvatten om in elke fase van besluit- en beleidsvorming gelijkwaardig samen te werken met mensen met ervaringskennis en onafhankelijke belangenbehartigers</a:t>
            </a:r>
            <a:r>
              <a:rPr lang="nl-NL" sz="1800" dirty="0">
                <a:latin typeface="Calibri" panose="020F0502020204030204" pitchFamily="34" charset="0"/>
              </a:rPr>
              <a:t>. Vanuit de overtuiging dat hun kennis en ervaring onmisbaar is voor een effectievere aanpak.</a:t>
            </a:r>
          </a:p>
          <a:p>
            <a:pPr marL="0" lvl="0" indent="0">
              <a:lnSpc>
                <a:spcPts val="1400"/>
              </a:lnSpc>
              <a:buNone/>
            </a:pPr>
            <a:r>
              <a:rPr lang="nl-NL" sz="1800" b="1" dirty="0">
                <a:effectLst/>
                <a:latin typeface="Calibri" panose="020F0502020204030204" pitchFamily="34" charset="0"/>
                <a:ea typeface="Times New Roman" panose="02020603050405020304" pitchFamily="18" charset="0"/>
              </a:rPr>
              <a:t>Perspectief</a:t>
            </a:r>
            <a:br>
              <a:rPr lang="nl-NL" sz="1800" dirty="0">
                <a:effectLst/>
                <a:latin typeface="Calibri" panose="020F0502020204030204" pitchFamily="34" charset="0"/>
                <a:ea typeface="Times New Roman" panose="02020603050405020304" pitchFamily="18" charset="0"/>
              </a:rPr>
            </a:br>
            <a:r>
              <a:rPr lang="nl-NL" sz="1800" dirty="0">
                <a:effectLst/>
                <a:latin typeface="Calibri" panose="020F0502020204030204" pitchFamily="34" charset="0"/>
                <a:ea typeface="Times New Roman" panose="02020603050405020304" pitchFamily="18" charset="0"/>
              </a:rPr>
              <a:t>De</a:t>
            </a:r>
            <a:r>
              <a:rPr lang="nl-NL" sz="1800" dirty="0">
                <a:latin typeface="Calibri" panose="020F0502020204030204" pitchFamily="34" charset="0"/>
                <a:ea typeface="Times New Roman" panose="02020603050405020304" pitchFamily="18" charset="0"/>
              </a:rPr>
              <a:t> handleiding richt zich op beleidsmakers van overheden (rijk en gemeenten) die beleid maken voor het tegengaan van (jongeren)dakloosheid. </a:t>
            </a:r>
            <a:endParaRPr lang="nl-NL" sz="1800" dirty="0">
              <a:effectLst/>
              <a:latin typeface="Calibri" panose="020F0502020204030204" pitchFamily="34" charset="0"/>
              <a:ea typeface="Times New Roman" panose="02020603050405020304" pitchFamily="18" charset="0"/>
            </a:endParaRPr>
          </a:p>
          <a:p>
            <a:pPr marL="0" lvl="0" indent="0">
              <a:lnSpc>
                <a:spcPts val="1400"/>
              </a:lnSpc>
              <a:buNone/>
            </a:pPr>
            <a:r>
              <a:rPr lang="nl-NL" sz="1800" b="1" dirty="0">
                <a:effectLst/>
                <a:latin typeface="Calibri" panose="020F0502020204030204" pitchFamily="34" charset="0"/>
                <a:ea typeface="Times New Roman" panose="02020603050405020304" pitchFamily="18" charset="0"/>
              </a:rPr>
              <a:t>Wijze van gebruik</a:t>
            </a:r>
            <a:br>
              <a:rPr lang="nl-NL" sz="1800" b="1" dirty="0">
                <a:effectLst/>
                <a:latin typeface="Calibri" panose="020F0502020204030204" pitchFamily="34" charset="0"/>
                <a:ea typeface="Times New Roman" panose="02020603050405020304" pitchFamily="18" charset="0"/>
              </a:rPr>
            </a:br>
            <a:r>
              <a:rPr lang="nl-NL" sz="1800" dirty="0">
                <a:latin typeface="Calibri" panose="020F0502020204030204" pitchFamily="34" charset="0"/>
              </a:rPr>
              <a:t>De handleiding schetst noodzakelijke elementen voor betekenisvolle participatie en aandachtspunten daarbij in iedere fase van het beleidsproces. </a:t>
            </a:r>
          </a:p>
          <a:p>
            <a:pPr marL="0" indent="0">
              <a:lnSpc>
                <a:spcPts val="1400"/>
              </a:lnSpc>
              <a:buNone/>
            </a:pPr>
            <a:r>
              <a:rPr lang="nl-NL" sz="1800" b="1" dirty="0">
                <a:latin typeface="Calibri" panose="020F0502020204030204" pitchFamily="34" charset="0"/>
              </a:rPr>
              <a:t>Implementatie</a:t>
            </a:r>
            <a:br>
              <a:rPr lang="nl-NL" sz="1800" dirty="0">
                <a:latin typeface="Calibri" panose="020F0502020204030204" pitchFamily="34" charset="0"/>
              </a:rPr>
            </a:br>
            <a:r>
              <a:rPr lang="nl-NL" sz="1800" dirty="0">
                <a:latin typeface="Calibri" panose="020F0502020204030204" pitchFamily="34" charset="0"/>
              </a:rPr>
              <a:t>De handleiding is opgesteld omdat belangenbehartigers merken dat overheden worstelen met dit thema. De geleerde lessen werden gedeeld op het </a:t>
            </a:r>
            <a:r>
              <a:rPr lang="nl-NL" sz="1800" dirty="0" err="1">
                <a:latin typeface="Calibri" panose="020F0502020204030204" pitchFamily="34" charset="0"/>
              </a:rPr>
              <a:t>najaarsfestival</a:t>
            </a:r>
            <a:r>
              <a:rPr lang="nl-NL" sz="1800" dirty="0">
                <a:latin typeface="Calibri" panose="020F0502020204030204" pitchFamily="34" charset="0"/>
              </a:rPr>
              <a:t> Thuis (2024) en in gemeentelijke netwerken. De ontwikkelaars bieden in 2025 verschillende diensten aan om gemeenten hierbij te ondersteunen.</a:t>
            </a:r>
            <a:endParaRPr lang="nl-NL" dirty="0"/>
          </a:p>
        </p:txBody>
      </p:sp>
    </p:spTree>
    <p:extLst>
      <p:ext uri="{BB962C8B-B14F-4D97-AF65-F5344CB8AC3E}">
        <p14:creationId xmlns:p14="http://schemas.microsoft.com/office/powerpoint/2010/main" val="2172566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507D6-173D-1B35-36A0-9ABE5B2C53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43D1EB-87AF-6836-5850-A937BDCDDD52}"/>
              </a:ext>
            </a:extLst>
          </p:cNvPr>
          <p:cNvSpPr>
            <a:spLocks noGrp="1"/>
          </p:cNvSpPr>
          <p:nvPr>
            <p:ph type="title"/>
          </p:nvPr>
        </p:nvSpPr>
        <p:spPr/>
        <p:txBody>
          <a:bodyPr>
            <a:normAutofit/>
          </a:bodyPr>
          <a:lstStyle/>
          <a:p>
            <a:r>
              <a:rPr lang="nl-NL" sz="2400" dirty="0">
                <a:solidFill>
                  <a:schemeClr val="accent1"/>
                </a:solidFill>
              </a:rPr>
              <a:t>Dashboards beschermd thuis en aanpak dakloosheid</a:t>
            </a:r>
          </a:p>
        </p:txBody>
      </p:sp>
      <p:sp>
        <p:nvSpPr>
          <p:cNvPr id="3" name="Tijdelijke aanduiding voor inhoud 2">
            <a:extLst>
              <a:ext uri="{FF2B5EF4-FFF2-40B4-BE49-F238E27FC236}">
                <a16:creationId xmlns:a16="http://schemas.microsoft.com/office/drawing/2014/main" id="{A2AD6588-45C9-83A7-20B3-EA42A5D0BF86}"/>
              </a:ext>
            </a:extLst>
          </p:cNvPr>
          <p:cNvSpPr>
            <a:spLocks noGrp="1"/>
          </p:cNvSpPr>
          <p:nvPr>
            <p:ph idx="1"/>
          </p:nvPr>
        </p:nvSpPr>
        <p:spPr/>
        <p:txBody>
          <a:bodyPr>
            <a:normAutofit/>
          </a:bodyPr>
          <a:lstStyle/>
          <a:p>
            <a:pPr marL="0" lvl="0" indent="0">
              <a:lnSpc>
                <a:spcPts val="1400"/>
              </a:lnSpc>
              <a:buNone/>
            </a:pPr>
            <a:r>
              <a:rPr lang="nl-NL" sz="1800" b="1" dirty="0">
                <a:effectLst/>
                <a:latin typeface="Calibri" panose="020F0502020204030204" pitchFamily="34" charset="0"/>
                <a:ea typeface="Times New Roman" panose="02020603050405020304" pitchFamily="18" charset="0"/>
              </a:rPr>
              <a:t>Beheer</a:t>
            </a:r>
            <a:r>
              <a:rPr lang="nl-NL" sz="1800" dirty="0">
                <a:effectLst/>
                <a:latin typeface="Calibri" panose="020F0502020204030204" pitchFamily="34" charset="0"/>
                <a:ea typeface="Times New Roman" panose="02020603050405020304" pitchFamily="18" charset="0"/>
              </a:rPr>
              <a:t>:	 		VNG</a:t>
            </a:r>
            <a:br>
              <a:rPr lang="nl-NL" sz="1800" dirty="0">
                <a:effectLst/>
                <a:latin typeface="Calibri" panose="020F0502020204030204" pitchFamily="34" charset="0"/>
                <a:ea typeface="Times New Roman" panose="02020603050405020304" pitchFamily="18" charset="0"/>
              </a:rPr>
            </a:br>
            <a:r>
              <a:rPr lang="nl-NL" sz="1800" b="1" dirty="0">
                <a:latin typeface="Calibri" panose="020F0502020204030204" pitchFamily="34" charset="0"/>
                <a:ea typeface="Times New Roman" panose="02020603050405020304" pitchFamily="18" charset="0"/>
              </a:rPr>
              <a:t>J</a:t>
            </a:r>
            <a:r>
              <a:rPr lang="nl-NL" sz="1800" b="1" dirty="0">
                <a:effectLst/>
                <a:latin typeface="Calibri" panose="020F0502020204030204" pitchFamily="34" charset="0"/>
                <a:ea typeface="Times New Roman" panose="02020603050405020304" pitchFamily="18" charset="0"/>
              </a:rPr>
              <a:t>aar van publicatie</a:t>
            </a:r>
            <a:r>
              <a:rPr lang="nl-NL" sz="1800" dirty="0">
                <a:effectLst/>
                <a:latin typeface="Calibri" panose="020F0502020204030204" pitchFamily="34" charset="0"/>
                <a:ea typeface="Times New Roman" panose="02020603050405020304" pitchFamily="18" charset="0"/>
              </a:rPr>
              <a:t>: 	202</a:t>
            </a:r>
            <a:r>
              <a:rPr lang="nl-NL" sz="1800" dirty="0">
                <a:latin typeface="Calibri" panose="020F0502020204030204" pitchFamily="34" charset="0"/>
                <a:ea typeface="Times New Roman" panose="02020603050405020304" pitchFamily="18" charset="0"/>
              </a:rPr>
              <a:t>3</a:t>
            </a:r>
            <a:r>
              <a:rPr lang="nl-NL" sz="1800" dirty="0">
                <a:effectLst/>
                <a:latin typeface="Calibri" panose="020F0502020204030204" pitchFamily="34" charset="0"/>
                <a:ea typeface="Times New Roman" panose="02020603050405020304" pitchFamily="18" charset="0"/>
              </a:rPr>
              <a:t> (met 2-jaarlijks een update)</a:t>
            </a:r>
            <a:endParaRPr lang="nl-NL" sz="1800" dirty="0">
              <a:effectLst/>
              <a:latin typeface="Arial" panose="020B0604020202020204" pitchFamily="34" charset="0"/>
              <a:ea typeface="Times New Roman" panose="02020603050405020304" pitchFamily="18" charset="0"/>
            </a:endParaRPr>
          </a:p>
          <a:p>
            <a:pPr marL="0" indent="0">
              <a:lnSpc>
                <a:spcPts val="1400"/>
              </a:lnSpc>
              <a:buNone/>
            </a:pPr>
            <a:r>
              <a:rPr lang="nl-NL" sz="1800" b="1" dirty="0">
                <a:effectLst/>
                <a:latin typeface="Calibri" panose="020F0502020204030204" pitchFamily="34" charset="0"/>
                <a:ea typeface="Times New Roman" panose="02020603050405020304" pitchFamily="18" charset="0"/>
              </a:rPr>
              <a:t>Doel en focus</a:t>
            </a:r>
            <a:br>
              <a:rPr lang="nl-NL" sz="1800" dirty="0">
                <a:effectLst/>
                <a:latin typeface="Calibri" panose="020F0502020204030204" pitchFamily="34" charset="0"/>
                <a:ea typeface="Times New Roman" panose="02020603050405020304" pitchFamily="18" charset="0"/>
              </a:rPr>
            </a:br>
            <a:r>
              <a:rPr lang="nl-NL" sz="1800" dirty="0">
                <a:latin typeface="Calibri" panose="020F0502020204030204" pitchFamily="34" charset="0"/>
              </a:rPr>
              <a:t>Doel van de dashboards is het volgen van de voortgang op de ambitie, de beoogde transformatie, per regio op het gebied van Beschermd Thuis en de Aanpak dakloosheid. Dit met als doel dat gemeente van elkaar kunnen leren waar nodig. </a:t>
            </a:r>
            <a:r>
              <a:rPr lang="nl-NL" sz="1800" dirty="0">
                <a:latin typeface="Calibri" panose="020F0502020204030204" pitchFamily="34" charset="0"/>
                <a:ea typeface="Times New Roman" panose="02020603050405020304" pitchFamily="18" charset="0"/>
              </a:rPr>
              <a:t>Het dashboard richt zich niet op andere actoren in de aanpak.</a:t>
            </a:r>
            <a:endParaRPr lang="nl-NL" sz="1800" dirty="0">
              <a:latin typeface="Calibri" panose="020F0502020204030204" pitchFamily="34" charset="0"/>
            </a:endParaRPr>
          </a:p>
          <a:p>
            <a:pPr marL="0" lvl="0" indent="0">
              <a:lnSpc>
                <a:spcPts val="1400"/>
              </a:lnSpc>
              <a:buNone/>
            </a:pPr>
            <a:r>
              <a:rPr lang="nl-NL" sz="1800" b="1" dirty="0">
                <a:effectLst/>
                <a:latin typeface="Calibri" panose="020F0502020204030204" pitchFamily="34" charset="0"/>
                <a:ea typeface="Times New Roman" panose="02020603050405020304" pitchFamily="18" charset="0"/>
              </a:rPr>
              <a:t>Perspectief</a:t>
            </a:r>
            <a:br>
              <a:rPr lang="nl-NL" sz="1800" dirty="0">
                <a:effectLst/>
                <a:latin typeface="Calibri" panose="020F0502020204030204" pitchFamily="34" charset="0"/>
                <a:ea typeface="Times New Roman" panose="02020603050405020304" pitchFamily="18" charset="0"/>
              </a:rPr>
            </a:br>
            <a:r>
              <a:rPr lang="nl-NL" sz="1800" dirty="0">
                <a:latin typeface="Calibri" panose="020F0502020204030204" pitchFamily="34" charset="0"/>
                <a:ea typeface="Times New Roman" panose="02020603050405020304" pitchFamily="18" charset="0"/>
              </a:rPr>
              <a:t>H</a:t>
            </a:r>
            <a:r>
              <a:rPr lang="nl-NL" sz="1800" dirty="0">
                <a:effectLst/>
                <a:latin typeface="Calibri" panose="020F0502020204030204" pitchFamily="34" charset="0"/>
                <a:ea typeface="Times New Roman" panose="02020603050405020304" pitchFamily="18" charset="0"/>
              </a:rPr>
              <a:t>et dashboard richt zich op het faciliteren van gemeenten bij een regionale aanpak voor beschermd thuis en </a:t>
            </a:r>
            <a:r>
              <a:rPr lang="nl-NL" sz="1800" dirty="0">
                <a:latin typeface="Calibri" panose="020F0502020204030204" pitchFamily="34" charset="0"/>
                <a:ea typeface="Times New Roman" panose="02020603050405020304" pitchFamily="18" charset="0"/>
              </a:rPr>
              <a:t>dakloosheid.</a:t>
            </a:r>
          </a:p>
          <a:p>
            <a:pPr marL="0" lvl="0" indent="0">
              <a:lnSpc>
                <a:spcPts val="1400"/>
              </a:lnSpc>
              <a:buNone/>
            </a:pPr>
            <a:r>
              <a:rPr lang="nl-NL" sz="1800" b="1" dirty="0">
                <a:effectLst/>
                <a:latin typeface="Calibri" panose="020F0502020204030204" pitchFamily="34" charset="0"/>
                <a:ea typeface="Times New Roman" panose="02020603050405020304" pitchFamily="18" charset="0"/>
              </a:rPr>
              <a:t>Wijze van gebruik</a:t>
            </a:r>
            <a:br>
              <a:rPr lang="nl-NL" sz="1800" b="1" dirty="0">
                <a:effectLst/>
                <a:latin typeface="Calibri" panose="020F0502020204030204" pitchFamily="34" charset="0"/>
                <a:ea typeface="Times New Roman" panose="02020603050405020304" pitchFamily="18" charset="0"/>
              </a:rPr>
            </a:br>
            <a:r>
              <a:rPr lang="nl-NL" sz="1800" dirty="0">
                <a:latin typeface="Calibri" panose="020F0502020204030204" pitchFamily="34" charset="0"/>
              </a:rPr>
              <a:t>Het dashboard wordt 2-jaarlijks gevuld op basis van de informatie die de regioadviseurs van het platform sociaal domein bij de regio's ophalen. Het dashboard is een instrument dat is bedoeld om landelijk en in de regio het gesprek aan te gaan over de voortgang en op basis daarvan te bepalen waar het goed gaat en waar ondersteuning / hulp nodig is.</a:t>
            </a:r>
          </a:p>
          <a:p>
            <a:pPr marL="0" lvl="0" indent="0">
              <a:lnSpc>
                <a:spcPts val="1400"/>
              </a:lnSpc>
              <a:buNone/>
            </a:pPr>
            <a:r>
              <a:rPr lang="nl-NL" sz="1800" b="1" dirty="0">
                <a:latin typeface="Calibri" panose="020F0502020204030204" pitchFamily="34" charset="0"/>
              </a:rPr>
              <a:t>Implementatie</a:t>
            </a:r>
            <a:br>
              <a:rPr lang="nl-NL" sz="1800" dirty="0">
                <a:latin typeface="Calibri" panose="020F0502020204030204" pitchFamily="34" charset="0"/>
              </a:rPr>
            </a:br>
            <a:r>
              <a:rPr lang="nl-NL" sz="1800" dirty="0">
                <a:latin typeface="Calibri" panose="020F0502020204030204" pitchFamily="34" charset="0"/>
              </a:rPr>
              <a:t>Het dashboard beschermd thuis werd in 2024 doorontwikkeld met verdiepende indicatoren. Deze zomer wordt een volgende verdieping gerealiseerd, m.n. gericht op het faciliteren van kennisdeling tussen gemeenten.</a:t>
            </a:r>
          </a:p>
          <a:p>
            <a:pPr marL="0" lvl="0" indent="0">
              <a:lnSpc>
                <a:spcPts val="1400"/>
              </a:lnSpc>
              <a:buNone/>
            </a:pPr>
            <a:r>
              <a:rPr lang="nl-NL" sz="1800" dirty="0">
                <a:latin typeface="Calibri" panose="020F0502020204030204" pitchFamily="34" charset="0"/>
              </a:rPr>
              <a:t>Het dashboard aanpak dakloosheid wordt in 2025 geëvalueerd.</a:t>
            </a:r>
            <a:endParaRPr lang="nl-NL" dirty="0"/>
          </a:p>
        </p:txBody>
      </p:sp>
    </p:spTree>
    <p:extLst>
      <p:ext uri="{BB962C8B-B14F-4D97-AF65-F5344CB8AC3E}">
        <p14:creationId xmlns:p14="http://schemas.microsoft.com/office/powerpoint/2010/main" val="17071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ijl: punthaak 29">
            <a:extLst>
              <a:ext uri="{FF2B5EF4-FFF2-40B4-BE49-F238E27FC236}">
                <a16:creationId xmlns:a16="http://schemas.microsoft.com/office/drawing/2014/main" id="{71A1150D-9EB5-6C0C-BBE2-81868D3FCAD6}"/>
              </a:ext>
            </a:extLst>
          </p:cNvPr>
          <p:cNvSpPr/>
          <p:nvPr/>
        </p:nvSpPr>
        <p:spPr>
          <a:xfrm>
            <a:off x="6216979" y="1448473"/>
            <a:ext cx="2160000" cy="1145655"/>
          </a:xfrm>
          <a:prstGeom prst="chevron">
            <a:avLst>
              <a:gd name="adj" fmla="val 16711"/>
            </a:avLst>
          </a:prstGeom>
          <a:gradFill>
            <a:gsLst>
              <a:gs pos="100000">
                <a:srgbClr val="675896"/>
              </a:gs>
              <a:gs pos="0">
                <a:srgbClr val="BA3D6C"/>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lIns="96000" tIns="480000" rIns="96000" bIns="96000" rtlCol="0" anchor="ctr"/>
          <a:lstStyle/>
          <a:p>
            <a:pPr algn="ctr">
              <a:spcBef>
                <a:spcPts val="800"/>
              </a:spcBef>
            </a:pPr>
            <a:r>
              <a:rPr lang="nl-NL" sz="1333" b="1">
                <a:solidFill>
                  <a:schemeClr val="bg2"/>
                </a:solidFill>
                <a:latin typeface="Calibri" panose="020F0502020204030204" pitchFamily="34" charset="0"/>
                <a:ea typeface="Calibri" panose="020F0502020204030204" pitchFamily="34" charset="0"/>
                <a:cs typeface="Calibri" panose="020F0502020204030204" pitchFamily="34" charset="0"/>
              </a:rPr>
              <a:t>Sep. 2023</a:t>
            </a:r>
          </a:p>
        </p:txBody>
      </p:sp>
      <p:sp>
        <p:nvSpPr>
          <p:cNvPr id="31" name="Pijl: punthaak 30">
            <a:extLst>
              <a:ext uri="{FF2B5EF4-FFF2-40B4-BE49-F238E27FC236}">
                <a16:creationId xmlns:a16="http://schemas.microsoft.com/office/drawing/2014/main" id="{DD7629F8-7239-4D40-B291-E0B8838FC0B4}"/>
              </a:ext>
            </a:extLst>
          </p:cNvPr>
          <p:cNvSpPr/>
          <p:nvPr/>
        </p:nvSpPr>
        <p:spPr>
          <a:xfrm>
            <a:off x="8277935" y="1448473"/>
            <a:ext cx="2115989" cy="1145098"/>
          </a:xfrm>
          <a:prstGeom prst="chevron">
            <a:avLst>
              <a:gd name="adj" fmla="val 16711"/>
            </a:avLst>
          </a:prstGeom>
          <a:gradFill>
            <a:gsLst>
              <a:gs pos="0">
                <a:srgbClr val="625A98"/>
              </a:gs>
              <a:gs pos="100000">
                <a:srgbClr val="4068A7"/>
              </a:gs>
              <a:gs pos="0">
                <a:srgbClr val="8B4C84"/>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lIns="96000" tIns="672000" rIns="96000" bIns="96000" rtlCol="0" anchor="t"/>
          <a:lstStyle/>
          <a:p>
            <a:pPr algn="ctr">
              <a:spcBef>
                <a:spcPts val="800"/>
              </a:spcBef>
            </a:pPr>
            <a:r>
              <a:rPr lang="nl-NL" sz="1333" b="1">
                <a:solidFill>
                  <a:schemeClr val="bg2"/>
                </a:solidFill>
                <a:latin typeface="Calibri" panose="020F0502020204030204" pitchFamily="34" charset="0"/>
                <a:ea typeface="Calibri" panose="020F0502020204030204" pitchFamily="34" charset="0"/>
                <a:cs typeface="Calibri" panose="020F0502020204030204" pitchFamily="34" charset="0"/>
              </a:rPr>
              <a:t>Okt. – dec. 2023</a:t>
            </a:r>
          </a:p>
        </p:txBody>
      </p:sp>
      <p:sp>
        <p:nvSpPr>
          <p:cNvPr id="11" name="Pijl: punthaak 10">
            <a:extLst>
              <a:ext uri="{FF2B5EF4-FFF2-40B4-BE49-F238E27FC236}">
                <a16:creationId xmlns:a16="http://schemas.microsoft.com/office/drawing/2014/main" id="{CDC1CABE-3EC7-96B1-1954-6EF44996AFA7}"/>
              </a:ext>
            </a:extLst>
          </p:cNvPr>
          <p:cNvSpPr/>
          <p:nvPr/>
        </p:nvSpPr>
        <p:spPr>
          <a:xfrm>
            <a:off x="2357308" y="1448473"/>
            <a:ext cx="2004299" cy="1145654"/>
          </a:xfrm>
          <a:prstGeom prst="chevron">
            <a:avLst>
              <a:gd name="adj" fmla="val 16711"/>
            </a:avLst>
          </a:prstGeom>
          <a:gradFill>
            <a:gsLst>
              <a:gs pos="0">
                <a:srgbClr val="675896"/>
              </a:gs>
              <a:gs pos="100000">
                <a:srgbClr val="2AAAAF"/>
              </a:gs>
              <a:gs pos="0">
                <a:srgbClr val="358AAB"/>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lIns="96000" tIns="480000" rIns="96000" bIns="96000" rtlCol="0" anchor="ctr"/>
          <a:lstStyle/>
          <a:p>
            <a:pPr algn="ctr">
              <a:spcBef>
                <a:spcPts val="800"/>
              </a:spcBef>
            </a:pPr>
            <a:r>
              <a:rPr lang="nl-NL" sz="1333" b="1">
                <a:solidFill>
                  <a:schemeClr val="bg2"/>
                </a:solidFill>
                <a:latin typeface="Calibri" panose="020F0502020204030204" pitchFamily="34" charset="0"/>
                <a:ea typeface="Calibri" panose="020F0502020204030204" pitchFamily="34" charset="0"/>
                <a:cs typeface="Calibri" panose="020F0502020204030204" pitchFamily="34" charset="0"/>
              </a:rPr>
              <a:t>2021</a:t>
            </a:r>
          </a:p>
        </p:txBody>
      </p:sp>
      <p:sp>
        <p:nvSpPr>
          <p:cNvPr id="29" name="Pijl: punthaak 28">
            <a:extLst>
              <a:ext uri="{FF2B5EF4-FFF2-40B4-BE49-F238E27FC236}">
                <a16:creationId xmlns:a16="http://schemas.microsoft.com/office/drawing/2014/main" id="{4338B9EF-8745-3F81-811C-3BA193485766}"/>
              </a:ext>
            </a:extLst>
          </p:cNvPr>
          <p:cNvSpPr/>
          <p:nvPr/>
        </p:nvSpPr>
        <p:spPr>
          <a:xfrm>
            <a:off x="4258924" y="1448473"/>
            <a:ext cx="2060956" cy="1145655"/>
          </a:xfrm>
          <a:prstGeom prst="chevron">
            <a:avLst>
              <a:gd name="adj" fmla="val 16711"/>
            </a:avLst>
          </a:prstGeom>
          <a:gradFill>
            <a:gsLst>
              <a:gs pos="3000">
                <a:srgbClr val="2AAAAF"/>
              </a:gs>
              <a:gs pos="100000">
                <a:srgbClr val="BA3D6C"/>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lIns="96000" tIns="480000" rIns="96000" bIns="96000" rtlCol="0" anchor="ctr"/>
          <a:lstStyle/>
          <a:p>
            <a:pPr algn="ctr">
              <a:spcBef>
                <a:spcPts val="800"/>
              </a:spcBef>
            </a:pPr>
            <a:r>
              <a:rPr lang="nl-NL" sz="1333" b="1" dirty="0">
                <a:solidFill>
                  <a:schemeClr val="bg2"/>
                </a:solidFill>
                <a:latin typeface="Calibri" panose="020F0502020204030204" pitchFamily="34" charset="0"/>
                <a:ea typeface="Calibri" panose="020F0502020204030204" pitchFamily="34" charset="0"/>
                <a:cs typeface="Calibri" panose="020F0502020204030204" pitchFamily="34" charset="0"/>
              </a:rPr>
              <a:t>2022-2023</a:t>
            </a:r>
          </a:p>
        </p:txBody>
      </p:sp>
      <p:sp>
        <p:nvSpPr>
          <p:cNvPr id="2" name="Titel 1">
            <a:extLst>
              <a:ext uri="{FF2B5EF4-FFF2-40B4-BE49-F238E27FC236}">
                <a16:creationId xmlns:a16="http://schemas.microsoft.com/office/drawing/2014/main" id="{22A5A58F-FBD4-5537-CC5D-5AF119AE587B}"/>
              </a:ext>
            </a:extLst>
          </p:cNvPr>
          <p:cNvSpPr>
            <a:spLocks noGrp="1"/>
          </p:cNvSpPr>
          <p:nvPr>
            <p:ph type="title"/>
          </p:nvPr>
        </p:nvSpPr>
        <p:spPr>
          <a:xfrm>
            <a:off x="577925" y="510525"/>
            <a:ext cx="11040000" cy="708620"/>
          </a:xfrm>
        </p:spPr>
        <p:txBody>
          <a:bodyPr vert="horz" lIns="121920" tIns="60960" rIns="121920" bIns="60960" rtlCol="0" anchor="ctr">
            <a:noAutofit/>
          </a:bodyPr>
          <a:lstStyle/>
          <a:p>
            <a:r>
              <a:rPr lang="nl-NL" sz="3200" b="0" dirty="0">
                <a:solidFill>
                  <a:srgbClr val="000000"/>
                </a:solidFill>
                <a:latin typeface="Calibri" panose="020F0502020204030204" pitchFamily="34" charset="0"/>
                <a:ea typeface="Calibri" panose="020F0502020204030204" pitchFamily="34" charset="0"/>
                <a:cs typeface="Calibri" panose="020F0502020204030204" pitchFamily="34" charset="0"/>
              </a:rPr>
              <a:t>Totstandkoming kwaliteitsstandaard</a:t>
            </a:r>
          </a:p>
        </p:txBody>
      </p:sp>
      <p:sp>
        <p:nvSpPr>
          <p:cNvPr id="5" name="Rechthoek 4">
            <a:extLst>
              <a:ext uri="{FF2B5EF4-FFF2-40B4-BE49-F238E27FC236}">
                <a16:creationId xmlns:a16="http://schemas.microsoft.com/office/drawing/2014/main" id="{BE34207E-8A11-E0F4-7E6B-2BEC50E1E280}"/>
              </a:ext>
            </a:extLst>
          </p:cNvPr>
          <p:cNvSpPr/>
          <p:nvPr/>
        </p:nvSpPr>
        <p:spPr>
          <a:xfrm>
            <a:off x="577924" y="2685206"/>
            <a:ext cx="1712122" cy="3281972"/>
          </a:xfrm>
          <a:prstGeom prst="rect">
            <a:avLst/>
          </a:prstGeom>
          <a:solidFill>
            <a:srgbClr val="E1ECF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spcBef>
                <a:spcPts val="800"/>
              </a:spcBef>
            </a:pPr>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In basisnetwerk BW&amp;B werd het </a:t>
            </a:r>
            <a:r>
              <a:rPr lang="nl-NL" sz="1333" dirty="0">
                <a:solidFill>
                  <a:srgbClr val="3C73A8"/>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vernieuwde totaalconcept </a:t>
            </a:r>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BW&amp;B </a:t>
            </a:r>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vastgesteld. </a:t>
            </a:r>
          </a:p>
          <a:p>
            <a:pPr>
              <a:spcBef>
                <a:spcPts val="800"/>
              </a:spcBef>
            </a:pPr>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Transitie van ‘zorgen voor’ naar ‘zorgen dat’.</a:t>
            </a:r>
          </a:p>
        </p:txBody>
      </p:sp>
      <p:sp>
        <p:nvSpPr>
          <p:cNvPr id="6" name="Rechthoek 5">
            <a:extLst>
              <a:ext uri="{FF2B5EF4-FFF2-40B4-BE49-F238E27FC236}">
                <a16:creationId xmlns:a16="http://schemas.microsoft.com/office/drawing/2014/main" id="{F1E140A0-8D46-9954-5308-86F5EA57E413}"/>
              </a:ext>
            </a:extLst>
          </p:cNvPr>
          <p:cNvSpPr/>
          <p:nvPr/>
        </p:nvSpPr>
        <p:spPr>
          <a:xfrm>
            <a:off x="2357308" y="2672992"/>
            <a:ext cx="1800268" cy="3306557"/>
          </a:xfrm>
          <a:prstGeom prst="rect">
            <a:avLst/>
          </a:prstGeom>
          <a:solidFill>
            <a:srgbClr val="E1ECF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spcBef>
                <a:spcPts val="800"/>
              </a:spcBef>
            </a:pPr>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Deze transitie vraagt wat van de professional.</a:t>
            </a:r>
          </a:p>
          <a:p>
            <a:pPr>
              <a:spcBef>
                <a:spcPts val="800"/>
              </a:spcBef>
            </a:pPr>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Daarom stelden BW&amp;B-leden de opdracht vast om tot een landelijke kwaliteitsstandaard te komen om het vakmanschap van de professional te versterken en te profileren.</a:t>
            </a:r>
          </a:p>
        </p:txBody>
      </p:sp>
      <p:sp>
        <p:nvSpPr>
          <p:cNvPr id="7" name="Rechthoek 6">
            <a:extLst>
              <a:ext uri="{FF2B5EF4-FFF2-40B4-BE49-F238E27FC236}">
                <a16:creationId xmlns:a16="http://schemas.microsoft.com/office/drawing/2014/main" id="{0513993B-0A85-2AE8-EE86-80CB01C244B3}"/>
              </a:ext>
            </a:extLst>
          </p:cNvPr>
          <p:cNvSpPr/>
          <p:nvPr/>
        </p:nvSpPr>
        <p:spPr>
          <a:xfrm>
            <a:off x="4237044" y="2685206"/>
            <a:ext cx="1849905" cy="3294344"/>
          </a:xfrm>
          <a:prstGeom prst="rect">
            <a:avLst/>
          </a:prstGeom>
          <a:solidFill>
            <a:srgbClr val="E1ECF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spcBef>
                <a:spcPts val="800"/>
              </a:spcBef>
            </a:pPr>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De kwaliteitsstandaard kwam tot stand op basis van het van-door-voor principe. </a:t>
            </a:r>
          </a:p>
          <a:p>
            <a:pPr>
              <a:spcBef>
                <a:spcPts val="800"/>
              </a:spcBef>
            </a:pPr>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Valente stelde samen met een projectgroep, schrijfteam en door middel van interviews, ontwerpsessies en ledenconsultaties de kwaliteitsstandaard op.</a:t>
            </a:r>
            <a:endParaRPr lang="nl-NL" sz="1333" baseline="30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spcBef>
                <a:spcPts val="800"/>
              </a:spcBef>
            </a:pPr>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Tijdens de ontwerpfase sloten ook de MO-leden aan. </a:t>
            </a:r>
          </a:p>
        </p:txBody>
      </p:sp>
      <p:sp>
        <p:nvSpPr>
          <p:cNvPr id="8" name="Rechthoek 7">
            <a:extLst>
              <a:ext uri="{FF2B5EF4-FFF2-40B4-BE49-F238E27FC236}">
                <a16:creationId xmlns:a16="http://schemas.microsoft.com/office/drawing/2014/main" id="{17602ABD-11B7-A606-E639-7B925591E883}"/>
              </a:ext>
            </a:extLst>
          </p:cNvPr>
          <p:cNvSpPr/>
          <p:nvPr/>
        </p:nvSpPr>
        <p:spPr>
          <a:xfrm>
            <a:off x="6203988" y="2685206"/>
            <a:ext cx="1956945" cy="3294344"/>
          </a:xfrm>
          <a:prstGeom prst="rect">
            <a:avLst/>
          </a:prstGeom>
          <a:solidFill>
            <a:srgbClr val="E1ECF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In basisnetwerken BW&amp;B en MO werd de </a:t>
            </a:r>
            <a:r>
              <a:rPr lang="nl-NL" sz="1333" dirty="0">
                <a:solidFill>
                  <a:srgbClr val="3D70A8"/>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kwaliteitsstandaard voor professionals in herstelondersteunende zorg </a:t>
            </a:r>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bestuurlijk</a:t>
            </a:r>
            <a:r>
              <a:rPr lang="nl-NL" sz="1333" dirty="0">
                <a:solidFill>
                  <a:srgbClr val="3D70A8"/>
                </a:solidFill>
                <a:latin typeface="Calibri" panose="020F0502020204030204" pitchFamily="34" charset="0"/>
                <a:ea typeface="Calibri" panose="020F0502020204030204" pitchFamily="34" charset="0"/>
                <a:cs typeface="Calibri" panose="020F0502020204030204" pitchFamily="34" charset="0"/>
              </a:rPr>
              <a:t> </a:t>
            </a:r>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vastgesteld.</a:t>
            </a:r>
          </a:p>
          <a:p>
            <a:endPar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 </a:t>
            </a:r>
          </a:p>
        </p:txBody>
      </p:sp>
      <p:sp>
        <p:nvSpPr>
          <p:cNvPr id="9" name="Rechthoek 8">
            <a:extLst>
              <a:ext uri="{FF2B5EF4-FFF2-40B4-BE49-F238E27FC236}">
                <a16:creationId xmlns:a16="http://schemas.microsoft.com/office/drawing/2014/main" id="{88E0982F-A16F-9729-CACE-694BEE87AE29}"/>
              </a:ext>
            </a:extLst>
          </p:cNvPr>
          <p:cNvSpPr/>
          <p:nvPr/>
        </p:nvSpPr>
        <p:spPr>
          <a:xfrm>
            <a:off x="8253392" y="2672993"/>
            <a:ext cx="2023493" cy="3294344"/>
          </a:xfrm>
          <a:prstGeom prst="rect">
            <a:avLst/>
          </a:prstGeom>
          <a:solidFill>
            <a:srgbClr val="E1ECF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In navolging hiervan werd het </a:t>
            </a:r>
            <a:r>
              <a:rPr lang="nl-NL" sz="1333" dirty="0">
                <a:solidFill>
                  <a:srgbClr val="3D70A8"/>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implementatie- en onderhoudsplan </a:t>
            </a:r>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opgesteld samen met de projectgroep, het schrijfteam en door middel van een ontwerpsessie met kwaliteitsmedewerkers en ledenconsultatie.</a:t>
            </a:r>
          </a:p>
        </p:txBody>
      </p:sp>
      <p:sp>
        <p:nvSpPr>
          <p:cNvPr id="10" name="Pijl: vijfhoek 9">
            <a:extLst>
              <a:ext uri="{FF2B5EF4-FFF2-40B4-BE49-F238E27FC236}">
                <a16:creationId xmlns:a16="http://schemas.microsoft.com/office/drawing/2014/main" id="{F37A638D-CEF8-8B8C-A273-B6985C7FBC3E}"/>
              </a:ext>
            </a:extLst>
          </p:cNvPr>
          <p:cNvSpPr/>
          <p:nvPr/>
        </p:nvSpPr>
        <p:spPr>
          <a:xfrm>
            <a:off x="577924" y="1448474"/>
            <a:ext cx="1906331" cy="1145654"/>
          </a:xfrm>
          <a:prstGeom prst="homePlate">
            <a:avLst>
              <a:gd name="adj" fmla="val 18060"/>
            </a:avLst>
          </a:prstGeom>
          <a:gradFill>
            <a:gsLst>
              <a:gs pos="0">
                <a:srgbClr val="675896"/>
              </a:gs>
              <a:gs pos="100000">
                <a:srgbClr val="358AAB"/>
              </a:gs>
              <a:gs pos="0">
                <a:srgbClr val="4067A7"/>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lIns="96000" tIns="480000" rIns="96000" bIns="96000" rtlCol="0" anchor="ctr"/>
          <a:lstStyle/>
          <a:p>
            <a:pPr algn="ctr">
              <a:spcBef>
                <a:spcPts val="800"/>
              </a:spcBef>
            </a:pPr>
            <a:r>
              <a:rPr lang="nl-NL" sz="1333" b="1">
                <a:solidFill>
                  <a:schemeClr val="bg2"/>
                </a:solidFill>
                <a:latin typeface="Calibri" panose="020F0502020204030204" pitchFamily="34" charset="0"/>
                <a:ea typeface="Calibri" panose="020F0502020204030204" pitchFamily="34" charset="0"/>
                <a:cs typeface="Calibri" panose="020F0502020204030204" pitchFamily="34" charset="0"/>
              </a:rPr>
              <a:t>2021</a:t>
            </a:r>
          </a:p>
        </p:txBody>
      </p:sp>
      <p:pic>
        <p:nvPicPr>
          <p:cNvPr id="16" name="Graphic 15" descr="Verplaatsen met effen opvulling">
            <a:extLst>
              <a:ext uri="{FF2B5EF4-FFF2-40B4-BE49-F238E27FC236}">
                <a16:creationId xmlns:a16="http://schemas.microsoft.com/office/drawing/2014/main" id="{BC939DED-7E7E-5763-CB45-3DA545FE33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5855" y="1539552"/>
            <a:ext cx="480000" cy="480000"/>
          </a:xfrm>
          <a:prstGeom prst="rect">
            <a:avLst/>
          </a:prstGeom>
        </p:spPr>
      </p:pic>
      <p:pic>
        <p:nvPicPr>
          <p:cNvPr id="18" name="Graphic 17" descr="Open enveloppe met effen opvulling">
            <a:extLst>
              <a:ext uri="{FF2B5EF4-FFF2-40B4-BE49-F238E27FC236}">
                <a16:creationId xmlns:a16="http://schemas.microsoft.com/office/drawing/2014/main" id="{E72999A8-C0C5-A64D-AE42-8395EFB317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81924" y="1587552"/>
            <a:ext cx="384000" cy="384000"/>
          </a:xfrm>
          <a:prstGeom prst="rect">
            <a:avLst/>
          </a:prstGeom>
        </p:spPr>
      </p:pic>
      <p:pic>
        <p:nvPicPr>
          <p:cNvPr id="22" name="Graphic 21" descr="Bakstenen muur bouwen met effen opvulling">
            <a:extLst>
              <a:ext uri="{FF2B5EF4-FFF2-40B4-BE49-F238E27FC236}">
                <a16:creationId xmlns:a16="http://schemas.microsoft.com/office/drawing/2014/main" id="{7F4568FF-E33C-8E8E-7364-0A87CFBE75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53924" y="1539552"/>
            <a:ext cx="480000" cy="480000"/>
          </a:xfrm>
          <a:prstGeom prst="rect">
            <a:avLst/>
          </a:prstGeom>
        </p:spPr>
      </p:pic>
      <p:pic>
        <p:nvPicPr>
          <p:cNvPr id="24" name="Graphic 23" descr="Vinkje met effen opvulling">
            <a:extLst>
              <a:ext uri="{FF2B5EF4-FFF2-40B4-BE49-F238E27FC236}">
                <a16:creationId xmlns:a16="http://schemas.microsoft.com/office/drawing/2014/main" id="{62BB8B35-F796-C96B-C414-2168EA13CA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73924" y="1539552"/>
            <a:ext cx="480000" cy="480000"/>
          </a:xfrm>
          <a:prstGeom prst="rect">
            <a:avLst/>
          </a:prstGeom>
        </p:spPr>
      </p:pic>
      <p:pic>
        <p:nvPicPr>
          <p:cNvPr id="28" name="Graphic 27" descr="Cirkel met pijl met effen opvulling">
            <a:extLst>
              <a:ext uri="{FF2B5EF4-FFF2-40B4-BE49-F238E27FC236}">
                <a16:creationId xmlns:a16="http://schemas.microsoft.com/office/drawing/2014/main" id="{EEC1141E-57ED-DAB1-8DEA-23BFFCC9382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93925" y="1539552"/>
            <a:ext cx="480000" cy="480000"/>
          </a:xfrm>
          <a:prstGeom prst="rect">
            <a:avLst/>
          </a:prstGeom>
        </p:spPr>
      </p:pic>
      <p:pic>
        <p:nvPicPr>
          <p:cNvPr id="12" name="Tijdelijke aanduiding voor inhoud 4" descr="Afbeelding met tekst, illustratie&#10;&#10;Automatisch gegenereerde beschrijving">
            <a:extLst>
              <a:ext uri="{FF2B5EF4-FFF2-40B4-BE49-F238E27FC236}">
                <a16:creationId xmlns:a16="http://schemas.microsoft.com/office/drawing/2014/main" id="{4F7C148D-946C-A3F9-7982-A525CB987D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387626" y="1"/>
            <a:ext cx="708620" cy="708620"/>
          </a:xfrm>
          <a:prstGeom prst="rect">
            <a:avLst/>
          </a:prstGeom>
        </p:spPr>
      </p:pic>
      <p:sp>
        <p:nvSpPr>
          <p:cNvPr id="3" name="Rechthoek 2">
            <a:extLst>
              <a:ext uri="{FF2B5EF4-FFF2-40B4-BE49-F238E27FC236}">
                <a16:creationId xmlns:a16="http://schemas.microsoft.com/office/drawing/2014/main" id="{B50E240A-3017-3141-D5C3-80CB62BCB796}"/>
              </a:ext>
            </a:extLst>
          </p:cNvPr>
          <p:cNvSpPr/>
          <p:nvPr/>
        </p:nvSpPr>
        <p:spPr>
          <a:xfrm>
            <a:off x="10327376" y="2672835"/>
            <a:ext cx="1702322" cy="3294343"/>
          </a:xfrm>
          <a:prstGeom prst="rect">
            <a:avLst/>
          </a:prstGeom>
          <a:solidFill>
            <a:srgbClr val="E1ECF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285750" indent="-285750">
              <a:buFontTx/>
              <a:buChar char="-"/>
            </a:pPr>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Start implementatie bij de leden </a:t>
            </a:r>
          </a:p>
          <a:p>
            <a:pPr marL="285750" indent="-285750">
              <a:buFontTx/>
              <a:buChar char="-"/>
            </a:pPr>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Bijeenkomst 7 mei: ophalen van ervaringen, delen van praktijken</a:t>
            </a:r>
          </a:p>
          <a:p>
            <a:pPr marL="285750" indent="-285750">
              <a:buFontTx/>
              <a:buChar char="-"/>
            </a:pPr>
            <a:r>
              <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rPr>
              <a:t>Dossierpagina op Valente.nl</a:t>
            </a:r>
          </a:p>
          <a:p>
            <a:pPr marL="285750" indent="-285750">
              <a:buFontTx/>
              <a:buChar char="-"/>
            </a:pPr>
            <a:endParaRPr lang="nl-NL" sz="1333"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Pijl: punthaak 3">
            <a:extLst>
              <a:ext uri="{FF2B5EF4-FFF2-40B4-BE49-F238E27FC236}">
                <a16:creationId xmlns:a16="http://schemas.microsoft.com/office/drawing/2014/main" id="{D03BA520-C388-49F5-FD49-B7187B995671}"/>
              </a:ext>
            </a:extLst>
          </p:cNvPr>
          <p:cNvSpPr/>
          <p:nvPr/>
        </p:nvSpPr>
        <p:spPr>
          <a:xfrm>
            <a:off x="10276885" y="1447916"/>
            <a:ext cx="1915115" cy="1145655"/>
          </a:xfrm>
          <a:prstGeom prst="chevron">
            <a:avLst>
              <a:gd name="adj" fmla="val 16711"/>
            </a:avLst>
          </a:prstGeom>
          <a:gradFill>
            <a:gsLst>
              <a:gs pos="0">
                <a:srgbClr val="625A98"/>
              </a:gs>
              <a:gs pos="100000">
                <a:srgbClr val="4068A7"/>
              </a:gs>
              <a:gs pos="0">
                <a:srgbClr val="8B4C84"/>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lIns="96000" tIns="672000" rIns="96000" bIns="96000" rtlCol="0" anchor="t"/>
          <a:lstStyle/>
          <a:p>
            <a:pPr algn="ctr">
              <a:spcBef>
                <a:spcPts val="800"/>
              </a:spcBef>
            </a:pPr>
            <a:r>
              <a:rPr lang="nl-NL" sz="1333" b="1" dirty="0">
                <a:solidFill>
                  <a:schemeClr val="bg2"/>
                </a:solidFill>
                <a:latin typeface="Calibri" panose="020F0502020204030204" pitchFamily="34" charset="0"/>
                <a:ea typeface="Calibri" panose="020F0502020204030204" pitchFamily="34" charset="0"/>
                <a:cs typeface="Calibri" panose="020F0502020204030204" pitchFamily="34" charset="0"/>
              </a:rPr>
              <a:t>2024 &amp; 2025</a:t>
            </a:r>
          </a:p>
        </p:txBody>
      </p:sp>
    </p:spTree>
    <p:extLst>
      <p:ext uri="{BB962C8B-B14F-4D97-AF65-F5344CB8AC3E}">
        <p14:creationId xmlns:p14="http://schemas.microsoft.com/office/powerpoint/2010/main" val="163544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5083B-5A68-9CE9-7A52-203E70BF3E9D}"/>
              </a:ext>
            </a:extLst>
          </p:cNvPr>
          <p:cNvSpPr>
            <a:spLocks noGrp="1"/>
          </p:cNvSpPr>
          <p:nvPr>
            <p:ph type="title"/>
          </p:nvPr>
        </p:nvSpPr>
        <p:spPr>
          <a:xfrm>
            <a:off x="799799" y="395042"/>
            <a:ext cx="11040000" cy="708620"/>
          </a:xfrm>
        </p:spPr>
        <p:txBody>
          <a:bodyPr vert="horz" lIns="121920" tIns="60960" rIns="121920" bIns="60960" rtlCol="0" anchor="ctr">
            <a:noAutofit/>
          </a:bodyPr>
          <a:lstStyle/>
          <a:p>
            <a:r>
              <a:rPr lang="nl-NL" sz="3200" dirty="0">
                <a:solidFill>
                  <a:srgbClr val="000000"/>
                </a:solidFill>
                <a:ea typeface="Calibri Light" panose="020F0302020204030204" pitchFamily="34" charset="0"/>
                <a:cs typeface="Calibri Light" panose="020F0302020204030204" pitchFamily="34" charset="0"/>
              </a:rPr>
              <a:t>N</a:t>
            </a:r>
            <a:r>
              <a:rPr lang="nl-NL" sz="3200" b="0" dirty="0">
                <a:solidFill>
                  <a:srgbClr val="000000"/>
                </a:solidFill>
                <a:ea typeface="Calibri Light" panose="020F0302020204030204" pitchFamily="34" charset="0"/>
                <a:cs typeface="Calibri Light" panose="020F0302020204030204" pitchFamily="34" charset="0"/>
              </a:rPr>
              <a:t>egen implementatiedoelen voor eind 2025</a:t>
            </a:r>
          </a:p>
        </p:txBody>
      </p:sp>
      <p:sp>
        <p:nvSpPr>
          <p:cNvPr id="3" name="Tijdelijke aanduiding voor voettekst 2">
            <a:extLst>
              <a:ext uri="{FF2B5EF4-FFF2-40B4-BE49-F238E27FC236}">
                <a16:creationId xmlns:a16="http://schemas.microsoft.com/office/drawing/2014/main" id="{8F97376F-5936-29B1-E6EF-DB5A63FFBAFB}"/>
              </a:ext>
            </a:extLst>
          </p:cNvPr>
          <p:cNvSpPr>
            <a:spLocks noGrp="1"/>
          </p:cNvSpPr>
          <p:nvPr>
            <p:ph type="ftr" sz="quarter" idx="3"/>
          </p:nvPr>
        </p:nvSpPr>
        <p:spPr>
          <a:xfrm>
            <a:off x="1758950" y="4722007"/>
            <a:ext cx="6576060" cy="273844"/>
          </a:xfrm>
          <a:prstGeom prst="rect">
            <a:avLst/>
          </a:prstGeom>
        </p:spPr>
        <p:txBody>
          <a:bodyPr vert="horz" lIns="91440" tIns="45720" rIns="91440" bIns="45720" rtlCol="0" anchor="ctr"/>
          <a:lstStyle>
            <a:defPPr>
              <a:defRPr lang="en-US"/>
            </a:defPPr>
            <a:lvl1pPr marL="0" algn="r" defTabSz="685783" rtl="0" eaLnBrk="1" latinLnBrk="0" hangingPunct="1">
              <a:defRPr sz="800" b="0" i="0" kern="1200">
                <a:solidFill>
                  <a:srgbClr val="1AB589"/>
                </a:solidFill>
                <a:latin typeface="Nunito Regular" charset="0"/>
                <a:ea typeface="Nunito Regular" charset="0"/>
                <a:cs typeface="Nunito Regular" charset="0"/>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endParaRPr lang="nl-NL" sz="120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ijdelijke aanduiding voor dianummer 3">
            <a:extLst>
              <a:ext uri="{FF2B5EF4-FFF2-40B4-BE49-F238E27FC236}">
                <a16:creationId xmlns:a16="http://schemas.microsoft.com/office/drawing/2014/main" id="{98D00FDE-9377-655C-2402-7AB651E550A7}"/>
              </a:ext>
            </a:extLst>
          </p:cNvPr>
          <p:cNvSpPr>
            <a:spLocks noGrp="1"/>
          </p:cNvSpPr>
          <p:nvPr>
            <p:ph type="sldNum" sz="quarter" idx="4"/>
          </p:nvPr>
        </p:nvSpPr>
        <p:spPr>
          <a:xfrm>
            <a:off x="8390125" y="4719695"/>
            <a:ext cx="460168" cy="273844"/>
          </a:xfrm>
          <a:prstGeom prst="rect">
            <a:avLst/>
          </a:prstGeom>
        </p:spPr>
        <p:txBody>
          <a:bodyPr lIns="0" tIns="0" rIns="0" bIns="0" anchor="ctr" anchorCtr="0"/>
          <a:lstStyle>
            <a:defPPr>
              <a:defRPr lang="en-US"/>
            </a:defPPr>
            <a:lvl1pPr marL="0" algn="ctr" defTabSz="685783" rtl="0" eaLnBrk="1" latinLnBrk="0" hangingPunct="1">
              <a:defRPr sz="800" b="0" i="0" kern="1200">
                <a:solidFill>
                  <a:srgbClr val="003F5A"/>
                </a:solidFill>
                <a:latin typeface="Nunito Regular" charset="0"/>
                <a:ea typeface="Nunito Regular" charset="0"/>
                <a:cs typeface="Nunito Regular" charset="0"/>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7B3E68AA-F0BB-D64A-98B4-E2318EE414FD}" type="slidenum">
              <a:rPr lang="nl-NL" smtClean="0"/>
              <a:pPr/>
              <a:t>5</a:t>
            </a:fld>
            <a:endParaRPr lang="nl-NL"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Rechthoek 4">
            <a:extLst>
              <a:ext uri="{FF2B5EF4-FFF2-40B4-BE49-F238E27FC236}">
                <a16:creationId xmlns:a16="http://schemas.microsoft.com/office/drawing/2014/main" id="{497DEFC0-998D-B758-3FCA-085B6C7FB07C}"/>
              </a:ext>
            </a:extLst>
          </p:cNvPr>
          <p:cNvSpPr/>
          <p:nvPr/>
        </p:nvSpPr>
        <p:spPr>
          <a:xfrm>
            <a:off x="4036335" y="1365251"/>
            <a:ext cx="1344000" cy="2110851"/>
          </a:xfrm>
          <a:prstGeom prst="rect">
            <a:avLst/>
          </a:prstGeom>
          <a:solidFill>
            <a:srgbClr val="2AAAAF"/>
          </a:solidFill>
          <a:ln w="12700" cap="flat" cmpd="sng" algn="ctr">
            <a:noFill/>
            <a:prstDash val="solid"/>
            <a:miter lim="800000"/>
          </a:ln>
          <a:effectLst/>
        </p:spPr>
        <p:txBody>
          <a:bodyPr lIns="96000" tIns="96000" rIns="96000" bIns="96000" rtlCol="0" anchor="ctr"/>
          <a:lstStyle/>
          <a:p>
            <a:pPr algn="ctr" defTabSz="1219170"/>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Structuur voor implementatie</a:t>
            </a:r>
          </a:p>
        </p:txBody>
      </p:sp>
      <p:pic>
        <p:nvPicPr>
          <p:cNvPr id="6" name="Graphic 5" descr="Speltactiekboekje met effen opvulling">
            <a:extLst>
              <a:ext uri="{FF2B5EF4-FFF2-40B4-BE49-F238E27FC236}">
                <a16:creationId xmlns:a16="http://schemas.microsoft.com/office/drawing/2014/main" id="{6DD363B7-E5E8-F514-01BA-84EABB7E6C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16335" y="1843623"/>
            <a:ext cx="384000" cy="384000"/>
          </a:xfrm>
          <a:prstGeom prst="rect">
            <a:avLst/>
          </a:prstGeom>
        </p:spPr>
      </p:pic>
      <p:sp>
        <p:nvSpPr>
          <p:cNvPr id="7" name="Rechthoek 6">
            <a:extLst>
              <a:ext uri="{FF2B5EF4-FFF2-40B4-BE49-F238E27FC236}">
                <a16:creationId xmlns:a16="http://schemas.microsoft.com/office/drawing/2014/main" id="{869F27F8-D631-722C-3C92-B6F6ABF7E307}"/>
              </a:ext>
            </a:extLst>
          </p:cNvPr>
          <p:cNvSpPr/>
          <p:nvPr/>
        </p:nvSpPr>
        <p:spPr>
          <a:xfrm>
            <a:off x="4038725" y="3546544"/>
            <a:ext cx="1344000" cy="2366616"/>
          </a:xfrm>
          <a:prstGeom prst="rect">
            <a:avLst/>
          </a:prstGeom>
          <a:solidFill>
            <a:srgbClr val="2AAAAF"/>
          </a:solidFill>
          <a:ln w="12700" cap="flat" cmpd="sng" algn="ctr">
            <a:noFill/>
            <a:prstDash val="solid"/>
            <a:miter lim="800000"/>
          </a:ln>
          <a:effectLst/>
        </p:spPr>
        <p:txBody>
          <a:bodyPr lIns="96000" tIns="96000" rIns="96000" bIns="96000" rtlCol="0" anchor="ctr"/>
          <a:lstStyle/>
          <a:p>
            <a:pPr algn="ctr" defTabSz="1219170"/>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Gelegenheid </a:t>
            </a:r>
            <a:b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br>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tot bij- en nascholing</a:t>
            </a:r>
          </a:p>
        </p:txBody>
      </p:sp>
      <p:sp>
        <p:nvSpPr>
          <p:cNvPr id="8" name="Rechthoek 7">
            <a:extLst>
              <a:ext uri="{FF2B5EF4-FFF2-40B4-BE49-F238E27FC236}">
                <a16:creationId xmlns:a16="http://schemas.microsoft.com/office/drawing/2014/main" id="{E542A524-ECD4-D3E0-601E-19F1F9E8365F}"/>
              </a:ext>
            </a:extLst>
          </p:cNvPr>
          <p:cNvSpPr/>
          <p:nvPr/>
        </p:nvSpPr>
        <p:spPr>
          <a:xfrm>
            <a:off x="5445419" y="1365250"/>
            <a:ext cx="1344000" cy="1651993"/>
          </a:xfrm>
          <a:prstGeom prst="rect">
            <a:avLst/>
          </a:prstGeom>
          <a:solidFill>
            <a:srgbClr val="2AAAAF"/>
          </a:solidFill>
          <a:ln w="12700" cap="flat" cmpd="sng" algn="ctr">
            <a:noFill/>
            <a:prstDash val="solid"/>
            <a:miter lim="800000"/>
          </a:ln>
          <a:effectLst/>
        </p:spPr>
        <p:txBody>
          <a:bodyPr lIns="96000" tIns="96000" rIns="96000" bIns="96000" rtlCol="0" anchor="ctr"/>
          <a:lstStyle/>
          <a:p>
            <a:pPr algn="ctr" defTabSz="1219170"/>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Ruimte voor </a:t>
            </a:r>
            <a:b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br>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reflectie</a:t>
            </a:r>
          </a:p>
        </p:txBody>
      </p:sp>
      <p:sp>
        <p:nvSpPr>
          <p:cNvPr id="9" name="Rechthoek 8">
            <a:extLst>
              <a:ext uri="{FF2B5EF4-FFF2-40B4-BE49-F238E27FC236}">
                <a16:creationId xmlns:a16="http://schemas.microsoft.com/office/drawing/2014/main" id="{30813550-5195-119B-F1E4-964CC62D2824}"/>
              </a:ext>
            </a:extLst>
          </p:cNvPr>
          <p:cNvSpPr/>
          <p:nvPr/>
        </p:nvSpPr>
        <p:spPr>
          <a:xfrm>
            <a:off x="5445419" y="3091372"/>
            <a:ext cx="1344000" cy="1444096"/>
          </a:xfrm>
          <a:prstGeom prst="rect">
            <a:avLst/>
          </a:prstGeom>
          <a:solidFill>
            <a:srgbClr val="2AAAAF"/>
          </a:solidFill>
          <a:ln w="12700" cap="flat" cmpd="sng" algn="ctr">
            <a:noFill/>
            <a:prstDash val="solid"/>
            <a:miter lim="800000"/>
          </a:ln>
          <a:effectLst/>
        </p:spPr>
        <p:txBody>
          <a:bodyPr lIns="96000" tIns="96000" rIns="96000" bIns="96000" rtlCol="0" anchor="ctr"/>
          <a:lstStyle/>
          <a:p>
            <a:pPr algn="ctr" defTabSz="1219170"/>
            <a:b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br>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Capaciteit en samenwerking binnen teams</a:t>
            </a:r>
          </a:p>
        </p:txBody>
      </p:sp>
      <p:sp>
        <p:nvSpPr>
          <p:cNvPr id="10" name="Rechthoek 9">
            <a:extLst>
              <a:ext uri="{FF2B5EF4-FFF2-40B4-BE49-F238E27FC236}">
                <a16:creationId xmlns:a16="http://schemas.microsoft.com/office/drawing/2014/main" id="{A02333C5-333D-E6D5-42CE-AB3EE0D06E93}"/>
              </a:ext>
            </a:extLst>
          </p:cNvPr>
          <p:cNvSpPr/>
          <p:nvPr/>
        </p:nvSpPr>
        <p:spPr>
          <a:xfrm>
            <a:off x="5445419" y="4611496"/>
            <a:ext cx="1344000" cy="1309841"/>
          </a:xfrm>
          <a:prstGeom prst="rect">
            <a:avLst/>
          </a:prstGeom>
          <a:solidFill>
            <a:srgbClr val="2AAAAF"/>
          </a:solidFill>
          <a:ln w="12700" cap="flat" cmpd="sng" algn="ctr">
            <a:noFill/>
            <a:prstDash val="solid"/>
            <a:miter lim="800000"/>
          </a:ln>
          <a:effectLst/>
        </p:spPr>
        <p:txBody>
          <a:bodyPr lIns="96000" tIns="96000" rIns="96000" bIns="96000" rtlCol="0" anchor="ctr"/>
          <a:lstStyle/>
          <a:p>
            <a:pPr algn="ctr" defTabSz="1219170"/>
            <a:b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br>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Samenwerking met andere teams &amp; organisaties</a:t>
            </a:r>
          </a:p>
        </p:txBody>
      </p:sp>
      <p:sp>
        <p:nvSpPr>
          <p:cNvPr id="11" name="Rechthoek 10">
            <a:extLst>
              <a:ext uri="{FF2B5EF4-FFF2-40B4-BE49-F238E27FC236}">
                <a16:creationId xmlns:a16="http://schemas.microsoft.com/office/drawing/2014/main" id="{4785072F-664C-A3E1-6E4C-A6B7584FCE51}"/>
              </a:ext>
            </a:extLst>
          </p:cNvPr>
          <p:cNvSpPr/>
          <p:nvPr/>
        </p:nvSpPr>
        <p:spPr>
          <a:xfrm>
            <a:off x="942726" y="1365252"/>
            <a:ext cx="3094773" cy="708621"/>
          </a:xfrm>
          <a:prstGeom prst="rect">
            <a:avLst/>
          </a:prstGeom>
          <a:solidFill>
            <a:srgbClr val="E9F6F7"/>
          </a:solidFill>
          <a:ln w="12700" cap="flat" cmpd="sng" algn="ctr">
            <a:noFill/>
            <a:prstDash val="solid"/>
            <a:miter lim="800000"/>
          </a:ln>
          <a:effectLst/>
        </p:spPr>
        <p:txBody>
          <a:bodyPr lIns="48000" tIns="48000" rIns="48000" bIns="48000" rtlCol="0" anchor="ctr"/>
          <a:lstStyle/>
          <a:p>
            <a:pPr defTabSz="1219170">
              <a:spcBef>
                <a:spcPts val="400"/>
              </a:spcBef>
              <a:defRPr/>
            </a:pPr>
            <a:r>
              <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Minimaal 70% van professionals onderschrijft </a:t>
            </a:r>
            <a:r>
              <a:rPr lang="nl-NL" sz="1200" kern="0" dirty="0" err="1">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HOZ</a:t>
            </a:r>
            <a:r>
              <a:rPr lang="nl-NL" sz="1200" kern="0" baseline="30000" dirty="0" err="1">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1</a:t>
            </a:r>
            <a:r>
              <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en ervaart dat management dit ook doet</a:t>
            </a:r>
          </a:p>
        </p:txBody>
      </p:sp>
      <p:sp>
        <p:nvSpPr>
          <p:cNvPr id="12" name="Rechthoek 11">
            <a:extLst>
              <a:ext uri="{FF2B5EF4-FFF2-40B4-BE49-F238E27FC236}">
                <a16:creationId xmlns:a16="http://schemas.microsoft.com/office/drawing/2014/main" id="{0F1E767F-8BAA-B025-5F72-A6754E2BB0C2}"/>
              </a:ext>
            </a:extLst>
          </p:cNvPr>
          <p:cNvSpPr/>
          <p:nvPr/>
        </p:nvSpPr>
        <p:spPr>
          <a:xfrm>
            <a:off x="942854" y="3546544"/>
            <a:ext cx="3095871" cy="2366613"/>
          </a:xfrm>
          <a:prstGeom prst="rect">
            <a:avLst/>
          </a:prstGeom>
          <a:solidFill>
            <a:srgbClr val="E9F6F7"/>
          </a:solidFill>
          <a:ln w="12700" cap="flat" cmpd="sng" algn="ctr">
            <a:noFill/>
            <a:prstDash val="solid"/>
            <a:miter lim="800000"/>
          </a:ln>
          <a:effectLst/>
        </p:spPr>
        <p:txBody>
          <a:bodyPr lIns="48000" tIns="48000" rIns="48000" bIns="48000" rtlCol="0" anchor="ctr"/>
          <a:lstStyle/>
          <a:p>
            <a:pPr defTabSz="1219170">
              <a:spcBef>
                <a:spcPts val="400"/>
              </a:spcBef>
            </a:pPr>
            <a:r>
              <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Minimaal 70% van professionals volgt minimaal 16 uur per jaar basis of bij- en nascholing met betrekking tot het leveren van </a:t>
            </a:r>
            <a:r>
              <a:rPr lang="nl-NL" sz="1200" kern="0" dirty="0" err="1">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HOZ</a:t>
            </a:r>
            <a:r>
              <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(waar mogelijk geïntegreerd in bestaande bij- en nascholingen)</a:t>
            </a:r>
          </a:p>
        </p:txBody>
      </p:sp>
      <p:sp>
        <p:nvSpPr>
          <p:cNvPr id="13" name="Rechthoek 12">
            <a:extLst>
              <a:ext uri="{FF2B5EF4-FFF2-40B4-BE49-F238E27FC236}">
                <a16:creationId xmlns:a16="http://schemas.microsoft.com/office/drawing/2014/main" id="{B82E0DED-26D8-F912-4D37-374A3D0655CC}"/>
              </a:ext>
            </a:extLst>
          </p:cNvPr>
          <p:cNvSpPr/>
          <p:nvPr/>
        </p:nvSpPr>
        <p:spPr>
          <a:xfrm>
            <a:off x="6789125" y="1365252"/>
            <a:ext cx="4464000" cy="672000"/>
          </a:xfrm>
          <a:prstGeom prst="rect">
            <a:avLst/>
          </a:prstGeom>
          <a:solidFill>
            <a:srgbClr val="E9F6F7"/>
          </a:solidFill>
          <a:ln w="12700" cap="flat" cmpd="sng" algn="ctr">
            <a:noFill/>
            <a:prstDash val="solid"/>
            <a:miter lim="800000"/>
          </a:ln>
          <a:effectLst/>
        </p:spPr>
        <p:txBody>
          <a:bodyPr lIns="48000" tIns="48000" rIns="48000" bIns="48000" rtlCol="0" anchor="ctr"/>
          <a:lstStyle/>
          <a:p>
            <a:pPr defTabSz="1219170">
              <a:spcBef>
                <a:spcPts val="400"/>
              </a:spcBef>
            </a:pPr>
            <a:r>
              <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Minimaal 70% van professionals ervaart voldoende ruimte voor reflectie op </a:t>
            </a:r>
            <a:r>
              <a:rPr lang="nl-NL" sz="1200" kern="0" dirty="0" err="1">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HOZ</a:t>
            </a:r>
            <a:r>
              <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dankzij structurele inbedding van casuïstiekbesprekingen, inter-/supervisie en moreel beraad</a:t>
            </a:r>
          </a:p>
        </p:txBody>
      </p:sp>
      <p:sp>
        <p:nvSpPr>
          <p:cNvPr id="14" name="Rechthoek 13">
            <a:extLst>
              <a:ext uri="{FF2B5EF4-FFF2-40B4-BE49-F238E27FC236}">
                <a16:creationId xmlns:a16="http://schemas.microsoft.com/office/drawing/2014/main" id="{E08F18E5-3288-B226-D27E-131EDDE67FD9}"/>
              </a:ext>
            </a:extLst>
          </p:cNvPr>
          <p:cNvSpPr/>
          <p:nvPr/>
        </p:nvSpPr>
        <p:spPr>
          <a:xfrm>
            <a:off x="6789125" y="3091372"/>
            <a:ext cx="4464000" cy="672000"/>
          </a:xfrm>
          <a:prstGeom prst="rect">
            <a:avLst/>
          </a:prstGeom>
          <a:solidFill>
            <a:srgbClr val="E9F6F7"/>
          </a:solidFill>
          <a:ln w="12700" cap="flat" cmpd="sng" algn="ctr">
            <a:noFill/>
            <a:prstDash val="solid"/>
            <a:miter lim="800000"/>
          </a:ln>
          <a:effectLst/>
        </p:spPr>
        <p:txBody>
          <a:bodyPr lIns="48000" tIns="48000" rIns="48000" bIns="48000" rtlCol="0" anchor="ctr"/>
          <a:lstStyle/>
          <a:p>
            <a:pPr defTabSz="1219170">
              <a:spcBef>
                <a:spcPts val="400"/>
              </a:spcBef>
            </a:pPr>
            <a:r>
              <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Minimaal 70% van professionals ervaart bij personeelstekorten tijdige en transparante communicatie en aandacht voor (creatieve) oplossingen door management</a:t>
            </a:r>
          </a:p>
        </p:txBody>
      </p:sp>
      <p:sp>
        <p:nvSpPr>
          <p:cNvPr id="15" name="Rechthoek 14">
            <a:extLst>
              <a:ext uri="{FF2B5EF4-FFF2-40B4-BE49-F238E27FC236}">
                <a16:creationId xmlns:a16="http://schemas.microsoft.com/office/drawing/2014/main" id="{78C36919-8BD1-5D17-8132-38B8CC46CD6C}"/>
              </a:ext>
            </a:extLst>
          </p:cNvPr>
          <p:cNvSpPr/>
          <p:nvPr/>
        </p:nvSpPr>
        <p:spPr>
          <a:xfrm>
            <a:off x="6789125" y="4611495"/>
            <a:ext cx="4464000" cy="672000"/>
          </a:xfrm>
          <a:prstGeom prst="rect">
            <a:avLst/>
          </a:prstGeom>
          <a:solidFill>
            <a:srgbClr val="E9F6F7"/>
          </a:solidFill>
          <a:ln w="12700" cap="flat" cmpd="sng" algn="ctr">
            <a:noFill/>
            <a:prstDash val="solid"/>
            <a:miter lim="800000"/>
          </a:ln>
          <a:effectLst/>
        </p:spPr>
        <p:txBody>
          <a:bodyPr lIns="48000" tIns="48000" rIns="0" bIns="48000" rtlCol="0" anchor="ctr"/>
          <a:lstStyle/>
          <a:p>
            <a:pPr defTabSz="1219170">
              <a:spcBef>
                <a:spcPts val="400"/>
              </a:spcBef>
            </a:pPr>
            <a:r>
              <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Minimaal 70% professionals ervaart dat eventueel ontbrekende kennis en vaardigheden binnen teams snel worden aangevuld dankzij korte lijnen voor samenwerking binnen en tussen organisatie(s)</a:t>
            </a:r>
          </a:p>
        </p:txBody>
      </p:sp>
      <p:sp>
        <p:nvSpPr>
          <p:cNvPr id="16" name="Rechthoek 15">
            <a:extLst>
              <a:ext uri="{FF2B5EF4-FFF2-40B4-BE49-F238E27FC236}">
                <a16:creationId xmlns:a16="http://schemas.microsoft.com/office/drawing/2014/main" id="{D84BBF2B-E776-AE2A-DAE4-1C07244971A8}"/>
              </a:ext>
            </a:extLst>
          </p:cNvPr>
          <p:cNvSpPr/>
          <p:nvPr/>
        </p:nvSpPr>
        <p:spPr>
          <a:xfrm>
            <a:off x="942726" y="2148917"/>
            <a:ext cx="3094773" cy="1327184"/>
          </a:xfrm>
          <a:prstGeom prst="rect">
            <a:avLst/>
          </a:prstGeom>
          <a:solidFill>
            <a:srgbClr val="E9F6F7"/>
          </a:solidFill>
          <a:ln w="12700" cap="flat" cmpd="sng" algn="ctr">
            <a:noFill/>
            <a:prstDash val="solid"/>
            <a:miter lim="800000"/>
          </a:ln>
          <a:effectLst/>
        </p:spPr>
        <p:txBody>
          <a:bodyPr lIns="48000" tIns="48000" rIns="48000" bIns="48000" rtlCol="0" anchor="ctr"/>
          <a:lstStyle/>
          <a:p>
            <a:pPr defTabSz="1219170">
              <a:spcBef>
                <a:spcPts val="400"/>
              </a:spcBef>
              <a:defRPr/>
            </a:pPr>
            <a:r>
              <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Organisatie heeft in </a:t>
            </a:r>
            <a:r>
              <a:rPr lang="nl-NL" sz="1200" kern="0" dirty="0" err="1">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Q3</a:t>
            </a:r>
            <a:r>
              <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2024 een door bestuur vastgesteld plan voor implementatie, waarin de PDCA-cyclus en ten minste de rollen en verantwoordelijkheden binnen de organisatie voor implementatie en borging zijn uitgewerkt</a:t>
            </a:r>
          </a:p>
        </p:txBody>
      </p:sp>
      <p:sp>
        <p:nvSpPr>
          <p:cNvPr id="18" name="Rechthoek 17">
            <a:extLst>
              <a:ext uri="{FF2B5EF4-FFF2-40B4-BE49-F238E27FC236}">
                <a16:creationId xmlns:a16="http://schemas.microsoft.com/office/drawing/2014/main" id="{3B26F944-21D2-D6F1-6092-1F3DDC3909E0}"/>
              </a:ext>
            </a:extLst>
          </p:cNvPr>
          <p:cNvSpPr/>
          <p:nvPr/>
        </p:nvSpPr>
        <p:spPr>
          <a:xfrm>
            <a:off x="577925" y="1365252"/>
            <a:ext cx="364800" cy="708621"/>
          </a:xfrm>
          <a:prstGeom prst="rect">
            <a:avLst/>
          </a:prstGeom>
          <a:solidFill>
            <a:srgbClr val="94D4D7"/>
          </a:solidFill>
          <a:ln w="12700" cap="flat" cmpd="sng" algn="ctr">
            <a:noFill/>
            <a:prstDash val="solid"/>
            <a:miter lim="800000"/>
          </a:ln>
          <a:effectLst/>
        </p:spPr>
        <p:txBody>
          <a:bodyPr lIns="96000" tIns="96000" rIns="96000" bIns="96000" rtlCol="0" anchor="ctr"/>
          <a:lstStyle/>
          <a:p>
            <a:pPr algn="ctr" defTabSz="1219170"/>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1</a:t>
            </a:r>
          </a:p>
        </p:txBody>
      </p:sp>
      <p:sp>
        <p:nvSpPr>
          <p:cNvPr id="19" name="Rechthoek 18">
            <a:extLst>
              <a:ext uri="{FF2B5EF4-FFF2-40B4-BE49-F238E27FC236}">
                <a16:creationId xmlns:a16="http://schemas.microsoft.com/office/drawing/2014/main" id="{93DD549E-5A43-1008-A01D-6410F85E2E26}"/>
              </a:ext>
            </a:extLst>
          </p:cNvPr>
          <p:cNvSpPr/>
          <p:nvPr/>
        </p:nvSpPr>
        <p:spPr>
          <a:xfrm>
            <a:off x="577925" y="2146617"/>
            <a:ext cx="364800" cy="1327184"/>
          </a:xfrm>
          <a:prstGeom prst="rect">
            <a:avLst/>
          </a:prstGeom>
          <a:solidFill>
            <a:srgbClr val="94D4D7"/>
          </a:solidFill>
          <a:ln w="12700" cap="flat" cmpd="sng" algn="ctr">
            <a:noFill/>
            <a:prstDash val="solid"/>
            <a:miter lim="800000"/>
          </a:ln>
          <a:effectLst/>
        </p:spPr>
        <p:txBody>
          <a:bodyPr lIns="96000" tIns="96000" rIns="96000" bIns="96000" rtlCol="0" anchor="ctr"/>
          <a:lstStyle/>
          <a:p>
            <a:pPr algn="ctr" defTabSz="1219170"/>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2</a:t>
            </a:r>
          </a:p>
        </p:txBody>
      </p:sp>
      <p:sp>
        <p:nvSpPr>
          <p:cNvPr id="20" name="Rechthoek 19">
            <a:extLst>
              <a:ext uri="{FF2B5EF4-FFF2-40B4-BE49-F238E27FC236}">
                <a16:creationId xmlns:a16="http://schemas.microsoft.com/office/drawing/2014/main" id="{CE667480-B051-3306-7EFF-825179E829B3}"/>
              </a:ext>
            </a:extLst>
          </p:cNvPr>
          <p:cNvSpPr/>
          <p:nvPr/>
        </p:nvSpPr>
        <p:spPr>
          <a:xfrm>
            <a:off x="577925" y="3546544"/>
            <a:ext cx="364800" cy="2366616"/>
          </a:xfrm>
          <a:prstGeom prst="rect">
            <a:avLst/>
          </a:prstGeom>
          <a:solidFill>
            <a:srgbClr val="94D4D7"/>
          </a:solidFill>
          <a:ln w="12700" cap="flat" cmpd="sng" algn="ctr">
            <a:noFill/>
            <a:prstDash val="solid"/>
            <a:miter lim="800000"/>
          </a:ln>
          <a:effectLst/>
        </p:spPr>
        <p:txBody>
          <a:bodyPr lIns="96000" tIns="96000" rIns="96000" bIns="96000" rtlCol="0" anchor="ctr"/>
          <a:lstStyle/>
          <a:p>
            <a:pPr algn="ctr" defTabSz="1219170"/>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3</a:t>
            </a:r>
          </a:p>
        </p:txBody>
      </p:sp>
      <p:sp>
        <p:nvSpPr>
          <p:cNvPr id="22" name="Rechthoek 21">
            <a:extLst>
              <a:ext uri="{FF2B5EF4-FFF2-40B4-BE49-F238E27FC236}">
                <a16:creationId xmlns:a16="http://schemas.microsoft.com/office/drawing/2014/main" id="{B3F8279A-08E9-04CD-6553-6AA5E6824F2B}"/>
              </a:ext>
            </a:extLst>
          </p:cNvPr>
          <p:cNvSpPr/>
          <p:nvPr/>
        </p:nvSpPr>
        <p:spPr>
          <a:xfrm>
            <a:off x="6789125" y="2114022"/>
            <a:ext cx="4464000" cy="900581"/>
          </a:xfrm>
          <a:prstGeom prst="rect">
            <a:avLst/>
          </a:prstGeom>
          <a:solidFill>
            <a:srgbClr val="E9F6F7"/>
          </a:solidFill>
          <a:ln w="12700" cap="flat" cmpd="sng" algn="ctr">
            <a:noFill/>
            <a:prstDash val="solid"/>
            <a:miter lim="800000"/>
          </a:ln>
          <a:effectLst/>
        </p:spPr>
        <p:txBody>
          <a:bodyPr lIns="48000" tIns="48000" rIns="48000" bIns="48000" rtlCol="0" anchor="ctr"/>
          <a:lstStyle/>
          <a:p>
            <a:pPr defTabSz="1219170">
              <a:spcBef>
                <a:spcPts val="400"/>
              </a:spcBef>
            </a:pPr>
            <a:r>
              <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Minimaal 70% van professionals ervaart dat ook bestuur en management zelf reflectief is op in hoeverre de organisatie </a:t>
            </a:r>
            <a:r>
              <a:rPr lang="nl-NL" sz="1200" kern="0" dirty="0" err="1">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HOZ</a:t>
            </a:r>
            <a:r>
              <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levert en hoe zij als management daar (verder) aan bij kunnen dragen</a:t>
            </a:r>
          </a:p>
        </p:txBody>
      </p:sp>
      <p:sp>
        <p:nvSpPr>
          <p:cNvPr id="23" name="Rechthoek 22">
            <a:extLst>
              <a:ext uri="{FF2B5EF4-FFF2-40B4-BE49-F238E27FC236}">
                <a16:creationId xmlns:a16="http://schemas.microsoft.com/office/drawing/2014/main" id="{F9786BB2-D70F-848D-9DB3-4B26E071ACCE}"/>
              </a:ext>
            </a:extLst>
          </p:cNvPr>
          <p:cNvSpPr/>
          <p:nvPr/>
        </p:nvSpPr>
        <p:spPr>
          <a:xfrm>
            <a:off x="6789125" y="3851432"/>
            <a:ext cx="4464000" cy="672000"/>
          </a:xfrm>
          <a:prstGeom prst="rect">
            <a:avLst/>
          </a:prstGeom>
          <a:solidFill>
            <a:srgbClr val="E9F6F7"/>
          </a:solidFill>
          <a:ln w="12700" cap="flat" cmpd="sng" algn="ctr">
            <a:noFill/>
            <a:prstDash val="solid"/>
            <a:miter lim="800000"/>
          </a:ln>
          <a:effectLst/>
        </p:spPr>
        <p:txBody>
          <a:bodyPr lIns="48000" tIns="48000" rIns="48000" bIns="48000" rtlCol="0" anchor="ctr"/>
          <a:lstStyle/>
          <a:p>
            <a:pPr defTabSz="1219170">
              <a:spcBef>
                <a:spcPts val="400"/>
              </a:spcBef>
            </a:pPr>
            <a:r>
              <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Minimaal 70% professionals ervaart dat er in de teamsamenstelling rekening wordt gehouden met aanwezige (complementaire) kennis en vaardigheden voor </a:t>
            </a:r>
            <a:r>
              <a:rPr lang="nl-NL" sz="1200" kern="0" dirty="0" err="1">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HOZ</a:t>
            </a:r>
            <a:endPar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4" name="Rechthoek 23">
            <a:extLst>
              <a:ext uri="{FF2B5EF4-FFF2-40B4-BE49-F238E27FC236}">
                <a16:creationId xmlns:a16="http://schemas.microsoft.com/office/drawing/2014/main" id="{50CC3C19-3770-45C2-CDF4-D6AC6A332F54}"/>
              </a:ext>
            </a:extLst>
          </p:cNvPr>
          <p:cNvSpPr/>
          <p:nvPr/>
        </p:nvSpPr>
        <p:spPr>
          <a:xfrm>
            <a:off x="6789125" y="5396885"/>
            <a:ext cx="4464000" cy="527667"/>
          </a:xfrm>
          <a:prstGeom prst="rect">
            <a:avLst/>
          </a:prstGeom>
          <a:solidFill>
            <a:srgbClr val="E9F6F7"/>
          </a:solidFill>
          <a:ln w="12700" cap="flat" cmpd="sng" algn="ctr">
            <a:noFill/>
            <a:prstDash val="solid"/>
            <a:miter lim="800000"/>
          </a:ln>
          <a:effectLst/>
        </p:spPr>
        <p:txBody>
          <a:bodyPr lIns="48000" tIns="48000" rIns="48000" bIns="48000" rtlCol="0" anchor="ctr"/>
          <a:lstStyle/>
          <a:p>
            <a:pPr defTabSz="1219170">
              <a:spcBef>
                <a:spcPts val="400"/>
              </a:spcBef>
            </a:pPr>
            <a:r>
              <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Minimaal 70% professionals ervaart dat er actief kennis wordt gedeeld binnen en tussen organisaties over de benodigde kennis en vaardigheden voor </a:t>
            </a:r>
            <a:r>
              <a:rPr lang="nl-NL" sz="1200" kern="0" dirty="0" err="1">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HOZ</a:t>
            </a:r>
            <a:endParaRPr lang="nl-NL" sz="1200"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Rechthoek 24">
            <a:extLst>
              <a:ext uri="{FF2B5EF4-FFF2-40B4-BE49-F238E27FC236}">
                <a16:creationId xmlns:a16="http://schemas.microsoft.com/office/drawing/2014/main" id="{6607191F-5B4F-D0DA-4BE3-B3DAFBBBE69F}"/>
              </a:ext>
            </a:extLst>
          </p:cNvPr>
          <p:cNvSpPr/>
          <p:nvPr/>
        </p:nvSpPr>
        <p:spPr>
          <a:xfrm>
            <a:off x="11253127" y="1365252"/>
            <a:ext cx="364800" cy="672000"/>
          </a:xfrm>
          <a:prstGeom prst="rect">
            <a:avLst/>
          </a:prstGeom>
          <a:solidFill>
            <a:srgbClr val="94D4D7"/>
          </a:solidFill>
          <a:ln w="12700" cap="flat" cmpd="sng" algn="ctr">
            <a:noFill/>
            <a:prstDash val="solid"/>
            <a:miter lim="800000"/>
          </a:ln>
          <a:effectLst/>
        </p:spPr>
        <p:txBody>
          <a:bodyPr lIns="96000" tIns="96000" rIns="96000" bIns="96000" rtlCol="0" anchor="ctr"/>
          <a:lstStyle/>
          <a:p>
            <a:pPr algn="ctr" defTabSz="1219170"/>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4</a:t>
            </a:r>
          </a:p>
        </p:txBody>
      </p:sp>
      <p:sp>
        <p:nvSpPr>
          <p:cNvPr id="26" name="Rechthoek 25">
            <a:extLst>
              <a:ext uri="{FF2B5EF4-FFF2-40B4-BE49-F238E27FC236}">
                <a16:creationId xmlns:a16="http://schemas.microsoft.com/office/drawing/2014/main" id="{D9A6D263-8B92-C2A1-581D-3F3330655D54}"/>
              </a:ext>
            </a:extLst>
          </p:cNvPr>
          <p:cNvSpPr/>
          <p:nvPr/>
        </p:nvSpPr>
        <p:spPr>
          <a:xfrm>
            <a:off x="11253127" y="2114022"/>
            <a:ext cx="364800" cy="903221"/>
          </a:xfrm>
          <a:prstGeom prst="rect">
            <a:avLst/>
          </a:prstGeom>
          <a:solidFill>
            <a:srgbClr val="94D4D7"/>
          </a:solidFill>
          <a:ln w="12700" cap="flat" cmpd="sng" algn="ctr">
            <a:noFill/>
            <a:prstDash val="solid"/>
            <a:miter lim="800000"/>
          </a:ln>
          <a:effectLst/>
        </p:spPr>
        <p:txBody>
          <a:bodyPr lIns="96000" tIns="96000" rIns="96000" bIns="96000" rtlCol="0" anchor="ctr"/>
          <a:lstStyle/>
          <a:p>
            <a:pPr algn="ctr" defTabSz="1219170"/>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5</a:t>
            </a:r>
          </a:p>
        </p:txBody>
      </p:sp>
      <p:sp>
        <p:nvSpPr>
          <p:cNvPr id="27" name="Rechthoek 26">
            <a:extLst>
              <a:ext uri="{FF2B5EF4-FFF2-40B4-BE49-F238E27FC236}">
                <a16:creationId xmlns:a16="http://schemas.microsoft.com/office/drawing/2014/main" id="{626FBE9E-31DC-6D92-9241-743DF4629006}"/>
              </a:ext>
            </a:extLst>
          </p:cNvPr>
          <p:cNvSpPr/>
          <p:nvPr/>
        </p:nvSpPr>
        <p:spPr>
          <a:xfrm>
            <a:off x="11253127" y="3091372"/>
            <a:ext cx="364800" cy="672000"/>
          </a:xfrm>
          <a:prstGeom prst="rect">
            <a:avLst/>
          </a:prstGeom>
          <a:solidFill>
            <a:srgbClr val="94D4D7"/>
          </a:solidFill>
          <a:ln w="12700" cap="flat" cmpd="sng" algn="ctr">
            <a:noFill/>
            <a:prstDash val="solid"/>
            <a:miter lim="800000"/>
          </a:ln>
          <a:effectLst/>
        </p:spPr>
        <p:txBody>
          <a:bodyPr lIns="96000" tIns="96000" rIns="96000" bIns="96000" rtlCol="0" anchor="ctr"/>
          <a:lstStyle/>
          <a:p>
            <a:pPr algn="ctr" defTabSz="1219170"/>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6</a:t>
            </a:r>
          </a:p>
        </p:txBody>
      </p:sp>
      <p:sp>
        <p:nvSpPr>
          <p:cNvPr id="28" name="Rechthoek 27">
            <a:extLst>
              <a:ext uri="{FF2B5EF4-FFF2-40B4-BE49-F238E27FC236}">
                <a16:creationId xmlns:a16="http://schemas.microsoft.com/office/drawing/2014/main" id="{0667CA3B-7029-2ED4-C69F-C3E7B6F779D3}"/>
              </a:ext>
            </a:extLst>
          </p:cNvPr>
          <p:cNvSpPr/>
          <p:nvPr/>
        </p:nvSpPr>
        <p:spPr>
          <a:xfrm>
            <a:off x="11253127" y="3851432"/>
            <a:ext cx="364800" cy="672000"/>
          </a:xfrm>
          <a:prstGeom prst="rect">
            <a:avLst/>
          </a:prstGeom>
          <a:solidFill>
            <a:srgbClr val="94D4D7"/>
          </a:solidFill>
          <a:ln w="12700" cap="flat" cmpd="sng" algn="ctr">
            <a:noFill/>
            <a:prstDash val="solid"/>
            <a:miter lim="800000"/>
          </a:ln>
          <a:effectLst/>
        </p:spPr>
        <p:txBody>
          <a:bodyPr lIns="96000" tIns="96000" rIns="96000" bIns="96000" rtlCol="0" anchor="ctr"/>
          <a:lstStyle/>
          <a:p>
            <a:pPr algn="ctr" defTabSz="1219170"/>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7</a:t>
            </a:r>
          </a:p>
        </p:txBody>
      </p:sp>
      <p:sp>
        <p:nvSpPr>
          <p:cNvPr id="29" name="Rechthoek 28">
            <a:extLst>
              <a:ext uri="{FF2B5EF4-FFF2-40B4-BE49-F238E27FC236}">
                <a16:creationId xmlns:a16="http://schemas.microsoft.com/office/drawing/2014/main" id="{B0E87999-F50B-1079-495A-EFAE12DF2361}"/>
              </a:ext>
            </a:extLst>
          </p:cNvPr>
          <p:cNvSpPr/>
          <p:nvPr/>
        </p:nvSpPr>
        <p:spPr>
          <a:xfrm>
            <a:off x="11253127" y="4611495"/>
            <a:ext cx="364800" cy="672000"/>
          </a:xfrm>
          <a:prstGeom prst="rect">
            <a:avLst/>
          </a:prstGeom>
          <a:solidFill>
            <a:srgbClr val="94D4D7"/>
          </a:solidFill>
          <a:ln w="12700" cap="flat" cmpd="sng" algn="ctr">
            <a:noFill/>
            <a:prstDash val="solid"/>
            <a:miter lim="800000"/>
          </a:ln>
          <a:effectLst/>
        </p:spPr>
        <p:txBody>
          <a:bodyPr lIns="96000" tIns="96000" rIns="96000" bIns="96000" rtlCol="0" anchor="ctr"/>
          <a:lstStyle/>
          <a:p>
            <a:pPr algn="ctr" defTabSz="1219170"/>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8</a:t>
            </a:r>
          </a:p>
        </p:txBody>
      </p:sp>
      <p:sp>
        <p:nvSpPr>
          <p:cNvPr id="30" name="Rechthoek 29">
            <a:extLst>
              <a:ext uri="{FF2B5EF4-FFF2-40B4-BE49-F238E27FC236}">
                <a16:creationId xmlns:a16="http://schemas.microsoft.com/office/drawing/2014/main" id="{0A3C78A2-4666-B979-9D0D-338A51625ED1}"/>
              </a:ext>
            </a:extLst>
          </p:cNvPr>
          <p:cNvSpPr/>
          <p:nvPr/>
        </p:nvSpPr>
        <p:spPr>
          <a:xfrm>
            <a:off x="11253127" y="5396885"/>
            <a:ext cx="364800" cy="528000"/>
          </a:xfrm>
          <a:prstGeom prst="rect">
            <a:avLst/>
          </a:prstGeom>
          <a:solidFill>
            <a:srgbClr val="94D4D7"/>
          </a:solidFill>
          <a:ln w="12700" cap="flat" cmpd="sng" algn="ctr">
            <a:noFill/>
            <a:prstDash val="solid"/>
            <a:miter lim="800000"/>
          </a:ln>
          <a:effectLst/>
        </p:spPr>
        <p:txBody>
          <a:bodyPr lIns="96000" tIns="96000" rIns="96000" bIns="96000" rtlCol="0" anchor="ctr"/>
          <a:lstStyle/>
          <a:p>
            <a:pPr algn="ctr" defTabSz="1219170"/>
            <a:r>
              <a:rPr lang="nl-NL" sz="1333" b="1" kern="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9</a:t>
            </a:r>
          </a:p>
        </p:txBody>
      </p:sp>
      <p:pic>
        <p:nvPicPr>
          <p:cNvPr id="31" name="Graphic 30" descr="Hiërarchie met effen opvulling">
            <a:extLst>
              <a:ext uri="{FF2B5EF4-FFF2-40B4-BE49-F238E27FC236}">
                <a16:creationId xmlns:a16="http://schemas.microsoft.com/office/drawing/2014/main" id="{6A405DCD-39A4-5A9C-A9E2-A18F08624A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4255" y="4678767"/>
            <a:ext cx="384000" cy="384000"/>
          </a:xfrm>
          <a:prstGeom prst="rect">
            <a:avLst/>
          </a:prstGeom>
        </p:spPr>
      </p:pic>
      <p:pic>
        <p:nvPicPr>
          <p:cNvPr id="32" name="Graphic 31" descr="Klaslokaal met effen opvulling">
            <a:extLst>
              <a:ext uri="{FF2B5EF4-FFF2-40B4-BE49-F238E27FC236}">
                <a16:creationId xmlns:a16="http://schemas.microsoft.com/office/drawing/2014/main" id="{A90599A1-A221-3B42-3DD3-919F51E007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18725" y="4067432"/>
            <a:ext cx="384000" cy="384000"/>
          </a:xfrm>
          <a:prstGeom prst="rect">
            <a:avLst/>
          </a:prstGeom>
        </p:spPr>
      </p:pic>
      <p:pic>
        <p:nvPicPr>
          <p:cNvPr id="33" name="Graphic 32" descr="Weerspiegeling met effen opvulling">
            <a:extLst>
              <a:ext uri="{FF2B5EF4-FFF2-40B4-BE49-F238E27FC236}">
                <a16:creationId xmlns:a16="http://schemas.microsoft.com/office/drawing/2014/main" id="{71D216A1-0AFA-DBEB-3EA1-9F57F10F98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5799" y="1614193"/>
            <a:ext cx="384000" cy="384000"/>
          </a:xfrm>
          <a:prstGeom prst="rect">
            <a:avLst/>
          </a:prstGeom>
        </p:spPr>
      </p:pic>
      <p:pic>
        <p:nvPicPr>
          <p:cNvPr id="34" name="Graphic 33" descr="Proost met effen opvulling">
            <a:extLst>
              <a:ext uri="{FF2B5EF4-FFF2-40B4-BE49-F238E27FC236}">
                <a16:creationId xmlns:a16="http://schemas.microsoft.com/office/drawing/2014/main" id="{0E2A4913-8321-21FC-AEC8-A5C7273181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16997" y="3208092"/>
            <a:ext cx="384000" cy="384000"/>
          </a:xfrm>
          <a:prstGeom prst="rect">
            <a:avLst/>
          </a:prstGeom>
        </p:spPr>
      </p:pic>
      <p:sp>
        <p:nvSpPr>
          <p:cNvPr id="47" name="Rechthoek 46">
            <a:extLst>
              <a:ext uri="{FF2B5EF4-FFF2-40B4-BE49-F238E27FC236}">
                <a16:creationId xmlns:a16="http://schemas.microsoft.com/office/drawing/2014/main" id="{CD53706A-674D-F05E-3372-BBCE6FC11C63}"/>
              </a:ext>
            </a:extLst>
          </p:cNvPr>
          <p:cNvSpPr/>
          <p:nvPr/>
        </p:nvSpPr>
        <p:spPr>
          <a:xfrm>
            <a:off x="5015535" y="3236101"/>
            <a:ext cx="364800" cy="240000"/>
          </a:xfrm>
          <a:prstGeom prst="rect">
            <a:avLst/>
          </a:prstGeom>
          <a:solidFill>
            <a:srgbClr val="2AAAAF"/>
          </a:solidFill>
          <a:ln>
            <a:noFill/>
          </a:ln>
        </p:spPr>
        <p:style>
          <a:lnRef idx="2">
            <a:schemeClr val="accent6">
              <a:shade val="50000"/>
            </a:schemeClr>
          </a:lnRef>
          <a:fillRef idx="1">
            <a:schemeClr val="accent6"/>
          </a:fillRef>
          <a:effectRef idx="0">
            <a:schemeClr val="accent6"/>
          </a:effectRef>
          <a:fontRef idx="minor">
            <a:schemeClr val="lt1"/>
          </a:fontRef>
        </p:style>
        <p:txBody>
          <a:bodyPr lIns="48000" tIns="48000" rIns="48000" bIns="48000" rtlCol="0" anchor="ctr"/>
          <a:lstStyle/>
          <a:p>
            <a:pPr algn="r"/>
            <a:r>
              <a:rPr lang="nl-NL" sz="1333"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a:t>
            </a:r>
          </a:p>
        </p:txBody>
      </p:sp>
      <p:sp>
        <p:nvSpPr>
          <p:cNvPr id="48" name="Rechthoek 47">
            <a:extLst>
              <a:ext uri="{FF2B5EF4-FFF2-40B4-BE49-F238E27FC236}">
                <a16:creationId xmlns:a16="http://schemas.microsoft.com/office/drawing/2014/main" id="{043BA837-CFBE-2FE5-7392-370070BFF41F}"/>
              </a:ext>
            </a:extLst>
          </p:cNvPr>
          <p:cNvSpPr/>
          <p:nvPr/>
        </p:nvSpPr>
        <p:spPr>
          <a:xfrm>
            <a:off x="5445419" y="2777243"/>
            <a:ext cx="364800" cy="240000"/>
          </a:xfrm>
          <a:prstGeom prst="rect">
            <a:avLst/>
          </a:prstGeom>
          <a:solidFill>
            <a:srgbClr val="2AAAAF"/>
          </a:solidFill>
          <a:ln>
            <a:noFill/>
          </a:ln>
        </p:spPr>
        <p:style>
          <a:lnRef idx="2">
            <a:schemeClr val="accent6">
              <a:shade val="50000"/>
            </a:schemeClr>
          </a:lnRef>
          <a:fillRef idx="1">
            <a:schemeClr val="accent6"/>
          </a:fillRef>
          <a:effectRef idx="0">
            <a:schemeClr val="accent6"/>
          </a:effectRef>
          <a:fontRef idx="minor">
            <a:schemeClr val="lt1"/>
          </a:fontRef>
        </p:style>
        <p:txBody>
          <a:bodyPr lIns="48000" tIns="48000" rIns="48000" bIns="48000" rtlCol="0" anchor="ctr"/>
          <a:lstStyle/>
          <a:p>
            <a:r>
              <a:rPr lang="nl-NL" sz="1333"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a:t>
            </a:r>
          </a:p>
        </p:txBody>
      </p:sp>
      <p:sp>
        <p:nvSpPr>
          <p:cNvPr id="49" name="Rechthoek 48">
            <a:extLst>
              <a:ext uri="{FF2B5EF4-FFF2-40B4-BE49-F238E27FC236}">
                <a16:creationId xmlns:a16="http://schemas.microsoft.com/office/drawing/2014/main" id="{A9E3371C-52B0-EF4E-1452-DC5EEDD3E44F}"/>
              </a:ext>
            </a:extLst>
          </p:cNvPr>
          <p:cNvSpPr/>
          <p:nvPr/>
        </p:nvSpPr>
        <p:spPr>
          <a:xfrm>
            <a:off x="5017925" y="5673160"/>
            <a:ext cx="364800" cy="240000"/>
          </a:xfrm>
          <a:prstGeom prst="rect">
            <a:avLst/>
          </a:prstGeom>
          <a:solidFill>
            <a:srgbClr val="2AAAAF"/>
          </a:solidFill>
          <a:ln>
            <a:noFill/>
          </a:ln>
        </p:spPr>
        <p:style>
          <a:lnRef idx="2">
            <a:schemeClr val="accent6">
              <a:shade val="50000"/>
            </a:schemeClr>
          </a:lnRef>
          <a:fillRef idx="1">
            <a:schemeClr val="accent6"/>
          </a:fillRef>
          <a:effectRef idx="0">
            <a:schemeClr val="accent6"/>
          </a:effectRef>
          <a:fontRef idx="minor">
            <a:schemeClr val="lt1"/>
          </a:fontRef>
        </p:style>
        <p:txBody>
          <a:bodyPr lIns="48000" tIns="48000" rIns="48000" bIns="48000" rtlCol="0" anchor="ctr"/>
          <a:lstStyle/>
          <a:p>
            <a:pPr algn="r"/>
            <a:r>
              <a:rPr lang="nl-NL" sz="1333"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B</a:t>
            </a:r>
          </a:p>
        </p:txBody>
      </p:sp>
      <p:sp>
        <p:nvSpPr>
          <p:cNvPr id="50" name="Rechthoek 49">
            <a:extLst>
              <a:ext uri="{FF2B5EF4-FFF2-40B4-BE49-F238E27FC236}">
                <a16:creationId xmlns:a16="http://schemas.microsoft.com/office/drawing/2014/main" id="{89EDD20E-EF79-A3C8-FD84-F3D3DA54EE84}"/>
              </a:ext>
            </a:extLst>
          </p:cNvPr>
          <p:cNvSpPr/>
          <p:nvPr/>
        </p:nvSpPr>
        <p:spPr>
          <a:xfrm>
            <a:off x="5445419" y="4295468"/>
            <a:ext cx="364800" cy="240000"/>
          </a:xfrm>
          <a:prstGeom prst="rect">
            <a:avLst/>
          </a:prstGeom>
          <a:solidFill>
            <a:srgbClr val="2AAAAF"/>
          </a:solidFill>
          <a:ln>
            <a:noFill/>
          </a:ln>
        </p:spPr>
        <p:style>
          <a:lnRef idx="2">
            <a:schemeClr val="accent6">
              <a:shade val="50000"/>
            </a:schemeClr>
          </a:lnRef>
          <a:fillRef idx="1">
            <a:schemeClr val="accent6"/>
          </a:fillRef>
          <a:effectRef idx="0">
            <a:schemeClr val="accent6"/>
          </a:effectRef>
          <a:fontRef idx="minor">
            <a:schemeClr val="lt1"/>
          </a:fontRef>
        </p:style>
        <p:txBody>
          <a:bodyPr lIns="48000" tIns="48000" rIns="48000" bIns="48000" rtlCol="0" anchor="ctr"/>
          <a:lstStyle/>
          <a:p>
            <a:r>
              <a:rPr lang="nl-NL" sz="1333"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
            </a:r>
          </a:p>
        </p:txBody>
      </p:sp>
      <p:sp>
        <p:nvSpPr>
          <p:cNvPr id="51" name="Rechthoek 50">
            <a:extLst>
              <a:ext uri="{FF2B5EF4-FFF2-40B4-BE49-F238E27FC236}">
                <a16:creationId xmlns:a16="http://schemas.microsoft.com/office/drawing/2014/main" id="{866245B2-2182-0936-29FE-5A33A334BC80}"/>
              </a:ext>
            </a:extLst>
          </p:cNvPr>
          <p:cNvSpPr/>
          <p:nvPr/>
        </p:nvSpPr>
        <p:spPr>
          <a:xfrm>
            <a:off x="5445419" y="5681336"/>
            <a:ext cx="364800" cy="2400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48000" tIns="48000" rIns="48000" bIns="48000" rtlCol="0" anchor="ctr"/>
          <a:lstStyle/>
          <a:p>
            <a:r>
              <a:rPr lang="nl-NL" sz="1333"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E</a:t>
            </a:r>
          </a:p>
        </p:txBody>
      </p:sp>
      <p:pic>
        <p:nvPicPr>
          <p:cNvPr id="52" name="Tijdelijke aanduiding voor inhoud 4" descr="Afbeelding met tekst, illustratie&#10;&#10;Automatisch gegenereerde beschrijving">
            <a:extLst>
              <a:ext uri="{FF2B5EF4-FFF2-40B4-BE49-F238E27FC236}">
                <a16:creationId xmlns:a16="http://schemas.microsoft.com/office/drawing/2014/main" id="{3F5C2E4E-EFF8-4544-1D65-56E38DBCE78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87626" y="1"/>
            <a:ext cx="708620" cy="708620"/>
          </a:xfrm>
          <a:prstGeom prst="rect">
            <a:avLst/>
          </a:prstGeom>
        </p:spPr>
      </p:pic>
    </p:spTree>
    <p:extLst>
      <p:ext uri="{BB962C8B-B14F-4D97-AF65-F5344CB8AC3E}">
        <p14:creationId xmlns:p14="http://schemas.microsoft.com/office/powerpoint/2010/main" val="40541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28D53-87CC-A41A-BEFA-333C7F056F6C}"/>
            </a:ext>
          </a:extLst>
        </p:cNvPr>
        <p:cNvGrpSpPr/>
        <p:nvPr/>
      </p:nvGrpSpPr>
      <p:grpSpPr>
        <a:xfrm>
          <a:off x="0" y="0"/>
          <a:ext cx="0" cy="0"/>
          <a:chOff x="0" y="0"/>
          <a:chExt cx="0" cy="0"/>
        </a:xfrm>
      </p:grpSpPr>
      <p:pic>
        <p:nvPicPr>
          <p:cNvPr id="5" name="Tijdelijke aanduiding voor inhoud 4" descr="Afbeelding met tekst, illustratie&#10;&#10;Automatisch gegenereerde beschrijving">
            <a:extLst>
              <a:ext uri="{FF2B5EF4-FFF2-40B4-BE49-F238E27FC236}">
                <a16:creationId xmlns:a16="http://schemas.microsoft.com/office/drawing/2014/main" id="{41D26318-BFE4-8858-8CC0-FA5C4C9D68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6600" y="155765"/>
            <a:ext cx="914400" cy="914400"/>
          </a:xfrm>
        </p:spPr>
      </p:pic>
      <p:sp>
        <p:nvSpPr>
          <p:cNvPr id="6" name="Tijdelijke aanduiding voor inhoud 2">
            <a:extLst>
              <a:ext uri="{FF2B5EF4-FFF2-40B4-BE49-F238E27FC236}">
                <a16:creationId xmlns:a16="http://schemas.microsoft.com/office/drawing/2014/main" id="{53624CAC-F0A7-ACB1-63F5-8DA2E26F7AE9}"/>
              </a:ext>
            </a:extLst>
          </p:cNvPr>
          <p:cNvSpPr txBox="1">
            <a:spLocks/>
          </p:cNvSpPr>
          <p:nvPr/>
        </p:nvSpPr>
        <p:spPr>
          <a:xfrm>
            <a:off x="689758" y="1279526"/>
            <a:ext cx="10515600" cy="4861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800"/>
              </a:spcAft>
              <a:buNone/>
            </a:pPr>
            <a:endParaRPr lang="nl-N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FontTx/>
              <a:buChar char="-"/>
            </a:pPr>
            <a:endParaRPr lang="nl-NL" sz="2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FontTx/>
              <a:buChar char="-"/>
            </a:pPr>
            <a:endParaRPr lang="nl-NL"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el 1">
            <a:extLst>
              <a:ext uri="{FF2B5EF4-FFF2-40B4-BE49-F238E27FC236}">
                <a16:creationId xmlns:a16="http://schemas.microsoft.com/office/drawing/2014/main" id="{ADD23B2D-2D66-5207-EE73-F546E310E76A}"/>
              </a:ext>
            </a:extLst>
          </p:cNvPr>
          <p:cNvSpPr>
            <a:spLocks noGrp="1"/>
          </p:cNvSpPr>
          <p:nvPr>
            <p:ph type="title"/>
          </p:nvPr>
        </p:nvSpPr>
        <p:spPr>
          <a:xfrm>
            <a:off x="948694" y="451689"/>
            <a:ext cx="10515600" cy="530415"/>
          </a:xfrm>
        </p:spPr>
        <p:txBody>
          <a:bodyPr>
            <a:noAutofit/>
          </a:bodyPr>
          <a:lstStyle/>
          <a:p>
            <a:r>
              <a:rPr lang="nl-NL" b="1" dirty="0"/>
              <a:t>Dossierpagina</a:t>
            </a:r>
          </a:p>
        </p:txBody>
      </p:sp>
      <p:pic>
        <p:nvPicPr>
          <p:cNvPr id="3" name="Afbeelding 2">
            <a:extLst>
              <a:ext uri="{FF2B5EF4-FFF2-40B4-BE49-F238E27FC236}">
                <a16:creationId xmlns:a16="http://schemas.microsoft.com/office/drawing/2014/main" id="{72707F35-7ABF-0EC4-4F33-4D5D1E781754}"/>
              </a:ext>
            </a:extLst>
          </p:cNvPr>
          <p:cNvPicPr>
            <a:picLocks noChangeAspect="1"/>
          </p:cNvPicPr>
          <p:nvPr/>
        </p:nvPicPr>
        <p:blipFill rotWithShape="1">
          <a:blip r:embed="rId4">
            <a:extLst>
              <a:ext uri="{28A0092B-C50C-407E-A947-70E740481C1C}">
                <a14:useLocalDpi xmlns:a14="http://schemas.microsoft.com/office/drawing/2010/main" val="0"/>
              </a:ext>
            </a:extLst>
          </a:blip>
          <a:srcRect l="38118" b="16382"/>
          <a:stretch/>
        </p:blipFill>
        <p:spPr>
          <a:xfrm>
            <a:off x="0" y="3162108"/>
            <a:ext cx="1554335" cy="3695892"/>
          </a:xfrm>
          <a:prstGeom prst="rect">
            <a:avLst/>
          </a:prstGeom>
        </p:spPr>
      </p:pic>
      <p:pic>
        <p:nvPicPr>
          <p:cNvPr id="8" name="Afbeelding 7">
            <a:extLst>
              <a:ext uri="{FF2B5EF4-FFF2-40B4-BE49-F238E27FC236}">
                <a16:creationId xmlns:a16="http://schemas.microsoft.com/office/drawing/2014/main" id="{41ACFD9F-78C8-D1E2-C643-DC5103BA4C79}"/>
              </a:ext>
            </a:extLst>
          </p:cNvPr>
          <p:cNvPicPr>
            <a:picLocks noChangeAspect="1"/>
          </p:cNvPicPr>
          <p:nvPr/>
        </p:nvPicPr>
        <p:blipFill>
          <a:blip r:embed="rId5"/>
          <a:stretch>
            <a:fillRect/>
          </a:stretch>
        </p:blipFill>
        <p:spPr>
          <a:xfrm>
            <a:off x="4989697" y="195711"/>
            <a:ext cx="4898770" cy="6448945"/>
          </a:xfrm>
          <a:prstGeom prst="rect">
            <a:avLst/>
          </a:prstGeom>
        </p:spPr>
      </p:pic>
    </p:spTree>
    <p:extLst>
      <p:ext uri="{BB962C8B-B14F-4D97-AF65-F5344CB8AC3E}">
        <p14:creationId xmlns:p14="http://schemas.microsoft.com/office/powerpoint/2010/main" val="3259683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093E8-6131-E511-CEBE-3965B736D094}"/>
            </a:ext>
          </a:extLst>
        </p:cNvPr>
        <p:cNvGrpSpPr/>
        <p:nvPr/>
      </p:nvGrpSpPr>
      <p:grpSpPr>
        <a:xfrm>
          <a:off x="0" y="0"/>
          <a:ext cx="0" cy="0"/>
          <a:chOff x="0" y="0"/>
          <a:chExt cx="0" cy="0"/>
        </a:xfrm>
      </p:grpSpPr>
      <p:sp>
        <p:nvSpPr>
          <p:cNvPr id="7" name="Titel 1">
            <a:extLst>
              <a:ext uri="{FF2B5EF4-FFF2-40B4-BE49-F238E27FC236}">
                <a16:creationId xmlns:a16="http://schemas.microsoft.com/office/drawing/2014/main" id="{777AE845-9BEA-43B4-30BA-58763E52DC7A}"/>
              </a:ext>
            </a:extLst>
          </p:cNvPr>
          <p:cNvSpPr>
            <a:spLocks noGrp="1"/>
          </p:cNvSpPr>
          <p:nvPr>
            <p:ph type="title"/>
          </p:nvPr>
        </p:nvSpPr>
        <p:spPr/>
        <p:txBody>
          <a:bodyPr>
            <a:noAutofit/>
          </a:bodyPr>
          <a:lstStyle/>
          <a:p>
            <a:r>
              <a:rPr lang="nl-NL" b="1" dirty="0"/>
              <a:t>Kwaliteitsinstrumenten </a:t>
            </a:r>
            <a:br>
              <a:rPr lang="nl-NL" b="1" dirty="0"/>
            </a:br>
            <a:r>
              <a:rPr lang="nl-NL" b="1" dirty="0"/>
              <a:t>maatschappelijke ondersteuning en zorg</a:t>
            </a:r>
          </a:p>
        </p:txBody>
      </p:sp>
      <p:sp>
        <p:nvSpPr>
          <p:cNvPr id="6" name="Tijdelijke aanduiding voor inhoud 2">
            <a:extLst>
              <a:ext uri="{FF2B5EF4-FFF2-40B4-BE49-F238E27FC236}">
                <a16:creationId xmlns:a16="http://schemas.microsoft.com/office/drawing/2014/main" id="{DE688F61-20F0-0DC7-712A-D17CAA800537}"/>
              </a:ext>
            </a:extLst>
          </p:cNvPr>
          <p:cNvSpPr txBox="1">
            <a:spLocks/>
          </p:cNvSpPr>
          <p:nvPr/>
        </p:nvSpPr>
        <p:spPr>
          <a:xfrm>
            <a:off x="689758" y="1279526"/>
            <a:ext cx="10515600" cy="4861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800"/>
              </a:spcAft>
              <a:buNone/>
            </a:pPr>
            <a:endParaRPr lang="nl-N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FontTx/>
              <a:buChar char="-"/>
            </a:pPr>
            <a:endParaRPr lang="nl-NL" sz="28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FontTx/>
              <a:buChar char="-"/>
            </a:pPr>
            <a:endParaRPr lang="nl-NL" sz="2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C9020AC8-3677-8B2C-C580-50F4D002D91B}"/>
              </a:ext>
            </a:extLst>
          </p:cNvPr>
          <p:cNvPicPr>
            <a:picLocks noChangeAspect="1"/>
          </p:cNvPicPr>
          <p:nvPr/>
        </p:nvPicPr>
        <p:blipFill rotWithShape="1">
          <a:blip r:embed="rId3">
            <a:extLst>
              <a:ext uri="{28A0092B-C50C-407E-A947-70E740481C1C}">
                <a14:useLocalDpi xmlns:a14="http://schemas.microsoft.com/office/drawing/2010/main" val="0"/>
              </a:ext>
            </a:extLst>
          </a:blip>
          <a:srcRect l="38118" b="16382"/>
          <a:stretch/>
        </p:blipFill>
        <p:spPr>
          <a:xfrm>
            <a:off x="0" y="3162108"/>
            <a:ext cx="1554335" cy="3695892"/>
          </a:xfrm>
          <a:prstGeom prst="rect">
            <a:avLst/>
          </a:prstGeom>
        </p:spPr>
      </p:pic>
      <p:sp>
        <p:nvSpPr>
          <p:cNvPr id="4" name="Tijdelijke aanduiding voor inhoud 3">
            <a:extLst>
              <a:ext uri="{FF2B5EF4-FFF2-40B4-BE49-F238E27FC236}">
                <a16:creationId xmlns:a16="http://schemas.microsoft.com/office/drawing/2014/main" id="{BD32A16C-8C3E-85B2-44D6-D35D5DC4AE84}"/>
              </a:ext>
            </a:extLst>
          </p:cNvPr>
          <p:cNvSpPr>
            <a:spLocks noGrp="1"/>
          </p:cNvSpPr>
          <p:nvPr>
            <p:ph idx="1"/>
          </p:nvPr>
        </p:nvSpPr>
        <p:spPr/>
        <p:txBody>
          <a:bodyPr>
            <a:normAutofit fontScale="85000" lnSpcReduction="20000"/>
          </a:bodyPr>
          <a:lstStyle/>
          <a:p>
            <a:pPr marL="0" indent="0">
              <a:buNone/>
            </a:pPr>
            <a:r>
              <a:rPr lang="nl-NL" dirty="0"/>
              <a:t>Er zijn meerdere kwaliteitskaders en standaarden die zich richten op de ondersteuning van kwetsbare mensen. Voor ons werkveld zijn dit de volgende: </a:t>
            </a:r>
          </a:p>
          <a:p>
            <a:pPr marL="0" indent="0">
              <a:buNone/>
            </a:pPr>
            <a:endParaRPr lang="nl-NL" dirty="0"/>
          </a:p>
          <a:p>
            <a:r>
              <a:rPr lang="nl-NL" dirty="0"/>
              <a:t>Handreiking kwaliteitseisen Beschermd Wonen en Maatschappelijke opvang (2016)</a:t>
            </a:r>
          </a:p>
          <a:p>
            <a:r>
              <a:rPr lang="nl-NL" dirty="0"/>
              <a:t>Normenkader kinderen in de opvang (2023)</a:t>
            </a:r>
          </a:p>
          <a:p>
            <a:r>
              <a:rPr lang="nl-NL" dirty="0"/>
              <a:t>Kwaliteitskader langdurige zorg in de GGZ (2024)</a:t>
            </a:r>
          </a:p>
          <a:p>
            <a:r>
              <a:rPr lang="nl-NL" dirty="0"/>
              <a:t>Kwaliteitskader forensische zorg (2022)</a:t>
            </a:r>
          </a:p>
          <a:p>
            <a:r>
              <a:rPr lang="nl-NL" dirty="0"/>
              <a:t>Kwaliteitsstandaard herstelprofessional (2023)</a:t>
            </a:r>
          </a:p>
          <a:p>
            <a:r>
              <a:rPr lang="nl-NL" dirty="0"/>
              <a:t>Zorgstandaard ervaringsdeskundigheid (2022)</a:t>
            </a:r>
          </a:p>
          <a:p>
            <a:r>
              <a:rPr lang="nl-NL" dirty="0"/>
              <a:t>Handleiding voor betekenisvolle participatie voor beleidsmakers (2023)</a:t>
            </a:r>
          </a:p>
          <a:p>
            <a:r>
              <a:rPr lang="nl-NL" dirty="0"/>
              <a:t>Dashboards beschermd thuis en aanpak dakloosheid (2023)</a:t>
            </a:r>
          </a:p>
          <a:p>
            <a:pPr marL="0" indent="0">
              <a:buNone/>
            </a:pPr>
            <a:endParaRPr lang="nl-NL" dirty="0"/>
          </a:p>
        </p:txBody>
      </p:sp>
    </p:spTree>
    <p:extLst>
      <p:ext uri="{BB962C8B-B14F-4D97-AF65-F5344CB8AC3E}">
        <p14:creationId xmlns:p14="http://schemas.microsoft.com/office/powerpoint/2010/main" val="213412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2F347-2C07-17E9-A33B-B5E4FF6C839C}"/>
              </a:ext>
            </a:extLst>
          </p:cNvPr>
          <p:cNvSpPr>
            <a:spLocks noGrp="1"/>
          </p:cNvSpPr>
          <p:nvPr>
            <p:ph type="title"/>
          </p:nvPr>
        </p:nvSpPr>
        <p:spPr>
          <a:xfrm>
            <a:off x="838200" y="365126"/>
            <a:ext cx="10515600" cy="800128"/>
          </a:xfrm>
        </p:spPr>
        <p:txBody>
          <a:bodyPr>
            <a:normAutofit/>
          </a:bodyPr>
          <a:lstStyle/>
          <a:p>
            <a:r>
              <a:rPr lang="nl-NL" sz="3600" b="1" dirty="0"/>
              <a:t>Perspectief van de verschillende kwaliteitsinstrumenten</a:t>
            </a:r>
          </a:p>
        </p:txBody>
      </p:sp>
      <p:sp>
        <p:nvSpPr>
          <p:cNvPr id="3" name="Tijdelijke aanduiding voor inhoud 2">
            <a:extLst>
              <a:ext uri="{FF2B5EF4-FFF2-40B4-BE49-F238E27FC236}">
                <a16:creationId xmlns:a16="http://schemas.microsoft.com/office/drawing/2014/main" id="{E381381C-4608-78D5-650D-4E6928A4D4CD}"/>
              </a:ext>
            </a:extLst>
          </p:cNvPr>
          <p:cNvSpPr>
            <a:spLocks noGrp="1"/>
          </p:cNvSpPr>
          <p:nvPr>
            <p:ph idx="1"/>
          </p:nvPr>
        </p:nvSpPr>
        <p:spPr>
          <a:xfrm>
            <a:off x="838200" y="1253330"/>
            <a:ext cx="10515600" cy="4767143"/>
          </a:xfrm>
        </p:spPr>
        <p:txBody>
          <a:bodyPr vert="horz" lIns="91440" tIns="45720" rIns="91440" bIns="45720" rtlCol="0" anchor="t">
            <a:normAutofit fontScale="85000" lnSpcReduction="10000"/>
          </a:bodyPr>
          <a:lstStyle/>
          <a:p>
            <a:r>
              <a:rPr lang="nl-NL" sz="2100" dirty="0"/>
              <a:t>Handreiking kwaliteitseisen maatschappelijke opvang en beschermd wonen: kwaliteit ontstaat in de relatie tussen cliënt en professional. De eisen gaan in op wat de zorgaanbieder doet om de cliënt centraal te stellen, passende en effectieve ondersteuning te bieden én goede randvoorwaarden te realiseren.</a:t>
            </a:r>
            <a:endParaRPr lang="nl-NL" sz="2100">
              <a:ea typeface="Calibri"/>
              <a:cs typeface="Calibri"/>
            </a:endParaRPr>
          </a:p>
          <a:p>
            <a:r>
              <a:rPr lang="nl-NL" sz="2100" dirty="0"/>
              <a:t>Normenkader voor kinderen in de maatschappelijke opvang: kinderen in de maatschappelijke opvang hebben individuele en bijzondere ondersteuning nodig om te herstellen van de stressvolle ervaringen die zij meemaken. Zij krijgen met dit normenkader een eigenstandige cliëntpositie in de opvang en begeleiding.</a:t>
            </a:r>
            <a:endParaRPr lang="nl-NL" sz="2100">
              <a:ea typeface="Calibri"/>
              <a:cs typeface="Calibri"/>
            </a:endParaRPr>
          </a:p>
          <a:p>
            <a:r>
              <a:rPr lang="nl-NL" sz="2100" dirty="0"/>
              <a:t>Kwaliteitskader woonzorg in de langdurige Ggz: kwaliteit van leven en draagt bij aan een (verdere) integratie van klinisch, persoonlijk en maatschappelijk herstel.</a:t>
            </a:r>
            <a:endParaRPr lang="nl-NL" sz="2100">
              <a:ea typeface="Calibri"/>
              <a:cs typeface="Calibri"/>
            </a:endParaRPr>
          </a:p>
          <a:p>
            <a:r>
              <a:rPr lang="nl-NL" sz="2100" dirty="0"/>
              <a:t>Kwaliteitskader Forensische Zorg  2022 – 2028: waar gaat de sector Forensische Zorg de komende jaren naartoe en welke stappen daarin moeten worden gezet. Het kader dient als ‘paraplu’ over reeds bestaande kwaliteitsinstrumenten zoals zorgstandaarden, richtlijnen en zorgprogramma’s.</a:t>
            </a:r>
            <a:endParaRPr lang="nl-NL" sz="2100">
              <a:ea typeface="Calibri"/>
              <a:cs typeface="Calibri"/>
            </a:endParaRPr>
          </a:p>
          <a:p>
            <a:r>
              <a:rPr lang="nl-NL" sz="2100" dirty="0"/>
              <a:t>Kwaliteitsstandaard professionals in herstelondersteunende zorg: Deze kwaliteitsstandaard biedt houvast voor alle professionals die dagelijks herstelondersteunende zorg leveren, al dan niet als ervaringsdeskundige, en beschrijft de professional en zijn bijdrage aan het </a:t>
            </a:r>
            <a:r>
              <a:rPr lang="nl-NL" sz="2100" err="1"/>
              <a:t>herstelondersteunend</a:t>
            </a:r>
            <a:r>
              <a:rPr lang="nl-NL" sz="2100" dirty="0"/>
              <a:t> leefklimaat van de cliënt. </a:t>
            </a:r>
            <a:endParaRPr lang="nl-NL" sz="2100">
              <a:ea typeface="Calibri"/>
              <a:cs typeface="Calibri"/>
            </a:endParaRPr>
          </a:p>
          <a:p>
            <a:r>
              <a:rPr lang="nl-NL" sz="2100" dirty="0"/>
              <a:t>Zorgstandaard ervaringsdeskundigheid: rollen en taken van ervaringsdeskundigen in verschillende fasen van het zorgproces en op de cultuur, samenwerking en organisatie van ervaringsdeskundigheid in de Ggz. </a:t>
            </a:r>
            <a:endParaRPr lang="nl-NL" sz="2100">
              <a:ea typeface="Calibri"/>
              <a:cs typeface="Calibri"/>
            </a:endParaRPr>
          </a:p>
          <a:p>
            <a:endParaRPr lang="nl-NL" sz="2000" dirty="0"/>
          </a:p>
          <a:p>
            <a:endParaRPr lang="nl-NL" sz="2000" dirty="0"/>
          </a:p>
          <a:p>
            <a:endParaRPr lang="nl-NL" sz="2000" dirty="0"/>
          </a:p>
        </p:txBody>
      </p:sp>
    </p:spTree>
    <p:extLst>
      <p:ext uri="{BB962C8B-B14F-4D97-AF65-F5344CB8AC3E}">
        <p14:creationId xmlns:p14="http://schemas.microsoft.com/office/powerpoint/2010/main" val="2042507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869212" cy="7176681"/>
            <a:chOff x="0" y="0"/>
            <a:chExt cx="5084133" cy="2835232"/>
          </a:xfrm>
        </p:grpSpPr>
        <p:sp>
          <p:nvSpPr>
            <p:cNvPr id="3" name="Freeform 3"/>
            <p:cNvSpPr/>
            <p:nvPr/>
          </p:nvSpPr>
          <p:spPr>
            <a:xfrm>
              <a:off x="0" y="0"/>
              <a:ext cx="5084133" cy="2835232"/>
            </a:xfrm>
            <a:custGeom>
              <a:avLst/>
              <a:gdLst/>
              <a:ahLst/>
              <a:cxnLst/>
              <a:rect l="l" t="t" r="r" b="b"/>
              <a:pathLst>
                <a:path w="5084133" h="2835232">
                  <a:moveTo>
                    <a:pt x="0" y="0"/>
                  </a:moveTo>
                  <a:lnTo>
                    <a:pt x="5084133" y="0"/>
                  </a:lnTo>
                  <a:lnTo>
                    <a:pt x="5084133" y="2835232"/>
                  </a:lnTo>
                  <a:lnTo>
                    <a:pt x="0" y="2835232"/>
                  </a:lnTo>
                  <a:close/>
                </a:path>
              </a:pathLst>
            </a:custGeom>
            <a:solidFill>
              <a:srgbClr val="C195BB"/>
            </a:solidFill>
          </p:spPr>
          <p:txBody>
            <a:bodyPr/>
            <a:lstStyle/>
            <a:p>
              <a:endParaRPr lang="nl-NL" sz="1200"/>
            </a:p>
          </p:txBody>
        </p:sp>
        <p:sp>
          <p:nvSpPr>
            <p:cNvPr id="4" name="TextBox 4"/>
            <p:cNvSpPr txBox="1"/>
            <p:nvPr/>
          </p:nvSpPr>
          <p:spPr>
            <a:xfrm>
              <a:off x="0" y="-47625"/>
              <a:ext cx="5084133" cy="2882857"/>
            </a:xfrm>
            <a:prstGeom prst="rect">
              <a:avLst/>
            </a:prstGeom>
          </p:spPr>
          <p:txBody>
            <a:bodyPr lIns="33867" tIns="33867" rIns="33867" bIns="33867" rtlCol="0" anchor="ctr"/>
            <a:lstStyle/>
            <a:p>
              <a:pPr algn="ctr">
                <a:lnSpc>
                  <a:spcPts val="2445"/>
                </a:lnSpc>
              </a:pPr>
              <a:endParaRPr sz="1200"/>
            </a:p>
          </p:txBody>
        </p:sp>
      </p:grpSp>
      <p:grpSp>
        <p:nvGrpSpPr>
          <p:cNvPr id="5" name="Group 5"/>
          <p:cNvGrpSpPr/>
          <p:nvPr/>
        </p:nvGrpSpPr>
        <p:grpSpPr>
          <a:xfrm>
            <a:off x="5963504" y="-5163346"/>
            <a:ext cx="9071333" cy="907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NL" sz="1200"/>
            </a:p>
          </p:txBody>
        </p:sp>
        <p:sp>
          <p:nvSpPr>
            <p:cNvPr id="7" name="TextBox 7"/>
            <p:cNvSpPr txBox="1"/>
            <p:nvPr/>
          </p:nvSpPr>
          <p:spPr>
            <a:xfrm>
              <a:off x="76200" y="28575"/>
              <a:ext cx="660400" cy="708025"/>
            </a:xfrm>
            <a:prstGeom prst="rect">
              <a:avLst/>
            </a:prstGeom>
          </p:spPr>
          <p:txBody>
            <a:bodyPr lIns="33867" tIns="33867" rIns="33867" bIns="33867" rtlCol="0" anchor="ctr"/>
            <a:lstStyle/>
            <a:p>
              <a:pPr algn="ctr">
                <a:lnSpc>
                  <a:spcPts val="2445"/>
                </a:lnSpc>
              </a:pPr>
              <a:endParaRPr sz="1200"/>
            </a:p>
          </p:txBody>
        </p:sp>
      </p:grpSp>
      <p:sp>
        <p:nvSpPr>
          <p:cNvPr id="8" name="Freeform 8"/>
          <p:cNvSpPr/>
          <p:nvPr/>
        </p:nvSpPr>
        <p:spPr>
          <a:xfrm>
            <a:off x="6625072" y="376785"/>
            <a:ext cx="5566928" cy="2783464"/>
          </a:xfrm>
          <a:custGeom>
            <a:avLst/>
            <a:gdLst/>
            <a:ahLst/>
            <a:cxnLst/>
            <a:rect l="l" t="t" r="r" b="b"/>
            <a:pathLst>
              <a:path w="8350392" h="4175196">
                <a:moveTo>
                  <a:pt x="0" y="0"/>
                </a:moveTo>
                <a:lnTo>
                  <a:pt x="8350392" y="0"/>
                </a:lnTo>
                <a:lnTo>
                  <a:pt x="8350392" y="4175196"/>
                </a:lnTo>
                <a:lnTo>
                  <a:pt x="0" y="4175196"/>
                </a:lnTo>
                <a:lnTo>
                  <a:pt x="0" y="0"/>
                </a:lnTo>
                <a:close/>
              </a:path>
            </a:pathLst>
          </a:custGeom>
          <a:blipFill>
            <a:blip r:embed="rId2"/>
            <a:stretch>
              <a:fillRect/>
            </a:stretch>
          </a:blipFill>
        </p:spPr>
        <p:txBody>
          <a:bodyPr/>
          <a:lstStyle/>
          <a:p>
            <a:endParaRPr lang="nl-NL" sz="1200"/>
          </a:p>
        </p:txBody>
      </p:sp>
      <p:sp>
        <p:nvSpPr>
          <p:cNvPr id="9" name="TextBox 9"/>
          <p:cNvSpPr txBox="1"/>
          <p:nvPr/>
        </p:nvSpPr>
        <p:spPr>
          <a:xfrm>
            <a:off x="-515767" y="1995672"/>
            <a:ext cx="8046145" cy="983154"/>
          </a:xfrm>
          <a:prstGeom prst="rect">
            <a:avLst/>
          </a:prstGeom>
        </p:spPr>
        <p:txBody>
          <a:bodyPr lIns="0" tIns="0" rIns="0" bIns="0" rtlCol="0" anchor="t">
            <a:spAutoFit/>
          </a:bodyPr>
          <a:lstStyle/>
          <a:p>
            <a:pPr algn="ctr">
              <a:lnSpc>
                <a:spcPts val="8400"/>
              </a:lnSpc>
              <a:spcBef>
                <a:spcPct val="0"/>
              </a:spcBef>
            </a:pPr>
            <a:r>
              <a:rPr lang="en-US" sz="6000" b="1" dirty="0">
                <a:solidFill>
                  <a:srgbClr val="FFFFFF"/>
                </a:solidFill>
                <a:latin typeface="Comfortaa Bold"/>
                <a:ea typeface="Comfortaa Bold"/>
                <a:cs typeface="Comfortaa Bold"/>
                <a:sym typeface="Comfortaa Bold"/>
              </a:rPr>
              <a:t>Welkom </a:t>
            </a:r>
            <a:r>
              <a:rPr lang="en-US" sz="6000" b="1" dirty="0" err="1">
                <a:solidFill>
                  <a:srgbClr val="FFFFFF"/>
                </a:solidFill>
                <a:latin typeface="Comfortaa Bold"/>
                <a:ea typeface="Comfortaa Bold"/>
                <a:cs typeface="Comfortaa Bold"/>
                <a:sym typeface="Comfortaa Bold"/>
              </a:rPr>
              <a:t>bij</a:t>
            </a:r>
            <a:r>
              <a:rPr lang="en-US" sz="6000" b="1" dirty="0">
                <a:solidFill>
                  <a:srgbClr val="FFFFFF"/>
                </a:solidFill>
                <a:latin typeface="Comfortaa Bold"/>
                <a:ea typeface="Comfortaa Bold"/>
                <a:cs typeface="Comfortaa Bold"/>
                <a:sym typeface="Comfortaa Bold"/>
              </a:rPr>
              <a:t> Traverse</a:t>
            </a:r>
          </a:p>
        </p:txBody>
      </p:sp>
      <p:sp>
        <p:nvSpPr>
          <p:cNvPr id="10" name="TextBox 10"/>
          <p:cNvSpPr txBox="1"/>
          <p:nvPr/>
        </p:nvSpPr>
        <p:spPr>
          <a:xfrm>
            <a:off x="3507306" y="4636917"/>
            <a:ext cx="7148115" cy="666977"/>
          </a:xfrm>
          <a:prstGeom prst="rect">
            <a:avLst/>
          </a:prstGeom>
        </p:spPr>
        <p:txBody>
          <a:bodyPr lIns="0" tIns="0" rIns="0" bIns="0" rtlCol="0" anchor="t">
            <a:spAutoFit/>
          </a:bodyPr>
          <a:lstStyle/>
          <a:p>
            <a:pPr algn="ctr">
              <a:lnSpc>
                <a:spcPts val="5693"/>
              </a:lnSpc>
              <a:spcBef>
                <a:spcPct val="0"/>
              </a:spcBef>
            </a:pPr>
            <a:r>
              <a:rPr lang="en-US" sz="4066" b="1" spc="-227" dirty="0" err="1">
                <a:solidFill>
                  <a:srgbClr val="3D7F7F"/>
                </a:solidFill>
                <a:latin typeface="Comfortaa Bold"/>
                <a:ea typeface="Comfortaa Bold"/>
                <a:cs typeface="Comfortaa Bold"/>
                <a:sym typeface="Comfortaa Bold"/>
              </a:rPr>
              <a:t>Fijn</a:t>
            </a:r>
            <a:r>
              <a:rPr lang="en-US" sz="4066" b="1" spc="-227" dirty="0">
                <a:solidFill>
                  <a:srgbClr val="3D7F7F"/>
                </a:solidFill>
                <a:latin typeface="Comfortaa Bold"/>
                <a:ea typeface="Comfortaa Bold"/>
                <a:cs typeface="Comfortaa Bold"/>
                <a:sym typeface="Comfortaa Bold"/>
              </a:rPr>
              <a:t> </a:t>
            </a:r>
            <a:r>
              <a:rPr lang="en-US" sz="4066" b="1" spc="-227" dirty="0" err="1">
                <a:solidFill>
                  <a:srgbClr val="3D7F7F"/>
                </a:solidFill>
                <a:latin typeface="Comfortaa Bold"/>
                <a:ea typeface="Comfortaa Bold"/>
                <a:cs typeface="Comfortaa Bold"/>
                <a:sym typeface="Comfortaa Bold"/>
              </a:rPr>
              <a:t>dat</a:t>
            </a:r>
            <a:r>
              <a:rPr lang="en-US" sz="4066" b="1" spc="-227" dirty="0">
                <a:solidFill>
                  <a:srgbClr val="3D7F7F"/>
                </a:solidFill>
                <a:latin typeface="Comfortaa Bold"/>
                <a:ea typeface="Comfortaa Bold"/>
                <a:cs typeface="Comfortaa Bold"/>
                <a:sym typeface="Comfortaa Bold"/>
              </a:rPr>
              <a:t> je </a:t>
            </a:r>
            <a:r>
              <a:rPr lang="en-US" sz="4066" b="1" spc="-227" dirty="0" err="1">
                <a:solidFill>
                  <a:srgbClr val="3D7F7F"/>
                </a:solidFill>
                <a:latin typeface="Comfortaa Bold"/>
                <a:ea typeface="Comfortaa Bold"/>
                <a:cs typeface="Comfortaa Bold"/>
                <a:sym typeface="Comfortaa Bold"/>
              </a:rPr>
              <a:t>hier</a:t>
            </a:r>
            <a:r>
              <a:rPr lang="en-US" sz="4066" b="1" spc="-227" dirty="0">
                <a:solidFill>
                  <a:srgbClr val="3D7F7F"/>
                </a:solidFill>
                <a:latin typeface="Comfortaa Bold"/>
                <a:ea typeface="Comfortaa Bold"/>
                <a:cs typeface="Comfortaa Bold"/>
                <a:sym typeface="Comfortaa Bold"/>
              </a:rPr>
              <a:t> in Tilburg bent</a:t>
            </a:r>
          </a:p>
        </p:txBody>
      </p:sp>
    </p:spTree>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E1FA2C2F-3F5E-4199-A33D-2CA9E738D292}" vid="{491986B7-0A5E-43D6-89A3-E5DD7E062DB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58c1c0f-f8ac-4353-8468-f2effa8f863f" xsi:nil="true"/>
    <lcf76f155ced4ddcb4097134ff3c332f xmlns="21a6a6bc-dd8b-4c0f-be0f-e50b22096ed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B6AD4907AA7444B076C0177347C653" ma:contentTypeVersion="13" ma:contentTypeDescription="Een nieuw document maken." ma:contentTypeScope="" ma:versionID="5b70e4b442fbe4aab1e731e6857633d1">
  <xsd:schema xmlns:xsd="http://www.w3.org/2001/XMLSchema" xmlns:xs="http://www.w3.org/2001/XMLSchema" xmlns:p="http://schemas.microsoft.com/office/2006/metadata/properties" xmlns:ns2="21a6a6bc-dd8b-4c0f-be0f-e50b22096edd" xmlns:ns3="b58c1c0f-f8ac-4353-8468-f2effa8f863f" targetNamespace="http://schemas.microsoft.com/office/2006/metadata/properties" ma:root="true" ma:fieldsID="43a8ff311fc2451844feb45e85381b54" ns2:_="" ns3:_="">
    <xsd:import namespace="21a6a6bc-dd8b-4c0f-be0f-e50b22096edd"/>
    <xsd:import namespace="b58c1c0f-f8ac-4353-8468-f2effa8f863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a6a6bc-dd8b-4c0f-be0f-e50b22096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cb0ef8f0-240f-49be-895b-4f581d0c94f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8c1c0f-f8ac-4353-8468-f2effa8f863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1b40609-7034-48a6-abf4-dd0e98580ec6}" ma:internalName="TaxCatchAll" ma:showField="CatchAllData" ma:web="b58c1c0f-f8ac-4353-8468-f2effa8f86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28BE4C-0FB9-4830-A59D-80A792CC997B}">
  <ds:schemaRefs>
    <ds:schemaRef ds:uri="http://schemas.openxmlformats.org/package/2006/metadata/core-properties"/>
    <ds:schemaRef ds:uri="http://purl.org/dc/dcmitype/"/>
    <ds:schemaRef ds:uri="161cfcfb-ecf8-4dfe-bd23-f8b163cd503c"/>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schemas.microsoft.com/office/2006/metadata/properties"/>
    <ds:schemaRef ds:uri="821a2b57-7569-4715-a681-b0f1dc418d66"/>
    <ds:schemaRef ds:uri="b58c1c0f-f8ac-4353-8468-f2effa8f863f"/>
    <ds:schemaRef ds:uri="21a6a6bc-dd8b-4c0f-be0f-e50b22096edd"/>
  </ds:schemaRefs>
</ds:datastoreItem>
</file>

<file path=customXml/itemProps2.xml><?xml version="1.0" encoding="utf-8"?>
<ds:datastoreItem xmlns:ds="http://schemas.openxmlformats.org/officeDocument/2006/customXml" ds:itemID="{50236F86-34CF-421B-A8E8-4F93BC988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a6a6bc-dd8b-4c0f-be0f-e50b22096edd"/>
    <ds:schemaRef ds:uri="b58c1c0f-f8ac-4353-8468-f2effa8f8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877803-3197-4B6A-A063-9099D066DE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Powerpoint-presentatie Valente</Template>
  <TotalTime>0</TotalTime>
  <Words>3545</Words>
  <Application>Microsoft Office PowerPoint</Application>
  <PresentationFormat>Widescreen</PresentationFormat>
  <Paragraphs>337</Paragraphs>
  <Slides>37</Slides>
  <Notes>18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Kantoorthema</vt:lpstr>
      <vt:lpstr>PowerPoint Presentation</vt:lpstr>
      <vt:lpstr>Programma</vt:lpstr>
      <vt:lpstr>Welkom en introductie</vt:lpstr>
      <vt:lpstr>Totstandkoming kwaliteitsstandaard</vt:lpstr>
      <vt:lpstr>Negen implementatiedoelen voor eind 2025</vt:lpstr>
      <vt:lpstr>Dossierpagina</vt:lpstr>
      <vt:lpstr>Kwaliteitsinstrumenten  maatschappelijke ondersteuning en zorg</vt:lpstr>
      <vt:lpstr>Perspectief van de verschillende kwaliteitsinstrumenten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Praktijkvoorbeeld van de implementatie  SMO Traverse</vt:lpstr>
      <vt:lpstr>Praktijkvoorbeeld van de implementatie  SMO Traverse</vt:lpstr>
      <vt:lpstr>Praktijkvoorbeeld van de implementatie  SMO Traverse</vt:lpstr>
      <vt:lpstr>PowerPoint Presentation</vt:lpstr>
      <vt:lpstr>Vanuit onze missie, visie en kernwaarden</vt:lpstr>
      <vt:lpstr>Onboarding </vt:lpstr>
      <vt:lpstr>Training Herstelondersteunende zorg </vt:lpstr>
      <vt:lpstr>Herstelondersteunend leidinggeven</vt:lpstr>
      <vt:lpstr>Implementatie kwaliteitsstandaard  </vt:lpstr>
      <vt:lpstr>Pauze</vt:lpstr>
      <vt:lpstr>Belemmeringen en oplossingen: werkgroepjes </vt:lpstr>
      <vt:lpstr>Belemmeringen en oplossingen: werkgroepjes </vt:lpstr>
      <vt:lpstr>Plenaire terugkoppeling: waar hebben we elkaar voor nodig? Wat zijn de vervolgstappen</vt:lpstr>
      <vt:lpstr>Bijlagen: omschrijving van de verschillende kwaliteitskaders (sheet 30 t/m 37)</vt:lpstr>
      <vt:lpstr>Handreiking kwaliteitseisen maatschappelijke opvang en beschermd wonen</vt:lpstr>
      <vt:lpstr>Normenkader voor kinderen in de maatschappelijke opvang</vt:lpstr>
      <vt:lpstr>Kwaliteitskader woonzorg in de langdurige Ggz</vt:lpstr>
      <vt:lpstr>Kwaliteitskader Forensische Zorg  2022 - 2028</vt:lpstr>
      <vt:lpstr>Kwaliteitsstandaard professionals in herstelondersteunende zorg</vt:lpstr>
      <vt:lpstr>Zorgstandaard ervaringsdeskundigheid</vt:lpstr>
      <vt:lpstr>Handleiding voor betekenisvolle participatie voor beleidsmakers</vt:lpstr>
      <vt:lpstr>Dashboards beschermd thuis en aanpak dakloosheid</vt:lpstr>
    </vt:vector>
  </TitlesOfParts>
  <Company>Cordaan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Fleur van Eeden</dc:creator>
  <cp:lastModifiedBy>Fleur van Eeden</cp:lastModifiedBy>
  <cp:revision>61</cp:revision>
  <dcterms:created xsi:type="dcterms:W3CDTF">2024-09-11T07:53:03Z</dcterms:created>
  <dcterms:modified xsi:type="dcterms:W3CDTF">2025-06-26T09:18:29Z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0x0101002EB6AD4907AA7444B076C0177347C653</vt:lpwstr>
  </property>
  <property fmtid="{D5CDD505-2E9C-101B-9397-08002B2CF9AE}" pid="3" name="Documenttype">
    <vt:lpwstr/>
  </property>
  <property fmtid="{D5CDD505-2E9C-101B-9397-08002B2CF9AE}" pid="4" name="MediaServiceImageTags">
    <vt:lpwstr/>
  </property>
  <property fmtid="{D5CDD505-2E9C-101B-9397-08002B2CF9AE}" pid="5" name="extra">
    <vt:lpwstr/>
  </property>
</Properties>
</file>