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2"/>
  </p:notesMasterIdLst>
  <p:sldIdLst>
    <p:sldId id="302" r:id="rId6"/>
    <p:sldId id="277" r:id="rId7"/>
    <p:sldId id="329" r:id="rId8"/>
    <p:sldId id="319" r:id="rId9"/>
    <p:sldId id="312" r:id="rId10"/>
    <p:sldId id="324" r:id="rId11"/>
    <p:sldId id="316" r:id="rId12"/>
    <p:sldId id="325" r:id="rId13"/>
    <p:sldId id="323" r:id="rId14"/>
    <p:sldId id="318" r:id="rId15"/>
    <p:sldId id="326" r:id="rId16"/>
    <p:sldId id="320" r:id="rId17"/>
    <p:sldId id="327" r:id="rId18"/>
    <p:sldId id="328" r:id="rId19"/>
    <p:sldId id="309" r:id="rId20"/>
    <p:sldId id="272" r:id="rId21"/>
  </p:sldIdLst>
  <p:sldSz cx="12192000" cy="6858000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van de Wetering" initials="KvdW" lastIdx="1" clrIdx="0">
    <p:extLst>
      <p:ext uri="{19B8F6BF-5375-455C-9EA6-DF929625EA0E}">
        <p15:presenceInfo xmlns:p15="http://schemas.microsoft.com/office/powerpoint/2012/main" userId="Kim van de Weteri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63AE"/>
    <a:srgbClr val="1C72E1"/>
    <a:srgbClr val="0FEAC1"/>
    <a:srgbClr val="E41C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36DC17-B601-402F-A52E-92BD992DEF1A}" v="2" dt="2026-05-26T18:39:02.8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44444" autoAdjust="0"/>
  </p:normalViewPr>
  <p:slideViewPr>
    <p:cSldViewPr snapToGrid="0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326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57580-7F91-41D5-96DB-4DA77561415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6B062-6D26-4BB0-87DF-7E2F16E04A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5902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B062-6D26-4BB0-87DF-7E2F16E04A6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1720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731A7-048E-20D0-1B14-10AC09B9C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E2FD57B-445E-206C-3B7B-392CB73031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D1FCF6E-B7F3-2DFE-6BDB-38C67971D1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EA3C656-7B27-D89C-154B-C794B2BAD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4263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E31BD-E18E-6851-08EA-4955D52AA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D8075BF-900C-9226-2900-E44AB7495E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F284020-9EF2-8B83-43B8-E85929BEE3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521F0A7-1E6B-0E88-FBFE-CF6A87FC1E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5520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950D6-BCDA-67D5-3F4C-4FC8F7A84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BB65DEE-8B5B-F79E-D728-904C40673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2EFAC46-F217-E651-D0B9-125CE3F5E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FA5482-3477-9777-33E5-9B0A476DB0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6183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726CE-E94F-EC0D-67C1-CA95127D5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4905B78-A3C6-C03D-5115-38951A72F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3502AD2-8532-2EBE-3293-E8130C4CD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E7A6C52-B644-B7C7-4551-3AD95DFCA3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7769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E8565-767B-3D5F-637F-3ACD3E3B9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5F738DC-AE25-F23D-806E-11D6BD442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D64AC89-8EBC-22C4-50B6-954577FFB4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4450015-4C00-0D88-1B50-5456EE8C64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91E2F8-D952-499F-B2D3-275D1F6E85C0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3056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B062-6D26-4BB0-87DF-7E2F16E04A64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694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3599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4BD1-37E9-54E3-9108-06C99386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BA02EAF-709C-D6A8-27D9-6CB41D1AC1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EF74437-A34D-D1EE-9708-EFB05398E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AFD39D0-6C10-6FC0-8E3B-DE74E594B4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6792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F906E-539F-D9AB-47E9-4F1359D00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F1D0838-594A-74E0-097E-C271E04023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2FA759C-0A8A-7E16-DD4E-7115DF420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AA832A9-85E8-EC2F-C57C-B1A6F57C46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5155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BC379-F5A9-B16B-6835-730643CB8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BE43EA0-D321-3049-0942-D8F183823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06FE7B3-F1F9-C3E4-156B-F6C4ED501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EB495AA-B48C-D1B1-58BE-A393CBD16D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1847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E38D6-6323-8872-A634-3D32BFF1C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C662918-41B1-66DF-ED40-6FA52B35B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09E0AEC-55A0-DC06-DA87-3331EEA66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7F88FB7-E75F-44C8-BDC9-826912637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8474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FED6A-015F-9FFC-0A9A-F287D8156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6BB3092-7ACE-7135-D597-460CAF15ED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EF5FCE3-6154-2112-0204-57FA22635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334548A-C3F5-FC6D-B98E-9C5080A997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1232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2BFEF-448A-469F-FBD9-8050FF968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061EE8D-FBEA-14E5-288A-EB73126D6D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7BA0D31-5DA2-FFD4-CBCD-ECDC4E0BF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  <a:p>
            <a:r>
              <a:rPr lang="nl-NL" dirty="0">
                <a:cs typeface="Calibri"/>
              </a:rPr>
              <a:t> </a:t>
            </a:r>
          </a:p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B37235C-D848-06D3-85B8-84C01D4C0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3185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60192-6023-CCAC-5E4B-11FB0A381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1492F48-5117-D421-BAD5-303D319C99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BEAC768-AA21-6E2C-29A9-E86B7E3DBE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cs typeface="Calibri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F641F0-B5B2-FF0B-B6F5-D653C721B2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1E2F8-D952-499F-B2D3-275D1F6E85C0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4462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779041-625C-4659-802A-12DAF1EF6B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400458A-92BD-4FDA-BAF6-77701CCFB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575916-3402-486E-B3CB-F3C82BD69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AFC6A6-A39B-4185-BD2E-14B858CD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5689DC-FF63-418B-88F5-FB0A9106D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6732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D744D8-79C4-42DF-B0FB-4024B75E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D2C5494-1066-48A5-83D7-8BACA8C7E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5B904F-CA90-4FF5-B2C1-0D192732A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C7EF9AF-9552-4B5C-8838-0EDE8876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1056F2-AA7B-4936-900C-A88811E35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8818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B65B36F-FF51-45B3-BCC5-E4C5185658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AE3F655-8116-4BA5-A43E-051FDA79D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423497-E600-4573-A75E-D1B2776D9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EBDB74-ACF5-4762-A9D0-143DEF79D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C3FB06-56E6-43EC-8504-6670C64E8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0013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C35F-7A1C-4928-9425-EB7DE8DBF9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49947" y="609603"/>
            <a:ext cx="8393926" cy="289560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B74907F-A864-488B-9D02-0769EC4D0B5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75015" y="3505196"/>
            <a:ext cx="7536557" cy="381003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rgbClr val="7F7F7F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609E2B6-1876-4CDE-9909-DD012509FE2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9215" y="4354043"/>
            <a:ext cx="8915400" cy="1555860"/>
          </a:xfrm>
        </p:spPr>
        <p:txBody>
          <a:bodyPr anchor="ctr"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17293BB-62CB-4EFA-8BB4-D997F36DDAF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D60BE0-0AF0-45CD-9A5E-58879F9F8CBF}" type="datetime1">
              <a:rPr lang="en-US"/>
              <a:pPr lvl="0"/>
              <a:t>6/17/2026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5AB9329-93B3-4D0C-BF75-7DE9F9F8316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265001A0-D42E-40A7-8B79-0D3E19062B61}"/>
              </a:ext>
            </a:extLst>
          </p:cNvPr>
          <p:cNvSpPr/>
          <p:nvPr/>
        </p:nvSpPr>
        <p:spPr>
          <a:xfrm flipV="1">
            <a:off x="-4187" y="3178170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1CADE4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BD592AF-89E5-4511-90B2-379642A991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31815" y="3244135"/>
            <a:ext cx="77976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574C379-BFBC-4A61-A9E2-02D178F7C3F4}" type="slidenum">
              <a:t>‹nr.›</a:t>
            </a:fld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6F93F6E8-8297-455D-8558-AE2B2C2EC823}"/>
              </a:ext>
            </a:extLst>
          </p:cNvPr>
          <p:cNvSpPr txBox="1"/>
          <p:nvPr/>
        </p:nvSpPr>
        <p:spPr>
          <a:xfrm>
            <a:off x="2467654" y="648007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1CADE4"/>
                </a:solidFill>
                <a:uFillTx/>
                <a:latin typeface="Arial"/>
              </a:rPr>
              <a:t>“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BC5016E9-27CB-4B06-917B-2B00911E9BAD}"/>
              </a:ext>
            </a:extLst>
          </p:cNvPr>
          <p:cNvSpPr txBox="1"/>
          <p:nvPr/>
        </p:nvSpPr>
        <p:spPr>
          <a:xfrm>
            <a:off x="11114852" y="2905304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1CADE4"/>
                </a:solidFill>
                <a:uFillTx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61189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371A98-3B09-65A9-D86E-3D734D881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1FA2AB3-8578-2A1B-62F9-8A4FFA70E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0FF23C-E4CD-3BA9-B8B0-490201EB5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0F4F83-8036-F29F-B921-8ABAFE974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4BD9A0-9402-0F63-01C2-DB5760A1F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8261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FD398F-8783-7507-776F-77CE1813A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4B2C30-B253-3F76-C89C-6E7ED37C2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6ADF8E-B885-BE3E-CD79-3B6B69463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81AE71-1321-0D86-90D6-39E337732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1CA63F-DBA5-5F9E-1F5E-40F671822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9077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B24008-81EB-BEA7-E691-7C64178DC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532768E-15E4-2339-2AB5-A4CEDFB75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0872480-0816-21F9-00E1-FC741F5BD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F1F8A9-C7F6-B751-9ECF-783B0F042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C43AF9F-85FD-6FD6-D163-9DBA46E0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6268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FB0CA-6184-E588-1558-DA430D3DE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7D7F71-9F7E-18F5-60B9-D96514028C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B06C010-784C-7D7E-FDCA-C1D3B8E51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454DC4B-DDAE-D7F4-FC81-39A6912F8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D2D8C0-9D98-E5DA-412C-185702331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785929-5F41-E1AC-F4A3-E50A37D81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1413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CCBDF2-DE29-F90A-D574-B7FE3CB7A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EE6679D-96E4-F1CD-AAB5-3C09492B8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A9EC53D-2C4D-8923-6DC6-03783D49E4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A6E149A-B837-B861-18C6-B4921E5E0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B2AD275-AB4C-F07F-B9F9-C5D91359A5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A61A152-E80E-77C5-05C1-6032ED31B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89172FD-65E3-01FF-9F52-111706718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04D1A70-C4A2-B956-2796-F46BB7CD0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6735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88BA9C-A9C6-0076-E0A4-1EBAA9605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D45E304-0577-067F-8167-929A498EB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C374DEF-453D-38A0-1F45-AB0575155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D0A8E48-CCED-F509-36B7-B3A1E2066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2711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249194A-2A2B-01FC-DF1A-E3D65F8B9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7EAB9E7-E11F-03D5-0672-A773B1E58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7DCDE50-F742-BB38-A9DA-4203DF79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2354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BD1B8-83F7-4F72-9486-30EEBB5EB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5076A3-81C0-426D-B1A8-4EEED2A17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34E778-3FA3-43FE-9D7C-58A361875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A417937-67EB-4317-990D-5A235E24E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D4E03C-0389-4215-87CC-C1D9558C3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8960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A4E94-0BF4-C5D6-93E8-99986FE1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0EE7B8-DF47-D92C-5B42-B299B5252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3FA8E2B-27BE-5C15-49BD-5917589E5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16D77F6-B1CB-F544-D7D2-15B71C494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3EB1C54-37EA-7A38-E6DC-DA600E296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C28716-D3DA-232E-DDC9-BE8D9F984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9712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370E0D-36F2-C503-B5C0-97CBDB0DF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BF3776D-A4A5-D47F-5579-6E6902B481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A2831D8-3F7A-6FFA-4308-3EF554290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AC318F9-812B-780E-21D2-71BEFFB21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D42769D-600C-C60E-A211-BA64A9915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9593F4C-6758-B0F7-4757-60BAF55F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188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9969F7-9592-4725-9751-74AA55B80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053BEDD-9BE4-4D29-5EC1-87FA4B45D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23230A-3539-F2F7-BCE5-9C27A5D60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812715-2A38-7565-AA7E-F7F677AB1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87E8BE-A2DE-FAFE-8A4D-4AE52B575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21576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BADA7E4-A1B5-E4A0-F17A-70EAD0570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2F13178-288D-651D-093C-484019BC9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316C33F-BDBE-07EF-F720-F63FFA3AB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3504BF-6CAB-0726-A7A7-B71E1AFA6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A373B5-981C-4851-FC61-21191CA15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56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D6A27D-15B0-4F95-84DA-B34C8F915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7F5580-BB8D-4B77-986C-B59019399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9492C6-744D-4EDC-8B69-B4374E20E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26A667-AB9C-4D28-BE56-E2E46842B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64AD8F-1F1C-41DE-8201-D3F98800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431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17C1AE-BA18-4B59-B6A1-76598A04B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36C8E8-4FA8-4D9D-AB48-9311757560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D4C658-C777-4AF9-92C6-167F4CE8B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C48140A-DB03-4D3C-85C5-37F05A863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FD4EC30-C587-414F-A7A0-4B451EF0A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216399-4A8E-446C-A25D-0F1546B2B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623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2BA5E-67CA-4F92-BC52-7E1CAB65E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5F7C8D-EE11-4C9F-834C-6F1552654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D39F5A4-C2E2-409D-83D9-EFD505FCF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6211BC6-BEC1-41D2-BC6F-C9D82123E8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805D608-C89A-4A35-A686-B02321E0F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7730531-E46B-439F-9142-2980FE2C2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4AD2B30-2A56-4D38-8D22-0451A3D3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4A0AB7F-B792-4484-AB68-6D33EED1E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584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6EC4F9-E534-40F2-9B9D-0C87E50E3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917EA68-ED91-4BCF-B749-ABB88F01A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8DD9A6B-8239-4346-8288-0A7DA7A13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8BC9A89-B3E8-4B80-AB2C-C73C4EA68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5145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2D690D9-50A2-45F9-9B8E-2DF716554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C3C7AAB-AC70-4794-BB9E-E3043F0C5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A3DF659-4731-4E74-8F37-CC702FFD8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881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AD3741-3C4B-4AAF-BF32-903F4D46D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5FC662-2D95-423F-97E6-9DA29C740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2B3E21A-018C-4BFC-97A4-4D554CC51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2EC4F30-865D-4300-AFE0-838D692AB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4749F7F-1477-49AD-8807-F0AACD0AA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B9D8D11-A7DE-406E-89A9-0929E47C3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67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7FDF2A-AD57-4194-9CC2-894A34C28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3B97143-9EFB-4789-9188-1D6A98F6B2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7C308E5-3E2B-4E74-973C-D82319FFC9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1CAD860-354D-44D3-BA38-D102DDAC0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9B3285-B519-4ED3-B7B6-B49734274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B875E15-AAE3-488A-8079-AAD111951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863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922679A-73BD-40AC-BB38-77C923725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C5716AE-9BBD-4A81-A9A1-2476082F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D588D4-66F1-4B78-80B2-56709E3B77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1B859-213E-415C-B1EE-1CD80681A6D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86C8E0-1A7D-43A1-A98C-70C195A4CB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605BEA-634D-4AF2-A602-7F079D3FC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5144B-F575-47CD-80B1-ACC57F1F19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93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C8CCE03-C72D-392C-AE16-B90BB361A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46A1ED-33F4-4915-BA9D-E719FDA50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8D3663-68FE-7C05-8B05-DDD7343BE2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E7DE21-BD9A-46F9-8589-F3FC99174245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7B7786-DDEA-2B20-A524-4242E2CB8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A87BC2-587E-1A73-E91A-142EF5354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25B644-A330-4206-B79C-462F114167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752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mailto:alieke.geerds@valente.nl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ervaringskennisplein.nl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valente.nl/" TargetMode="External"/><Relationship Id="rId5" Type="http://schemas.openxmlformats.org/officeDocument/2006/relationships/hyperlink" Target="https://www.valente.nl/themas/dossier-ervaringsdeskundigheid/" TargetMode="External"/><Relationship Id="rId4" Type="http://schemas.openxmlformats.org/officeDocument/2006/relationships/hyperlink" Target="https://www.valente.nl/netwerken/kennisnetwerk-ervaringsdeskundigheid/" TargetMode="External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valente.nl/kennisbank/handreiking-inzet-ervaringskennis-en-ervaringsdeskundigheid-binnen-de-vrouwenopvang-2025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31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AC2DB75E-9C28-390F-A8F6-4BCF34535C2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623" y="0"/>
            <a:ext cx="1632456" cy="1632456"/>
          </a:xfrm>
          <a:prstGeom prst="rect">
            <a:avLst/>
          </a:prstGeom>
        </p:spPr>
      </p:pic>
      <p:sp>
        <p:nvSpPr>
          <p:cNvPr id="21" name="Gelijkbenige driehoek 20">
            <a:extLst>
              <a:ext uri="{FF2B5EF4-FFF2-40B4-BE49-F238E27FC236}">
                <a16:creationId xmlns:a16="http://schemas.microsoft.com/office/drawing/2014/main" id="{4242E121-C89E-EEDB-7E87-57CFEA7E0C0A}"/>
              </a:ext>
            </a:extLst>
          </p:cNvPr>
          <p:cNvSpPr/>
          <p:nvPr/>
        </p:nvSpPr>
        <p:spPr>
          <a:xfrm>
            <a:off x="0" y="1"/>
            <a:ext cx="3432811" cy="6857999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110C412-6D94-D2E7-7C2C-3273FC5A446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1" t="28183" r="14145" b="21817"/>
          <a:stretch/>
        </p:blipFill>
        <p:spPr>
          <a:xfrm>
            <a:off x="266701" y="5749844"/>
            <a:ext cx="2616993" cy="91308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1DAE2F0-16BC-63A9-9BD7-CEB1ADCC2591}"/>
              </a:ext>
            </a:extLst>
          </p:cNvPr>
          <p:cNvSpPr txBox="1"/>
          <p:nvPr/>
        </p:nvSpPr>
        <p:spPr>
          <a:xfrm>
            <a:off x="1575197" y="1186343"/>
            <a:ext cx="870959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5400" b="1" dirty="0">
                <a:solidFill>
                  <a:schemeClr val="bg1"/>
                </a:solidFill>
              </a:rPr>
              <a:t>Ervaringskennis, een onmisbare kennisbron</a:t>
            </a:r>
          </a:p>
          <a:p>
            <a:pPr algn="ctr"/>
            <a:endParaRPr lang="nl-NL" sz="5400" b="1" dirty="0">
              <a:solidFill>
                <a:schemeClr val="bg1"/>
              </a:solidFill>
            </a:endParaRPr>
          </a:p>
          <a:p>
            <a:pPr algn="ctr"/>
            <a:r>
              <a:rPr lang="nl-NL" sz="2000" b="1" dirty="0">
                <a:solidFill>
                  <a:schemeClr val="bg1"/>
                </a:solidFill>
              </a:rPr>
              <a:t>Webinar 14 april 2026 </a:t>
            </a:r>
          </a:p>
          <a:p>
            <a:pPr algn="ctr"/>
            <a:r>
              <a:rPr lang="nl-NL" sz="2000" b="1" dirty="0">
                <a:solidFill>
                  <a:schemeClr val="bg1"/>
                </a:solidFill>
              </a:rPr>
              <a:t>Landelijke werkgroep ervaringsdeskundigheid</a:t>
            </a:r>
          </a:p>
          <a:p>
            <a:pPr algn="ctr"/>
            <a:endParaRPr lang="nl-NL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988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E739D-963A-6298-8874-FEB3861C5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1D4BB320-AFAE-627A-1B21-FD879924D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r>
              <a:rPr lang="nl-NL" dirty="0"/>
              <a:t>Fasen van inzet binnen de vrouwenopvang: gefaseerd</a:t>
            </a:r>
            <a:br>
              <a:rPr lang="nl-NL" dirty="0"/>
            </a:br>
            <a:r>
              <a:rPr lang="nl-NL" dirty="0"/>
              <a:t>werken 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813538F-4B86-64C2-04D8-DE85AE27C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5" y="2194606"/>
            <a:ext cx="7122886" cy="350950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BF733AC-B057-91BD-5321-ECC5F5B2BB2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06135827-6C01-8D88-1033-2BBE8BC4EF9D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4D5C6A9-0086-04A5-86A5-289DC8B05F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68222FF8-A93D-D6A3-ABAB-78E4ACC92C3E}"/>
              </a:ext>
            </a:extLst>
          </p:cNvPr>
          <p:cNvSpPr txBox="1"/>
          <p:nvPr/>
        </p:nvSpPr>
        <p:spPr>
          <a:xfrm>
            <a:off x="844549" y="2040174"/>
            <a:ext cx="957307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sz="3200" b="1" dirty="0"/>
              <a:t>Veiligheid:</a:t>
            </a:r>
            <a:r>
              <a:rPr lang="nl-NL" sz="3200" dirty="0"/>
              <a:t> Brugfunctie naar hulpverlening, laagdrempelige toegang, rolmodel voor cliënten.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3200" b="1" dirty="0" err="1"/>
              <a:t>Risicogestuurde</a:t>
            </a:r>
            <a:r>
              <a:rPr lang="nl-NL" sz="3200" b="1" dirty="0"/>
              <a:t> zorg:</a:t>
            </a:r>
            <a:r>
              <a:rPr lang="nl-NL" sz="3200" dirty="0"/>
              <a:t> Bespreekbaar maken van schaamte, doorbreken van geweldspatronen, lotgenotencontact.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3200" b="1" dirty="0"/>
              <a:t>Herstelgerichte zorg:</a:t>
            </a:r>
            <a:r>
              <a:rPr lang="nl-NL" sz="3200" dirty="0"/>
              <a:t> Gelijkwaardig contact, voorbeeldrol, empowerment, herstelgroepen, creatieve activiteiten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85FA34F-1572-BF28-FF9D-FFB966EBB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996" y="305735"/>
            <a:ext cx="2865639" cy="202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66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BB86E-A1E6-90C3-F3D3-88F4E08AE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9DC7A643-042E-447B-89ED-EB58C8141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r>
              <a:rPr lang="nl-NL" sz="5300" dirty="0"/>
              <a:t>Model van  ervaringsdeskundigheid</a:t>
            </a:r>
            <a:br>
              <a:rPr lang="nl-NL" dirty="0"/>
            </a:br>
            <a:endParaRPr lang="nl-NL" dirty="0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2E9E1C6-820B-691B-6A7C-3E2D0A4FB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5" y="2194606"/>
            <a:ext cx="7122886" cy="350950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5E3C7F10-B645-155A-5AB1-D62D1D4E661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167EBC4E-9C0F-F46D-88F0-C9832C9027D4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66AEA31-5F35-B9C8-13B9-748330F234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B66ABD09-CE8C-E473-8715-868AA915400E}"/>
              </a:ext>
            </a:extLst>
          </p:cNvPr>
          <p:cNvSpPr txBox="1"/>
          <p:nvPr/>
        </p:nvSpPr>
        <p:spPr>
          <a:xfrm>
            <a:off x="844550" y="1453948"/>
            <a:ext cx="95730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4087C6D7-2ABB-2FA4-32EB-7A4F6A349A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4371" y="1229402"/>
            <a:ext cx="7407728" cy="532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55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93BE1-C127-67DD-4D7A-1E9DEB3AA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36EF9CA6-7DB5-2C4D-47D8-E31041DFF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r>
              <a:rPr lang="nl-NL" dirty="0"/>
              <a:t>Afwegingskader implementatie</a:t>
            </a:r>
            <a:br>
              <a:rPr lang="nl-NL" dirty="0"/>
            </a:br>
            <a:endParaRPr lang="nl-NL" dirty="0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79DBC24-CF6A-76DA-8525-16B775087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5" y="2194606"/>
            <a:ext cx="7122886" cy="350950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F4E37A67-9AA3-E69F-D311-4137B0E75D9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5A00EE51-EB9D-5892-6BCE-35808B41E15F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C4E8E3E-9988-233E-3F9C-6D041CF487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25598FA-8F43-8912-CFD0-D359EBAAC9B5}"/>
              </a:ext>
            </a:extLst>
          </p:cNvPr>
          <p:cNvSpPr txBox="1"/>
          <p:nvPr/>
        </p:nvSpPr>
        <p:spPr>
          <a:xfrm>
            <a:off x="844550" y="1453948"/>
            <a:ext cx="957307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/>
              <a:t>Verkenning: inventarisatie, 0-meting, motieven en behoeften.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/>
              <a:t>Draagvlak &amp; Visie: breed gedragen visie, training MT/bestuur.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/>
              <a:t>Investering: capaciteit, financiële middelen, tijd.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/>
              <a:t>Afbakening: taken, voorwaarden, kerntaken (herstel, persoonsgerichte zorg, beleidsbeïnvloeding, vakgebied versterken).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/>
              <a:t>Deskundigheidsbevordering: opleiding, bewustwording, veilig klimaat, intervisie/supervisie.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/>
              <a:t>Borging: structurele financiering, professionele inzet, functiehuis aanpassen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9177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9C124-BE59-29D5-E644-F6D2BB17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657494D2-2A52-01E0-90C5-E0BC759D6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r>
              <a:rPr lang="nl-NL" dirty="0"/>
              <a:t>Panelgesprek</a:t>
            </a:r>
            <a:br>
              <a:rPr lang="nl-NL" dirty="0"/>
            </a:br>
            <a:endParaRPr lang="nl-NL" dirty="0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5D20541-2904-4DAD-FC63-6A908295D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5" y="2194606"/>
            <a:ext cx="7122886" cy="350950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7A7F9D9B-4F1F-4EEF-7E3B-9A5A9BBD9D9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22B34A5C-56C6-0451-AE69-6C89C0182A71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A2B3D8-5314-67D2-7B0F-A3C55FDB04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617EC9A-5DBD-D06D-A757-8B7671E325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6212" y="1476375"/>
            <a:ext cx="4219575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37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EE617-127F-1A75-D1F6-CA78ED2BA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1B70B498-8409-46B2-A01F-7A4F6BF7E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r>
              <a:rPr lang="nl-NL" dirty="0"/>
              <a:t>Versterking, trekker gezocht…</a:t>
            </a:r>
            <a:br>
              <a:rPr lang="nl-NL" dirty="0"/>
            </a:br>
            <a:endParaRPr lang="nl-NL" dirty="0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FF6B5CB-9A08-53EB-5C59-EE593ED28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5" y="1384953"/>
            <a:ext cx="9272604" cy="431916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/>
              <a:t>Door het vertrek van de huidige trekker vanuit Valente zijn we op zoek naar een nieuwe trekker. </a:t>
            </a:r>
          </a:p>
          <a:p>
            <a:pPr marL="342900" indent="-342900">
              <a:buFontTx/>
              <a:buChar char="-"/>
            </a:pPr>
            <a:endParaRPr lang="nl-NL" dirty="0"/>
          </a:p>
          <a:p>
            <a:r>
              <a:rPr lang="nl-NL" dirty="0"/>
              <a:t>Ben je door dit </a:t>
            </a:r>
            <a:r>
              <a:rPr lang="nl-NL" dirty="0" err="1"/>
              <a:t>webinar</a:t>
            </a:r>
            <a:r>
              <a:rPr lang="nl-NL" dirty="0"/>
              <a:t> nog enthousiaster geworden? </a:t>
            </a:r>
          </a:p>
          <a:p>
            <a:r>
              <a:rPr lang="nl-NL" dirty="0"/>
              <a:t>Neem contact op met essa.reijmers@valente.nl</a:t>
            </a:r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85FC7CD-FB99-97D2-3ECF-552B19845EA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B841A549-C790-A50A-822A-7CB4FBBBCD2F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F7315A0-77FC-71B6-BD7B-B98153E3EE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644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6EF7D-93F3-88F5-379C-381789956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53D1BB6-1271-435C-5921-79D65A78A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15576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47C55AE0-7B20-B304-3710-4E0D48D5C45D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https://canonsociaalwerk.eu/nl_vrh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Kennisnetwerk ervaringsdeskundigheid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Dossierpagina ervaringsdeskundigheid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www.valente.nl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-&gt; dossiers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www.ervaringskennisplein.nl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met bijbehorende helpdesk</a:t>
            </a:r>
            <a:b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Valente in samenwerking met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Movisie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VVED en MIND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 met beleidsadviseur ervaringsdeskundigheid Alieke Geerds</a:t>
            </a:r>
            <a:b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alieke.geerds@valente.nl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06 - 10 58 56 12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E9D6F9D-90AE-DF50-4EA2-5D3DB5BCD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l-NL" dirty="0"/>
              <a:t>Hulpmiddelen vanuit Valente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061B270-625B-919B-01B7-24137668EF4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8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31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482AC387-4797-6FDC-CE1C-D974FBFAEF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5544"/>
            <a:ext cx="1632455" cy="1632818"/>
          </a:xfr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6A7CBA5-4E49-3E74-8DA3-7241A6AEB71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623" y="0"/>
            <a:ext cx="1632456" cy="1632456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F4919DEE-988B-843B-B743-F36F5C60C0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49" y="2293144"/>
            <a:ext cx="10515702" cy="136053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A626F20-6BDA-90BB-7083-C77EE1F6F076}"/>
              </a:ext>
            </a:extLst>
          </p:cNvPr>
          <p:cNvSpPr txBox="1"/>
          <p:nvPr/>
        </p:nvSpPr>
        <p:spPr>
          <a:xfrm>
            <a:off x="1654377" y="4314362"/>
            <a:ext cx="105157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Leestips: </a:t>
            </a:r>
          </a:p>
          <a:p>
            <a:r>
              <a:rPr lang="nl-NL" sz="3200" b="1" dirty="0">
                <a:solidFill>
                  <a:schemeClr val="bg1"/>
                </a:solidFill>
                <a:hlinkClick r:id="rId7"/>
              </a:rPr>
              <a:t>https://www.valente.nl/kennisbank/handreiking-inzet-ervaringskennis-en-ervaringsdeskundigheid-binnen-de-vrouwenopvang-2025/</a:t>
            </a:r>
            <a:endParaRPr lang="nl-NL" sz="3200" b="1" dirty="0">
              <a:solidFill>
                <a:schemeClr val="bg1"/>
              </a:solidFill>
            </a:endParaRPr>
          </a:p>
          <a:p>
            <a:endParaRPr lang="nl-NL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103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A3F15F4B-DD1A-4128-B648-A30210CD7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r>
              <a:rPr lang="nl-NL" dirty="0"/>
              <a:t>Programma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DBB81A0-C7FE-0425-243D-60052FBE3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4" y="2194606"/>
            <a:ext cx="10515600" cy="323581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Introductie op het thema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Mentimeter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Presentatie handreiking inzet ervaringskennis en ervaringsdeskundigheid binnen de vrouwenopvang voor de leden van Valente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Panelgesprek experts in de vrouwenhulpverlening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Afsluiting</a:t>
            </a:r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DA78D004-60EF-424A-8A46-B99BB11AFC6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8725BFED-B24A-44E4-9659-438B137ABFAE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0C210E5-E475-27E1-B038-64F6178D68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45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ebinar Ervaringskennis">
            <a:hlinkClick r:id="" action="ppaction://media"/>
            <a:extLst>
              <a:ext uri="{FF2B5EF4-FFF2-40B4-BE49-F238E27FC236}">
                <a16:creationId xmlns:a16="http://schemas.microsoft.com/office/drawing/2014/main" id="{1C6EE485-C574-31FD-8017-35DA1CCF4B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3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C27EE-B465-1B76-F189-21A784957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69C995EB-C4E2-4ADB-7EB6-E55506C2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r>
              <a:rPr lang="nl-NL" dirty="0"/>
              <a:t>Achtergrond van bij de handleiding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D3B7E35-5D27-0E6C-C985-7F2E51648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4" y="2194606"/>
            <a:ext cx="10515600" cy="297270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De vrouwenopvang is ontstaan uit de inzet van ervaringsdeskundigheid….!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dirty="0"/>
              <a:t>Missie en Visie Valente: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In 2030 moet ervaringsdeskundigheid een volwaardige, professionele rol hebben in hulpverlening en beleid binnen de vrouwenopvang.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Ervaringskennis wordt erkend als derde bron van kennis, naast wetenschappelijke en praktijkkennis.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A2281DCF-9FD2-5B4C-2AA3-31B85766713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EA9BFD03-ECCD-288C-CB0C-094A72EAF21F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F15829-172A-94AC-CC63-1BE22E7252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497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07E7E-D5F5-3A34-6DE8-530EE0A34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354013E2-9334-73D4-DC5B-7B1F18205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r>
              <a:rPr lang="nl-NL" dirty="0"/>
              <a:t>Heel even terugkijken…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4CC2251-3690-0D8C-D922-E7EC34A12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4" y="2194606"/>
            <a:ext cx="10515600" cy="2497137"/>
          </a:xfrm>
        </p:spPr>
        <p:txBody>
          <a:bodyPr>
            <a:normAutofit/>
          </a:bodyPr>
          <a:lstStyle/>
          <a:p>
            <a:endParaRPr lang="nl-NL" dirty="0"/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AD964B0B-5C68-EA55-86EA-A6D4DB681DC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CB7C67F5-CE0E-C2AD-5B21-B8D58053FB53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EF0D879-BB96-46FE-53C5-8BF29DF0F5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43099A3-7B02-0575-5876-87EDC51258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364" y="1840841"/>
            <a:ext cx="8963608" cy="456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051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E4BD3-B4DF-B638-AD0D-68E959B8B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BAFCBF14-DE1D-784D-C8CC-436229E00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88" y="4299601"/>
            <a:ext cx="4055110" cy="1986972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AACC6FE8-C68F-0611-BE4D-33A59B7D9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r>
              <a:rPr lang="nl-NL" dirty="0"/>
              <a:t>Mentimeter</a:t>
            </a:r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3D516FE-DA02-D8D9-644A-3DBD0C7DE8B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6C6A6B07-FFD2-A6F5-3641-438ECF509714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F655035-DBA7-9E65-9478-B4F2FDE0E6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90AE9E9-7E72-36EE-599C-A6AB7DF6A5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" y="1868813"/>
            <a:ext cx="4426786" cy="225266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C8BC406-AB2E-72E4-3D9F-9A910547E4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967" y="1887581"/>
            <a:ext cx="4494169" cy="2133846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F44AE49-5735-21B5-C007-0BC2847EF2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698" y="4298042"/>
            <a:ext cx="4055111" cy="198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01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61EA4-996C-8F0C-A161-5EC1612A6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AE73C054-0BDA-7D57-874B-032A87BBD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r>
              <a:rPr lang="nl-NL" dirty="0"/>
              <a:t>Waar staan we nu als organisaties…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CB177C1-F3E8-115B-3ADA-FCA7BEE7E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5" y="2194606"/>
            <a:ext cx="7122886" cy="3509508"/>
          </a:xfrm>
        </p:spPr>
        <p:txBody>
          <a:bodyPr>
            <a:normAutofit/>
          </a:bodyPr>
          <a:lstStyle/>
          <a:p>
            <a:r>
              <a:rPr lang="nl-NL" dirty="0"/>
              <a:t>-</a:t>
            </a:r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5EEBF1ED-7F2C-D7CE-7DA4-24531771366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59086840-CF60-1B7F-01D2-D20B434A2ED5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D250A08-35A4-A3E6-8EAE-028AB936C9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3265444-F45F-80EA-7D67-839229126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5799" y="2194606"/>
            <a:ext cx="4400452" cy="311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348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221F7-245F-8BB5-E197-0AC7BC222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F2D31750-B2C9-30F4-EE41-4A9153A8A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r>
              <a:rPr lang="nl-NL" dirty="0"/>
              <a:t>Waar staan we nu als organisaties…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03D5618-6826-5BF5-5A7F-03832737B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5" y="2194606"/>
            <a:ext cx="7122886" cy="3509508"/>
          </a:xfrm>
        </p:spPr>
        <p:txBody>
          <a:bodyPr>
            <a:normAutofit fontScale="77500" lnSpcReduction="20000"/>
          </a:bodyPr>
          <a:lstStyle/>
          <a:p>
            <a:r>
              <a:rPr lang="nl-NL" dirty="0"/>
              <a:t>De gestelde vragen ter  toetsing:</a:t>
            </a:r>
          </a:p>
          <a:p>
            <a:pPr marL="342900" indent="-342900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r>
              <a:rPr lang="nl-NL" dirty="0"/>
              <a:t>Ken je de handreiking ‘Inzet ervaringskennis en ervaringsdeskundigheid binnen de vrouwenopvang’? </a:t>
            </a:r>
          </a:p>
          <a:p>
            <a:pPr marL="342900" indent="-342900">
              <a:buFontTx/>
              <a:buChar char="-"/>
            </a:pPr>
            <a:r>
              <a:rPr lang="nl-NL" dirty="0"/>
              <a:t>Wordt ervaringsdeskundigheid ingezet door jullie? Zo ja, hoe, voor welke taken/rollen? Zo niet, hoe komt dat?</a:t>
            </a:r>
          </a:p>
          <a:p>
            <a:pPr marL="342900" indent="-342900">
              <a:buFontTx/>
              <a:buChar char="-"/>
            </a:pPr>
            <a:r>
              <a:rPr lang="nl-NL" dirty="0"/>
              <a:t>Hoeveel betaalde ervaringsdeskundigen hebben jullie?  (evt. ook: hoeveel onbetaalde?)</a:t>
            </a:r>
          </a:p>
          <a:p>
            <a:pPr marL="342900" indent="-342900">
              <a:buFontTx/>
              <a:buChar char="-"/>
            </a:pPr>
            <a:r>
              <a:rPr lang="nl-NL" dirty="0"/>
              <a:t>Is het in kunnen zetten van ervaringsdeskundigheid onderwerp in het gesprek met de gemeente? Zo ja, komt financiering hiervan daarbij ook aan de orde?</a:t>
            </a:r>
          </a:p>
          <a:p>
            <a:pPr marL="342900" indent="-342900">
              <a:buFontTx/>
              <a:buChar char="-"/>
            </a:pPr>
            <a:r>
              <a:rPr lang="nl-NL" dirty="0"/>
              <a:t>Wat zijn tips voor andere organisaties en/of interne documenten die je kunt delen?</a:t>
            </a:r>
          </a:p>
          <a:p>
            <a:pPr marL="342900" indent="-342900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B000CA3-4242-EE2E-758D-AD264ED3EA4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3089F88C-4A10-DB14-9DCE-9BEC43E1E817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6959C2-BC99-7BA1-C333-E33B785F67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17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02DB9-D036-9120-355A-5D47F9BA3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0B5BBE5E-A679-926B-6A01-EF2BC4416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550" y="1069975"/>
            <a:ext cx="10515600" cy="741362"/>
          </a:xfrm>
        </p:spPr>
        <p:txBody>
          <a:bodyPr>
            <a:normAutofit fontScale="90000"/>
          </a:bodyPr>
          <a:lstStyle/>
          <a:p>
            <a:r>
              <a:rPr lang="nl-NL" dirty="0"/>
              <a:t>Tijd voor actie….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25A2594-C903-5876-7C90-6CD70BB75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365" y="2194606"/>
            <a:ext cx="7122886" cy="350950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pic>
        <p:nvPicPr>
          <p:cNvPr id="5" name="Tijdelijke aanduiding voor inhoud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F67AA3C0-9B21-54B0-E3A7-69A0E48DC6A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155575"/>
            <a:ext cx="914400" cy="914400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CA3D1098-456C-B46B-4183-01779531F5F3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10515600" cy="4861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endParaRPr lang="nl-N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47B163A-8CE2-9E78-3046-6EF3A29A5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8" b="16382"/>
          <a:stretch/>
        </p:blipFill>
        <p:spPr>
          <a:xfrm>
            <a:off x="0" y="3162108"/>
            <a:ext cx="1554335" cy="369589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3F11BBF-4C15-F9A9-953A-4A2C0CABE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829" y="2012649"/>
            <a:ext cx="6171978" cy="484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90913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1FA2C2F-3F5E-4199-A33D-2CA9E738D292}" vid="{491986B7-0A5E-43D6-89A3-E5DD7E062DB0}"/>
    </a:ext>
  </a:extLst>
</a:theme>
</file>

<file path=ppt/theme/theme2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1cfcfb-ecf8-4dfe-bd23-f8b163cd503c" xsi:nil="true"/>
    <lcf76f155ced4ddcb4097134ff3c332f xmlns="821a2b57-7569-4715-a681-b0f1dc418d66">
      <Terms xmlns="http://schemas.microsoft.com/office/infopath/2007/PartnerControls"/>
    </lcf76f155ced4ddcb4097134ff3c332f>
    <mf68cf9996414f0c8c5f0d9168511a7d xmlns="821a2b57-7569-4715-a681-b0f1dc418d66">
      <Terms xmlns="http://schemas.microsoft.com/office/infopath/2007/PartnerControls"/>
    </mf68cf9996414f0c8c5f0d9168511a7d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844A116404E447919FEF2F458E2C93" ma:contentTypeVersion="19" ma:contentTypeDescription="Een nieuw document maken." ma:contentTypeScope="" ma:versionID="16c1ae18b2d78ed52deb643681eb3652">
  <xsd:schema xmlns:xsd="http://www.w3.org/2001/XMLSchema" xmlns:xs="http://www.w3.org/2001/XMLSchema" xmlns:p="http://schemas.microsoft.com/office/2006/metadata/properties" xmlns:ns2="821a2b57-7569-4715-a681-b0f1dc418d66" xmlns:ns3="161cfcfb-ecf8-4dfe-bd23-f8b163cd503c" targetNamespace="http://schemas.microsoft.com/office/2006/metadata/properties" ma:root="true" ma:fieldsID="f720c8b08a937aef4906c7998e484d3d" ns2:_="" ns3:_="">
    <xsd:import namespace="821a2b57-7569-4715-a681-b0f1dc418d66"/>
    <xsd:import namespace="161cfcfb-ecf8-4dfe-bd23-f8b163cd50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f68cf9996414f0c8c5f0d9168511a7d" minOccurs="0"/>
                <xsd:element ref="ns3:TaxCatchAll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1a2b57-7569-4715-a681-b0f1dc418d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f68cf9996414f0c8c5f0d9168511a7d" ma:index="22" nillable="true" ma:taxonomy="true" ma:internalName="mf68cf9996414f0c8c5f0d9168511a7d" ma:taxonomyFieldName="extra" ma:displayName="extra" ma:default="" ma:fieldId="{6f68cf99-9641-4f0c-8c5f-0d9168511a7d}" ma:sspId="cb0ef8f0-240f-49be-895b-4f581d0c94fb" ma:termSetId="386095d1-c68d-4c6d-b587-48ddaf1aecc9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lcf76f155ced4ddcb4097134ff3c332f" ma:index="25" nillable="true" ma:taxonomy="true" ma:internalName="lcf76f155ced4ddcb4097134ff3c332f" ma:taxonomyFieldName="MediaServiceImageTags" ma:displayName="Afbeeldingtags" ma:readOnly="false" ma:fieldId="{5cf76f15-5ced-4ddc-b409-7134ff3c332f}" ma:taxonomyMulti="true" ma:sspId="cb0ef8f0-240f-49be-895b-4f581d0c94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1cfcfb-ecf8-4dfe-bd23-f8b163cd503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135937f-58d3-46a6-be0d-78e1e0c1ef33}" ma:internalName="TaxCatchAll" ma:showField="CatchAllData" ma:web="161cfcfb-ecf8-4dfe-bd23-f8b163cd50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28BE4C-0FB9-4830-A59D-80A792CC997B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821a2b57-7569-4715-a681-b0f1dc418d66"/>
    <ds:schemaRef ds:uri="161cfcfb-ecf8-4dfe-bd23-f8b163cd503c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BC20551-635D-406C-8F6D-34112C1476F5}">
  <ds:schemaRefs>
    <ds:schemaRef ds:uri="161cfcfb-ecf8-4dfe-bd23-f8b163cd503c"/>
    <ds:schemaRef ds:uri="821a2b57-7569-4715-a681-b0f1dc418d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2877803-3197-4B6A-A063-9099D066DE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491</Words>
  <Application>Microsoft Office PowerPoint</Application>
  <PresentationFormat>Breedbeeld</PresentationFormat>
  <Paragraphs>73</Paragraphs>
  <Slides>16</Slides>
  <Notes>15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Calibri Light</vt:lpstr>
      <vt:lpstr>Kantoorthema</vt:lpstr>
      <vt:lpstr>1_Kantoorthema</vt:lpstr>
      <vt:lpstr>PowerPoint-presentatie</vt:lpstr>
      <vt:lpstr>Programma</vt:lpstr>
      <vt:lpstr>PowerPoint-presentatie</vt:lpstr>
      <vt:lpstr>Achtergrond van bij de handleiding</vt:lpstr>
      <vt:lpstr>Heel even terugkijken…</vt:lpstr>
      <vt:lpstr>Mentimeter</vt:lpstr>
      <vt:lpstr>Waar staan we nu als organisaties…</vt:lpstr>
      <vt:lpstr>Waar staan we nu als organisaties…</vt:lpstr>
      <vt:lpstr>Tijd voor actie….</vt:lpstr>
      <vt:lpstr> Fasen van inzet binnen de vrouwenopvang: gefaseerd werken </vt:lpstr>
      <vt:lpstr> Model van  ervaringsdeskundigheid </vt:lpstr>
      <vt:lpstr> Afwegingskader implementatie </vt:lpstr>
      <vt:lpstr> Panelgesprek </vt:lpstr>
      <vt:lpstr> Versterking, trekker gezocht… </vt:lpstr>
      <vt:lpstr>Hulpmiddelen vanuit Valente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Kim van de Wetering | Valente</dc:creator>
  <cp:lastModifiedBy>Ilse van den Hurck</cp:lastModifiedBy>
  <cp:revision>182</cp:revision>
  <cp:lastPrinted>2025-11-25T08:47:31Z</cp:lastPrinted>
  <dcterms:created xsi:type="dcterms:W3CDTF">2022-08-01T13:44:33Z</dcterms:created>
  <dcterms:modified xsi:type="dcterms:W3CDTF">2026-06-17T09:19:34Z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0x0101001F844A116404E447919FEF2F458E2C93</vt:lpwstr>
  </property>
  <property fmtid="{D5CDD505-2E9C-101B-9397-08002B2CF9AE}" pid="3" name="Documenttype">
    <vt:lpwstr/>
  </property>
  <property fmtid="{D5CDD505-2E9C-101B-9397-08002B2CF9AE}" pid="4" name="MediaServiceImageTags">
    <vt:lpwstr/>
  </property>
</Properties>
</file>